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7" r:id="rId2"/>
    <p:sldId id="332" r:id="rId3"/>
    <p:sldId id="334" r:id="rId4"/>
    <p:sldId id="333" r:id="rId5"/>
    <p:sldId id="364" r:id="rId6"/>
    <p:sldId id="367" r:id="rId7"/>
    <p:sldId id="365" r:id="rId8"/>
    <p:sldId id="366" r:id="rId9"/>
    <p:sldId id="368" r:id="rId10"/>
    <p:sldId id="287" r:id="rId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69686D"/>
    <a:srgbClr val="34495E"/>
    <a:srgbClr val="00717F"/>
    <a:srgbClr val="B55813"/>
    <a:srgbClr val="B1B3B3"/>
    <a:srgbClr val="871721"/>
    <a:srgbClr val="FF9966"/>
    <a:srgbClr val="FF0066"/>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10" autoAdjust="0"/>
    <p:restoredTop sz="95574" autoAdjust="0"/>
  </p:normalViewPr>
  <p:slideViewPr>
    <p:cSldViewPr>
      <p:cViewPr varScale="1">
        <p:scale>
          <a:sx n="133" d="100"/>
          <a:sy n="133" d="100"/>
        </p:scale>
        <p:origin x="504" y="12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notesViewPr>
    <p:cSldViewPr>
      <p:cViewPr varScale="1">
        <p:scale>
          <a:sx n="62" d="100"/>
          <a:sy n="62" d="100"/>
        </p:scale>
        <p:origin x="312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62EEB-4B10-49FF-8F2C-0AA227A2A94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AD052-4091-41F6-9925-0069266F787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C2985F6-270D-4F70-9E10-FCBAC348023D}" type="datetimeFigureOut">
              <a:rPr lang="en-US" smtClean="0"/>
              <a:t>4/6/2021</a:t>
            </a:fld>
            <a:endParaRPr lang="en-US"/>
          </a:p>
        </p:txBody>
      </p:sp>
      <p:sp>
        <p:nvSpPr>
          <p:cNvPr id="4" name="Footer Placeholder 3">
            <a:extLst>
              <a:ext uri="{FF2B5EF4-FFF2-40B4-BE49-F238E27FC236}">
                <a16:creationId xmlns:a16="http://schemas.microsoft.com/office/drawing/2014/main" id="{ACB7B3A6-7390-4E05-81C4-8E18BFF7F30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5ACC3E-4800-4F15-A6CB-63B3241B1A5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6B4AA4-C194-4822-91D4-B4FECE21AD6E}" type="slidenum">
              <a:rPr lang="en-US" smtClean="0"/>
              <a:t>‹#›</a:t>
            </a:fld>
            <a:endParaRPr lang="en-US"/>
          </a:p>
        </p:txBody>
      </p:sp>
    </p:spTree>
    <p:extLst>
      <p:ext uri="{BB962C8B-B14F-4D97-AF65-F5344CB8AC3E}">
        <p14:creationId xmlns:p14="http://schemas.microsoft.com/office/powerpoint/2010/main" val="382403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4/6/2021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10</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7D8D79-94B8-46B0-BEA5-ADFB594F66F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lvl1pPr>
              <a:defRPr>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lvl1pPr>
              <a:defRPr>
                <a:latin typeface="PT Sans" panose="020B0503020203020204" pitchFamily="34" charset="0"/>
              </a:defRPr>
            </a:lvl1pPr>
            <a:lvl2pPr>
              <a:defRPr>
                <a:latin typeface="PT Sans" panose="020B0503020203020204" pitchFamily="34" charset="0"/>
              </a:defRPr>
            </a:lvl2pPr>
            <a:lvl3pPr>
              <a:defRPr>
                <a:latin typeface="PT Sans" panose="020B0503020203020204" pitchFamily="34" charset="0"/>
              </a:defRPr>
            </a:lvl3pPr>
            <a:lvl4pPr>
              <a:defRPr>
                <a:latin typeface="PT Sans" panose="020B0503020203020204" pitchFamily="34" charset="0"/>
              </a:defRPr>
            </a:lvl4pPr>
            <a:lvl5pPr>
              <a:defRPr>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mailto:craig.markley@iowadot.us"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179512" y="5013176"/>
            <a:ext cx="5688632" cy="954107"/>
          </a:xfrm>
          <a:prstGeom prst="rect">
            <a:avLst/>
          </a:prstGeom>
          <a:noFill/>
        </p:spPr>
        <p:txBody>
          <a:bodyPr wrap="square" rtlCol="0">
            <a:spAutoFit/>
          </a:bodyPr>
          <a:lstStyle/>
          <a:p>
            <a:r>
              <a:rPr lang="en-US" sz="2000" b="1" dirty="0">
                <a:solidFill>
                  <a:schemeClr val="bg1"/>
                </a:solidFill>
                <a:latin typeface="PT Sans" panose="020B0503020203020204" pitchFamily="34" charset="0"/>
              </a:rPr>
              <a:t>Revitalize Iowa’s Sound Economy Program</a:t>
            </a:r>
          </a:p>
          <a:p>
            <a:r>
              <a:rPr lang="en-US" b="1" dirty="0">
                <a:solidFill>
                  <a:schemeClr val="bg1"/>
                </a:solidFill>
                <a:latin typeface="PT Sans" panose="020B0503020203020204" pitchFamily="34" charset="0"/>
              </a:rPr>
              <a:t>Iowa Transportation Commission Workshop</a:t>
            </a:r>
          </a:p>
          <a:p>
            <a:r>
              <a:rPr lang="en-US" b="1" dirty="0">
                <a:solidFill>
                  <a:schemeClr val="bg1"/>
                </a:solidFill>
                <a:latin typeface="PT Sans" panose="020B0503020203020204" pitchFamily="34" charset="0"/>
              </a:rPr>
              <a:t>April 13, 2021</a:t>
            </a:r>
            <a:endParaRPr lang="en-US" dirty="0">
              <a:solidFill>
                <a:schemeClr val="bg1"/>
              </a:solidFill>
              <a:latin typeface="PT Sans" panose="020B0503020203020204" pitchFamily="34" charset="0"/>
            </a:endParaRP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83768" y="5445224"/>
            <a:ext cx="4320480" cy="738664"/>
          </a:xfrm>
          <a:prstGeom prst="rect">
            <a:avLst/>
          </a:prstGeom>
          <a:noFill/>
        </p:spPr>
        <p:txBody>
          <a:bodyPr wrap="square" rtlCol="0">
            <a:spAutoFit/>
          </a:bodyPr>
          <a:lstStyle/>
          <a:p>
            <a:r>
              <a:rPr lang="en-US" sz="1400" b="1" dirty="0">
                <a:solidFill>
                  <a:schemeClr val="bg1">
                    <a:lumMod val="50000"/>
                  </a:schemeClr>
                </a:solidFill>
                <a:latin typeface="Century Gothic" panose="020B0502020202020204" pitchFamily="34" charset="0"/>
                <a:cs typeface="Arial" panose="020B0604020202020204" pitchFamily="34" charset="0"/>
              </a:rPr>
              <a:t>Craig Markley, Systems Planning Bureau</a:t>
            </a:r>
          </a:p>
          <a:p>
            <a:r>
              <a:rPr lang="en-US" sz="1400" b="1" dirty="0">
                <a:solidFill>
                  <a:schemeClr val="bg1">
                    <a:lumMod val="50000"/>
                  </a:schemeClr>
                </a:solidFill>
                <a:latin typeface="Century Gothic" panose="020B0502020202020204" pitchFamily="34" charset="0"/>
                <a:cs typeface="Arial" panose="020B0604020202020204" pitchFamily="34" charset="0"/>
                <a:hlinkClick r:id="rId3"/>
              </a:rPr>
              <a:t>craig.markley@iowadot.us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r>
              <a:rPr lang="en-US" sz="1400" b="1" dirty="0">
                <a:solidFill>
                  <a:schemeClr val="bg1">
                    <a:lumMod val="50000"/>
                  </a:schemeClr>
                </a:solidFill>
                <a:latin typeface="Century Gothic" panose="020B0502020202020204" pitchFamily="34" charset="0"/>
                <a:cs typeface="Arial" panose="020B0604020202020204" pitchFamily="34" charset="0"/>
              </a:rPr>
              <a:t>515-239-1027</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72816"/>
            <a:ext cx="7776864" cy="5085184"/>
          </a:xfrm>
          <a:prstGeom prst="rect">
            <a:avLst/>
          </a:prstGeom>
        </p:spPr>
        <p:txBody>
          <a:bodyPr vert="horz" lIns="91440" tIns="45720" rIns="91440" bIns="45720" rtlCol="0">
            <a:normAutofit/>
          </a:bodyPr>
          <a:lstStyle/>
          <a:p>
            <a:pPr lvl="0">
              <a:spcAft>
                <a:spcPts val="1200"/>
              </a:spcAft>
            </a:pPr>
            <a:r>
              <a:rPr lang="en-US" sz="2400" dirty="0">
                <a:latin typeface="PT Sans" panose="020B0503020203020204"/>
              </a:rPr>
              <a:t>Created in 1985</a:t>
            </a:r>
          </a:p>
          <a:p>
            <a:pPr>
              <a:spcAft>
                <a:spcPts val="1200"/>
              </a:spcAft>
            </a:pPr>
            <a:r>
              <a:rPr lang="en-US" sz="2400" dirty="0">
                <a:latin typeface="PT Sans" panose="020B0503020203020204"/>
              </a:rPr>
              <a:t>Purpose: </a:t>
            </a:r>
            <a:r>
              <a:rPr lang="en-US" sz="2400" dirty="0">
                <a:latin typeface="PT Sans" panose="020B0503020203020204"/>
                <a:cs typeface="Arial" panose="020B0604020202020204" pitchFamily="34" charset="0"/>
              </a:rPr>
              <a:t>To promote economic development through roadway improvements.  </a:t>
            </a:r>
          </a:p>
          <a:p>
            <a:pPr>
              <a:spcAft>
                <a:spcPts val="1200"/>
              </a:spcAft>
            </a:pPr>
            <a:r>
              <a:rPr lang="en-US" sz="2400" dirty="0">
                <a:latin typeface="PT Sans" panose="020B0503020203020204"/>
                <a:cs typeface="Arial" panose="020B0604020202020204" pitchFamily="34" charset="0"/>
              </a:rPr>
              <a:t>Eligible development shall have value-adding activities that feed new dollars into the economy</a:t>
            </a:r>
            <a:endParaRPr lang="en-US" altLang="en-US" sz="2400" dirty="0">
              <a:latin typeface="PT Sans" panose="020B0503020203020204"/>
              <a:cs typeface="Arial" panose="020B0604020202020204" pitchFamily="34" charset="0"/>
            </a:endParaRPr>
          </a:p>
          <a:p>
            <a:pPr>
              <a:spcAft>
                <a:spcPts val="1200"/>
              </a:spcAft>
            </a:pPr>
            <a:r>
              <a:rPr lang="en-US" altLang="en-US" sz="2400" dirty="0">
                <a:latin typeface="PT Sans" panose="020B0503020203020204"/>
                <a:cs typeface="Arial" panose="020B0604020202020204" pitchFamily="34" charset="0"/>
              </a:rPr>
              <a:t>Available to cities and counties through an application program</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79512" y="1124744"/>
            <a:ext cx="8712967" cy="360040"/>
          </a:xfrm>
        </p:spPr>
        <p:txBody>
          <a:bodyPr>
            <a:noAutofit/>
          </a:bodyPr>
          <a:lstStyle/>
          <a:p>
            <a:r>
              <a:rPr lang="en-US" sz="3400" b="1" dirty="0">
                <a:solidFill>
                  <a:schemeClr val="tx2"/>
                </a:solidFill>
              </a:rPr>
              <a:t>Revitalize Iowa’s Sound Economy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38796"/>
            <a:ext cx="7776864" cy="5117672"/>
          </a:xfrm>
          <a:prstGeom prst="rect">
            <a:avLst/>
          </a:prstGeom>
        </p:spPr>
        <p:txBody>
          <a:bodyPr vert="horz" lIns="91440" tIns="45720" rIns="91440" bIns="45720" rtlCol="0">
            <a:normAutofit fontScale="55000" lnSpcReduction="20000"/>
          </a:bodyPr>
          <a:lstStyle/>
          <a:p>
            <a:pPr lvl="0"/>
            <a:r>
              <a:rPr lang="en-US" sz="3100" b="1" dirty="0"/>
              <a:t>Available Funding</a:t>
            </a:r>
          </a:p>
          <a:p>
            <a:pPr lvl="1">
              <a:spcAft>
                <a:spcPts val="1200"/>
              </a:spcAft>
            </a:pPr>
            <a:r>
              <a:rPr lang="en-US" dirty="0"/>
              <a:t>Funded annually with dedicated state motor fuel and special fuel tax revenues</a:t>
            </a:r>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0"/>
            <a:r>
              <a:rPr lang="en-US" sz="3100" b="1" dirty="0"/>
              <a:t>Application Summary for SFY2021</a:t>
            </a:r>
          </a:p>
          <a:p>
            <a:pPr lvl="1">
              <a:spcAft>
                <a:spcPts val="1200"/>
              </a:spcAft>
            </a:pPr>
            <a:r>
              <a:rPr lang="en-US" dirty="0"/>
              <a:t>Total number of projects awarded: 8</a:t>
            </a:r>
          </a:p>
          <a:p>
            <a:pPr lvl="1">
              <a:spcAft>
                <a:spcPts val="1200"/>
              </a:spcAft>
            </a:pPr>
            <a:r>
              <a:rPr lang="en-US" dirty="0"/>
              <a:t>Total project costs: $12,681,237</a:t>
            </a:r>
          </a:p>
          <a:p>
            <a:pPr lvl="1">
              <a:spcAft>
                <a:spcPts val="1200"/>
              </a:spcAft>
            </a:pPr>
            <a:r>
              <a:rPr lang="en-US" dirty="0"/>
              <a:t>Total amount awarded: $7,512,403</a:t>
            </a:r>
          </a:p>
          <a:p>
            <a:pPr lvl="1"/>
            <a:endParaRPr lang="en-US"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07505" y="1124744"/>
            <a:ext cx="8928991" cy="360040"/>
          </a:xfrm>
        </p:spPr>
        <p:txBody>
          <a:bodyPr>
            <a:noAutofit/>
          </a:bodyPr>
          <a:lstStyle/>
          <a:p>
            <a:r>
              <a:rPr lang="en-US" sz="3400" b="1" dirty="0">
                <a:solidFill>
                  <a:schemeClr val="tx2"/>
                </a:solidFill>
              </a:rPr>
              <a:t>Available Funding and Application Summary</a:t>
            </a:r>
          </a:p>
        </p:txBody>
      </p:sp>
      <p:graphicFrame>
        <p:nvGraphicFramePr>
          <p:cNvPr id="3" name="Table 2">
            <a:extLst>
              <a:ext uri="{FF2B5EF4-FFF2-40B4-BE49-F238E27FC236}">
                <a16:creationId xmlns:a16="http://schemas.microsoft.com/office/drawing/2014/main" id="{9E6A5973-2D54-4D94-B7B5-EDF7379B6EC6}"/>
              </a:ext>
            </a:extLst>
          </p:cNvPr>
          <p:cNvGraphicFramePr>
            <a:graphicFrameLocks noGrp="1"/>
          </p:cNvGraphicFramePr>
          <p:nvPr>
            <p:extLst>
              <p:ext uri="{D42A27DB-BD31-4B8C-83A1-F6EECF244321}">
                <p14:modId xmlns:p14="http://schemas.microsoft.com/office/powerpoint/2010/main" val="2768912513"/>
              </p:ext>
            </p:extLst>
          </p:nvPr>
        </p:nvGraphicFramePr>
        <p:xfrm>
          <a:off x="1547664" y="2420888"/>
          <a:ext cx="6552728" cy="2011680"/>
        </p:xfrm>
        <a:graphic>
          <a:graphicData uri="http://schemas.openxmlformats.org/drawingml/2006/table">
            <a:tbl>
              <a:tblPr firstRow="1" bandRow="1">
                <a:tableStyleId>{5C22544A-7EE6-4342-B048-85BDC9FD1C3A}</a:tableStyleId>
              </a:tblPr>
              <a:tblGrid>
                <a:gridCol w="2967272">
                  <a:extLst>
                    <a:ext uri="{9D8B030D-6E8A-4147-A177-3AD203B41FA5}">
                      <a16:colId xmlns:a16="http://schemas.microsoft.com/office/drawing/2014/main" val="1223671175"/>
                    </a:ext>
                  </a:extLst>
                </a:gridCol>
                <a:gridCol w="1854546">
                  <a:extLst>
                    <a:ext uri="{9D8B030D-6E8A-4147-A177-3AD203B41FA5}">
                      <a16:colId xmlns:a16="http://schemas.microsoft.com/office/drawing/2014/main" val="2782411665"/>
                    </a:ext>
                  </a:extLst>
                </a:gridCol>
                <a:gridCol w="1730910">
                  <a:extLst>
                    <a:ext uri="{9D8B030D-6E8A-4147-A177-3AD203B41FA5}">
                      <a16:colId xmlns:a16="http://schemas.microsoft.com/office/drawing/2014/main" val="77337432"/>
                    </a:ext>
                  </a:extLst>
                </a:gridCol>
              </a:tblGrid>
              <a:tr h="360040">
                <a:tc>
                  <a:txBody>
                    <a:bodyPr/>
                    <a:lstStyle/>
                    <a:p>
                      <a:endParaRPr lang="en-US" dirty="0"/>
                    </a:p>
                  </a:txBody>
                  <a:tcPr>
                    <a:solidFill>
                      <a:schemeClr val="tx1"/>
                    </a:solidFill>
                  </a:tcPr>
                </a:tc>
                <a:tc>
                  <a:txBody>
                    <a:bodyPr/>
                    <a:lstStyle/>
                    <a:p>
                      <a:pPr algn="ctr"/>
                      <a:r>
                        <a:rPr lang="en-US" sz="1500" b="0" dirty="0">
                          <a:latin typeface="PT Sans" panose="020B0503020203020204"/>
                        </a:rPr>
                        <a:t>CITY</a:t>
                      </a:r>
                    </a:p>
                  </a:txBody>
                  <a:tcPr>
                    <a:solidFill>
                      <a:schemeClr val="tx1"/>
                    </a:solidFill>
                  </a:tcPr>
                </a:tc>
                <a:tc>
                  <a:txBody>
                    <a:bodyPr/>
                    <a:lstStyle/>
                    <a:p>
                      <a:pPr algn="ctr"/>
                      <a:r>
                        <a:rPr lang="en-US" sz="1500" b="0" dirty="0">
                          <a:latin typeface="PT Sans" panose="020B0503020203020204"/>
                        </a:rPr>
                        <a:t>COUNTY</a:t>
                      </a:r>
                    </a:p>
                  </a:txBody>
                  <a:tcPr>
                    <a:solidFill>
                      <a:schemeClr val="tx1"/>
                    </a:solidFill>
                  </a:tcPr>
                </a:tc>
                <a:extLst>
                  <a:ext uri="{0D108BD9-81ED-4DB2-BD59-A6C34878D82A}">
                    <a16:rowId xmlns:a16="http://schemas.microsoft.com/office/drawing/2014/main" val="2193638760"/>
                  </a:ext>
                </a:extLst>
              </a:tr>
              <a:tr h="508000">
                <a:tc>
                  <a:txBody>
                    <a:bodyPr/>
                    <a:lstStyle/>
                    <a:p>
                      <a:r>
                        <a:rPr lang="en-US" sz="1500" b="0" dirty="0">
                          <a:solidFill>
                            <a:schemeClr val="bg1"/>
                          </a:solidFill>
                          <a:latin typeface="PT Sans" panose="020B0503020203020204"/>
                        </a:rPr>
                        <a:t>Average funding generated monthly</a:t>
                      </a:r>
                    </a:p>
                  </a:txBody>
                  <a:tcPr>
                    <a:solidFill>
                      <a:schemeClr val="tx1"/>
                    </a:solidFill>
                  </a:tcPr>
                </a:tc>
                <a:tc>
                  <a:txBody>
                    <a:bodyPr/>
                    <a:lstStyle/>
                    <a:p>
                      <a:pPr algn="ctr"/>
                      <a:r>
                        <a:rPr lang="en-US" sz="1500" dirty="0">
                          <a:latin typeface="PT Sans" panose="020B0503020203020204"/>
                        </a:rPr>
                        <a:t>$970,179</a:t>
                      </a:r>
                    </a:p>
                  </a:txBody>
                  <a:tcPr/>
                </a:tc>
                <a:tc>
                  <a:txBody>
                    <a:bodyPr/>
                    <a:lstStyle/>
                    <a:p>
                      <a:pPr algn="ctr"/>
                      <a:r>
                        <a:rPr lang="en-US" sz="1500" dirty="0">
                          <a:latin typeface="PT Sans" panose="020B0503020203020204"/>
                        </a:rPr>
                        <a:t>$485,089</a:t>
                      </a:r>
                    </a:p>
                  </a:txBody>
                  <a:tcPr/>
                </a:tc>
                <a:extLst>
                  <a:ext uri="{0D108BD9-81ED-4DB2-BD59-A6C34878D82A}">
                    <a16:rowId xmlns:a16="http://schemas.microsoft.com/office/drawing/2014/main" val="391757430"/>
                  </a:ext>
                </a:extLst>
              </a:tr>
              <a:tr h="508000">
                <a:tc>
                  <a:txBody>
                    <a:bodyPr/>
                    <a:lstStyle/>
                    <a:p>
                      <a:r>
                        <a:rPr lang="en-US" sz="1500" b="0" dirty="0">
                          <a:solidFill>
                            <a:schemeClr val="bg1"/>
                          </a:solidFill>
                          <a:latin typeface="PT Sans" panose="020B0503020203020204"/>
                        </a:rPr>
                        <a:t>SFY 2021 current Road Use Tax Revenue (as of  3/1/2021)</a:t>
                      </a:r>
                    </a:p>
                  </a:txBody>
                  <a:tcPr>
                    <a:solidFill>
                      <a:schemeClr val="tx1"/>
                    </a:solidFill>
                  </a:tcPr>
                </a:tc>
                <a:tc>
                  <a:txBody>
                    <a:bodyPr/>
                    <a:lstStyle/>
                    <a:p>
                      <a:pPr algn="ctr"/>
                      <a:r>
                        <a:rPr lang="en-US" sz="1500" dirty="0">
                          <a:latin typeface="PT Sans" panose="020B0503020203020204"/>
                        </a:rPr>
                        <a:t>$7,297,266.90</a:t>
                      </a:r>
                    </a:p>
                  </a:txBody>
                  <a:tcPr/>
                </a:tc>
                <a:tc>
                  <a:txBody>
                    <a:bodyPr/>
                    <a:lstStyle/>
                    <a:p>
                      <a:pPr algn="ctr"/>
                      <a:r>
                        <a:rPr lang="en-US" sz="1500" dirty="0">
                          <a:latin typeface="PT Sans" panose="020B0503020203020204"/>
                        </a:rPr>
                        <a:t>$3,648,633.45</a:t>
                      </a:r>
                    </a:p>
                  </a:txBody>
                  <a:tcPr/>
                </a:tc>
                <a:extLst>
                  <a:ext uri="{0D108BD9-81ED-4DB2-BD59-A6C34878D82A}">
                    <a16:rowId xmlns:a16="http://schemas.microsoft.com/office/drawing/2014/main" val="3405443125"/>
                  </a:ext>
                </a:extLst>
              </a:tr>
              <a:tr h="508000">
                <a:tc>
                  <a:txBody>
                    <a:bodyPr/>
                    <a:lstStyle/>
                    <a:p>
                      <a:r>
                        <a:rPr lang="en-US" sz="1500" b="0" dirty="0">
                          <a:solidFill>
                            <a:schemeClr val="bg1"/>
                          </a:solidFill>
                          <a:latin typeface="PT Sans" panose="020B0503020203020204"/>
                        </a:rPr>
                        <a:t>Current Unobligated Balance (as of  3/1/2021)</a:t>
                      </a:r>
                    </a:p>
                  </a:txBody>
                  <a:tcPr>
                    <a:solidFill>
                      <a:schemeClr val="tx1"/>
                    </a:solidFill>
                  </a:tcPr>
                </a:tc>
                <a:tc>
                  <a:txBody>
                    <a:bodyPr/>
                    <a:lstStyle/>
                    <a:p>
                      <a:pPr algn="ctr"/>
                      <a:r>
                        <a:rPr lang="en-US" sz="1500" dirty="0">
                          <a:latin typeface="PT Sans" panose="020B0503020203020204"/>
                        </a:rPr>
                        <a:t>$8,587,801.71</a:t>
                      </a:r>
                    </a:p>
                  </a:txBody>
                  <a:tcPr/>
                </a:tc>
                <a:tc>
                  <a:txBody>
                    <a:bodyPr/>
                    <a:lstStyle/>
                    <a:p>
                      <a:pPr algn="ctr"/>
                      <a:r>
                        <a:rPr lang="en-US" sz="1500" dirty="0">
                          <a:latin typeface="PT Sans" panose="020B0503020203020204"/>
                        </a:rPr>
                        <a:t>$3,337,019.31</a:t>
                      </a:r>
                    </a:p>
                  </a:txBody>
                  <a:tcPr/>
                </a:tc>
                <a:extLst>
                  <a:ext uri="{0D108BD9-81ED-4DB2-BD59-A6C34878D82A}">
                    <a16:rowId xmlns:a16="http://schemas.microsoft.com/office/drawing/2014/main" val="4199533641"/>
                  </a:ext>
                </a:extLst>
              </a:tr>
            </a:tbl>
          </a:graphicData>
        </a:graphic>
      </p:graphicFrame>
    </p:spTree>
    <p:extLst>
      <p:ext uri="{BB962C8B-B14F-4D97-AF65-F5344CB8AC3E}">
        <p14:creationId xmlns:p14="http://schemas.microsoft.com/office/powerpoint/2010/main" val="18280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rmAutofit/>
          </a:bodyPr>
          <a:lstStyle/>
          <a:p>
            <a:pPr marL="457200" indent="-457200">
              <a:spcBef>
                <a:spcPts val="0"/>
              </a:spcBef>
              <a:spcAft>
                <a:spcPts val="1200"/>
              </a:spcAft>
              <a:buClr>
                <a:schemeClr val="tx1"/>
              </a:buClr>
              <a:buFontTx/>
              <a:buChar char="•"/>
              <a:defRPr/>
            </a:pPr>
            <a:r>
              <a:rPr lang="en-US" sz="2400" dirty="0">
                <a:cs typeface="Arial" pitchFamily="34" charset="0"/>
              </a:rPr>
              <a:t>Development Potential (35 points)</a:t>
            </a:r>
          </a:p>
          <a:p>
            <a:pPr marL="457200" indent="-457200">
              <a:spcBef>
                <a:spcPts val="0"/>
              </a:spcBef>
              <a:spcAft>
                <a:spcPts val="1200"/>
              </a:spcAft>
              <a:buClr>
                <a:schemeClr val="tx1"/>
              </a:buClr>
              <a:buFontTx/>
              <a:buChar char="•"/>
              <a:defRPr/>
            </a:pPr>
            <a:r>
              <a:rPr lang="en-US" sz="2400" dirty="0">
                <a:cs typeface="Arial" pitchFamily="34" charset="0"/>
              </a:rPr>
              <a:t>Economic impact and Cost Effectiveness (20 points)</a:t>
            </a:r>
          </a:p>
          <a:p>
            <a:pPr marL="457200" indent="-457200">
              <a:spcBef>
                <a:spcPts val="0"/>
              </a:spcBef>
              <a:spcAft>
                <a:spcPts val="1200"/>
              </a:spcAft>
              <a:buClr>
                <a:schemeClr val="tx1"/>
              </a:buClr>
              <a:buFontTx/>
              <a:buChar char="•"/>
              <a:defRPr/>
            </a:pPr>
            <a:r>
              <a:rPr lang="en-US" sz="2400" dirty="0">
                <a:cs typeface="Arial" pitchFamily="34" charset="0"/>
              </a:rPr>
              <a:t>Local Commitment and Initiative (33 points)</a:t>
            </a:r>
          </a:p>
          <a:p>
            <a:pPr marL="457200" indent="-457200">
              <a:spcBef>
                <a:spcPts val="0"/>
              </a:spcBef>
              <a:spcAft>
                <a:spcPts val="1200"/>
              </a:spcAft>
              <a:buClr>
                <a:schemeClr val="tx1"/>
              </a:buClr>
              <a:buFontTx/>
              <a:buChar char="•"/>
              <a:defRPr/>
            </a:pPr>
            <a:r>
              <a:rPr lang="en-US" sz="2400" dirty="0">
                <a:cs typeface="Arial" pitchFamily="34" charset="0"/>
              </a:rPr>
              <a:t>Transportation Need and Justification (4 points)</a:t>
            </a:r>
          </a:p>
          <a:p>
            <a:pPr marL="457200" indent="-457200">
              <a:spcBef>
                <a:spcPts val="0"/>
              </a:spcBef>
              <a:spcAft>
                <a:spcPts val="1200"/>
              </a:spcAft>
              <a:buClr>
                <a:schemeClr val="tx1"/>
              </a:buClr>
              <a:buFontTx/>
              <a:buChar char="•"/>
              <a:defRPr/>
            </a:pPr>
            <a:r>
              <a:rPr lang="en-US" sz="2400" dirty="0">
                <a:cs typeface="Arial" pitchFamily="34" charset="0"/>
              </a:rPr>
              <a:t>Local Economic Need (6 points)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Local Development Project Evaluation Criteria</a:t>
            </a:r>
          </a:p>
        </p:txBody>
      </p:sp>
    </p:spTree>
    <p:extLst>
      <p:ext uri="{BB962C8B-B14F-4D97-AF65-F5344CB8AC3E}">
        <p14:creationId xmlns:p14="http://schemas.microsoft.com/office/powerpoint/2010/main" val="373714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631099"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03498" y="2962504"/>
                <a:ext cx="1435607"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1" y="5046144"/>
            <a:ext cx="2492056" cy="16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4654811" y="5829811"/>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7" name="Table 36">
            <a:extLst>
              <a:ext uri="{FF2B5EF4-FFF2-40B4-BE49-F238E27FC236}">
                <a16:creationId xmlns:a16="http://schemas.microsoft.com/office/drawing/2014/main" id="{6E61090E-8007-447E-AA42-CB5BD35F67C2}"/>
              </a:ext>
            </a:extLst>
          </p:cNvPr>
          <p:cNvGraphicFramePr>
            <a:graphicFrameLocks noGrp="1"/>
          </p:cNvGraphicFramePr>
          <p:nvPr>
            <p:extLst>
              <p:ext uri="{D42A27DB-BD31-4B8C-83A1-F6EECF244321}">
                <p14:modId xmlns:p14="http://schemas.microsoft.com/office/powerpoint/2010/main" val="2653732864"/>
              </p:ext>
            </p:extLst>
          </p:nvPr>
        </p:nvGraphicFramePr>
        <p:xfrm>
          <a:off x="71959" y="2472573"/>
          <a:ext cx="8896156" cy="797888"/>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624080361"/>
                    </a:ext>
                  </a:extLst>
                </a:gridCol>
                <a:gridCol w="1440160">
                  <a:extLst>
                    <a:ext uri="{9D8B030D-6E8A-4147-A177-3AD203B41FA5}">
                      <a16:colId xmlns:a16="http://schemas.microsoft.com/office/drawing/2014/main" val="1223211575"/>
                    </a:ext>
                  </a:extLst>
                </a:gridCol>
                <a:gridCol w="648072">
                  <a:extLst>
                    <a:ext uri="{9D8B030D-6E8A-4147-A177-3AD203B41FA5}">
                      <a16:colId xmlns:a16="http://schemas.microsoft.com/office/drawing/2014/main" val="2720323310"/>
                    </a:ext>
                  </a:extLst>
                </a:gridCol>
                <a:gridCol w="1296144">
                  <a:extLst>
                    <a:ext uri="{9D8B030D-6E8A-4147-A177-3AD203B41FA5}">
                      <a16:colId xmlns:a16="http://schemas.microsoft.com/office/drawing/2014/main" val="650114751"/>
                    </a:ext>
                  </a:extLst>
                </a:gridCol>
                <a:gridCol w="1368152">
                  <a:extLst>
                    <a:ext uri="{9D8B030D-6E8A-4147-A177-3AD203B41FA5}">
                      <a16:colId xmlns:a16="http://schemas.microsoft.com/office/drawing/2014/main" val="2726600765"/>
                    </a:ext>
                  </a:extLst>
                </a:gridCol>
                <a:gridCol w="1451374">
                  <a:extLst>
                    <a:ext uri="{9D8B030D-6E8A-4147-A177-3AD203B41FA5}">
                      <a16:colId xmlns:a16="http://schemas.microsoft.com/office/drawing/2014/main" val="37103315"/>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Paving of approximately 5,238 feet of 220th Street. </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Story County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68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$1,687,500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$843,750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6386877"/>
                  </a:ext>
                </a:extLst>
              </a:tr>
            </a:tbl>
          </a:graphicData>
        </a:graphic>
      </p:graphicFrame>
      <p:graphicFrame>
        <p:nvGraphicFramePr>
          <p:cNvPr id="3" name="Table 2">
            <a:extLst>
              <a:ext uri="{FF2B5EF4-FFF2-40B4-BE49-F238E27FC236}">
                <a16:creationId xmlns:a16="http://schemas.microsoft.com/office/drawing/2014/main" id="{78EB0BB0-DFA4-42DE-B9F2-28614DB444D8}"/>
              </a:ext>
            </a:extLst>
          </p:cNvPr>
          <p:cNvGraphicFramePr>
            <a:graphicFrameLocks noGrp="1"/>
          </p:cNvGraphicFramePr>
          <p:nvPr>
            <p:extLst>
              <p:ext uri="{D42A27DB-BD31-4B8C-83A1-F6EECF244321}">
                <p14:modId xmlns:p14="http://schemas.microsoft.com/office/powerpoint/2010/main" val="308210989"/>
              </p:ext>
            </p:extLst>
          </p:nvPr>
        </p:nvGraphicFramePr>
        <p:xfrm>
          <a:off x="68331" y="3270461"/>
          <a:ext cx="8896156" cy="944880"/>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329528098"/>
                    </a:ext>
                  </a:extLst>
                </a:gridCol>
                <a:gridCol w="1440160">
                  <a:extLst>
                    <a:ext uri="{9D8B030D-6E8A-4147-A177-3AD203B41FA5}">
                      <a16:colId xmlns:a16="http://schemas.microsoft.com/office/drawing/2014/main" val="2627316349"/>
                    </a:ext>
                  </a:extLst>
                </a:gridCol>
                <a:gridCol w="648072">
                  <a:extLst>
                    <a:ext uri="{9D8B030D-6E8A-4147-A177-3AD203B41FA5}">
                      <a16:colId xmlns:a16="http://schemas.microsoft.com/office/drawing/2014/main" val="3123495086"/>
                    </a:ext>
                  </a:extLst>
                </a:gridCol>
                <a:gridCol w="1296144">
                  <a:extLst>
                    <a:ext uri="{9D8B030D-6E8A-4147-A177-3AD203B41FA5}">
                      <a16:colId xmlns:a16="http://schemas.microsoft.com/office/drawing/2014/main" val="3895419745"/>
                    </a:ext>
                  </a:extLst>
                </a:gridCol>
                <a:gridCol w="1368152">
                  <a:extLst>
                    <a:ext uri="{9D8B030D-6E8A-4147-A177-3AD203B41FA5}">
                      <a16:colId xmlns:a16="http://schemas.microsoft.com/office/drawing/2014/main" val="860125124"/>
                    </a:ext>
                  </a:extLst>
                </a:gridCol>
                <a:gridCol w="1451374">
                  <a:extLst>
                    <a:ext uri="{9D8B030D-6E8A-4147-A177-3AD203B41FA5}">
                      <a16:colId xmlns:a16="http://schemas.microsoft.com/office/drawing/2014/main" val="3629476122"/>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700 feet of Enterprise Drive and 460 feet of Larson Lane.</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Independence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63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$538,188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$269,094</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494653"/>
                  </a:ext>
                </a:extLst>
              </a:tr>
            </a:tbl>
          </a:graphicData>
        </a:graphic>
      </p:graphicFrame>
      <p:pic>
        <p:nvPicPr>
          <p:cNvPr id="2" name="Picture 1">
            <a:extLst>
              <a:ext uri="{FF2B5EF4-FFF2-40B4-BE49-F238E27FC236}">
                <a16:creationId xmlns:a16="http://schemas.microsoft.com/office/drawing/2014/main" id="{EC295B4B-ADB5-4A72-9E8B-DD0EB7807061}"/>
              </a:ext>
            </a:extLst>
          </p:cNvPr>
          <p:cNvPicPr>
            <a:picLocks noChangeAspect="1"/>
          </p:cNvPicPr>
          <p:nvPr/>
        </p:nvPicPr>
        <p:blipFill>
          <a:blip r:embed="rId4"/>
          <a:stretch>
            <a:fillRect/>
          </a:stretch>
        </p:blipFill>
        <p:spPr>
          <a:xfrm>
            <a:off x="5220072" y="5589240"/>
            <a:ext cx="134124" cy="128027"/>
          </a:xfrm>
          <a:prstGeom prst="rect">
            <a:avLst/>
          </a:prstGeom>
        </p:spPr>
      </p:pic>
    </p:spTree>
    <p:extLst>
      <p:ext uri="{BB962C8B-B14F-4D97-AF65-F5344CB8AC3E}">
        <p14:creationId xmlns:p14="http://schemas.microsoft.com/office/powerpoint/2010/main" val="12988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631099"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03498" y="2962504"/>
                <a:ext cx="1435607"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1" y="5046144"/>
            <a:ext cx="2492056" cy="16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5796136" y="5882638"/>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7" name="Table 36">
            <a:extLst>
              <a:ext uri="{FF2B5EF4-FFF2-40B4-BE49-F238E27FC236}">
                <a16:creationId xmlns:a16="http://schemas.microsoft.com/office/drawing/2014/main" id="{6E61090E-8007-447E-AA42-CB5BD35F67C2}"/>
              </a:ext>
            </a:extLst>
          </p:cNvPr>
          <p:cNvGraphicFramePr>
            <a:graphicFrameLocks noGrp="1"/>
          </p:cNvGraphicFramePr>
          <p:nvPr>
            <p:extLst>
              <p:ext uri="{D42A27DB-BD31-4B8C-83A1-F6EECF244321}">
                <p14:modId xmlns:p14="http://schemas.microsoft.com/office/powerpoint/2010/main" val="2044123713"/>
              </p:ext>
            </p:extLst>
          </p:nvPr>
        </p:nvGraphicFramePr>
        <p:xfrm>
          <a:off x="71959" y="2472573"/>
          <a:ext cx="8896156" cy="1584960"/>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624080361"/>
                    </a:ext>
                  </a:extLst>
                </a:gridCol>
                <a:gridCol w="1440160">
                  <a:extLst>
                    <a:ext uri="{9D8B030D-6E8A-4147-A177-3AD203B41FA5}">
                      <a16:colId xmlns:a16="http://schemas.microsoft.com/office/drawing/2014/main" val="1223211575"/>
                    </a:ext>
                  </a:extLst>
                </a:gridCol>
                <a:gridCol w="648072">
                  <a:extLst>
                    <a:ext uri="{9D8B030D-6E8A-4147-A177-3AD203B41FA5}">
                      <a16:colId xmlns:a16="http://schemas.microsoft.com/office/drawing/2014/main" val="2720323310"/>
                    </a:ext>
                  </a:extLst>
                </a:gridCol>
                <a:gridCol w="1296144">
                  <a:extLst>
                    <a:ext uri="{9D8B030D-6E8A-4147-A177-3AD203B41FA5}">
                      <a16:colId xmlns:a16="http://schemas.microsoft.com/office/drawing/2014/main" val="650114751"/>
                    </a:ext>
                  </a:extLst>
                </a:gridCol>
                <a:gridCol w="1368152">
                  <a:extLst>
                    <a:ext uri="{9D8B030D-6E8A-4147-A177-3AD203B41FA5}">
                      <a16:colId xmlns:a16="http://schemas.microsoft.com/office/drawing/2014/main" val="2726600765"/>
                    </a:ext>
                  </a:extLst>
                </a:gridCol>
                <a:gridCol w="1451374">
                  <a:extLst>
                    <a:ext uri="{9D8B030D-6E8A-4147-A177-3AD203B41FA5}">
                      <a16:colId xmlns:a16="http://schemas.microsoft.com/office/drawing/2014/main" val="37103315"/>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Reconstruction of approximately 5,000 feet of South 54th Street, construction of approximately 4,000 feet of 36th Avenue South and turn lanes on U.S. 30. </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Clinton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61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$4,787,500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60%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$2,872,500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6386877"/>
                  </a:ext>
                </a:extLst>
              </a:tr>
            </a:tbl>
          </a:graphicData>
        </a:graphic>
      </p:graphicFrame>
    </p:spTree>
    <p:extLst>
      <p:ext uri="{BB962C8B-B14F-4D97-AF65-F5344CB8AC3E}">
        <p14:creationId xmlns:p14="http://schemas.microsoft.com/office/powerpoint/2010/main" val="2144856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Story County</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Paving of approximately 5,238 feet of 220th Street located west of Nevada. This project will provide improved access to 103 acres for industrial purposes.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$1,687,500</a:t>
            </a:r>
          </a:p>
          <a:p>
            <a:pPr marL="0" indent="0">
              <a:spcBef>
                <a:spcPts val="0"/>
              </a:spcBef>
              <a:buClr>
                <a:schemeClr val="tx1"/>
              </a:buClr>
              <a:buNone/>
              <a:defRPr/>
            </a:pPr>
            <a:r>
              <a:rPr lang="en-US" sz="1800" dirty="0">
                <a:latin typeface="PT Sans" panose="020B0503020203020204"/>
                <a:cs typeface="Arial" pitchFamily="34" charset="0"/>
              </a:rPr>
              <a:t>Requested:    $843,750  (50%)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5" name="Picture 4">
            <a:extLst>
              <a:ext uri="{FF2B5EF4-FFF2-40B4-BE49-F238E27FC236}">
                <a16:creationId xmlns:a16="http://schemas.microsoft.com/office/drawing/2014/main" id="{5E297D15-A813-42C5-B8CB-010AAAE90C3B}"/>
              </a:ext>
            </a:extLst>
          </p:cNvPr>
          <p:cNvPicPr>
            <a:picLocks noChangeAspect="1"/>
          </p:cNvPicPr>
          <p:nvPr/>
        </p:nvPicPr>
        <p:blipFill rotWithShape="1">
          <a:blip r:embed="rId2"/>
          <a:srcRect l="21651" t="21020" r="20863" b="23540"/>
          <a:stretch/>
        </p:blipFill>
        <p:spPr>
          <a:xfrm>
            <a:off x="4211960" y="1556792"/>
            <a:ext cx="4754047" cy="2865453"/>
          </a:xfrm>
          <a:prstGeom prst="rect">
            <a:avLst/>
          </a:prstGeom>
        </p:spPr>
      </p:pic>
      <p:pic>
        <p:nvPicPr>
          <p:cNvPr id="2" name="Picture 1">
            <a:extLst>
              <a:ext uri="{FF2B5EF4-FFF2-40B4-BE49-F238E27FC236}">
                <a16:creationId xmlns:a16="http://schemas.microsoft.com/office/drawing/2014/main" id="{72C90A83-2C30-4AD6-81CA-3139CCEB20A6}"/>
              </a:ext>
            </a:extLst>
          </p:cNvPr>
          <p:cNvPicPr>
            <a:picLocks noChangeAspect="1"/>
          </p:cNvPicPr>
          <p:nvPr/>
        </p:nvPicPr>
        <p:blipFill rotWithShape="1">
          <a:blip r:embed="rId3"/>
          <a:srcRect l="10351" t="12200" r="24800" b="5901"/>
          <a:stretch/>
        </p:blipFill>
        <p:spPr>
          <a:xfrm>
            <a:off x="395536" y="3212976"/>
            <a:ext cx="4416574" cy="3486118"/>
          </a:xfrm>
          <a:prstGeom prst="rect">
            <a:avLst/>
          </a:prstGeom>
          <a:ln>
            <a:solidFill>
              <a:schemeClr val="tx1"/>
            </a:solidFill>
          </a:ln>
        </p:spPr>
      </p:pic>
      <p:sp>
        <p:nvSpPr>
          <p:cNvPr id="19" name="Oval 18">
            <a:extLst>
              <a:ext uri="{FF2B5EF4-FFF2-40B4-BE49-F238E27FC236}">
                <a16:creationId xmlns:a16="http://schemas.microsoft.com/office/drawing/2014/main" id="{26FEA316-3DF8-4A65-B09F-FB81E0467C89}"/>
              </a:ext>
            </a:extLst>
          </p:cNvPr>
          <p:cNvSpPr>
            <a:spLocks noChangeAspect="1"/>
          </p:cNvSpPr>
          <p:nvPr/>
        </p:nvSpPr>
        <p:spPr>
          <a:xfrm>
            <a:off x="6444208" y="2564904"/>
            <a:ext cx="201878" cy="1901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650762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Independence</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Construction of approximately 700 feet of Enterprise Drive and 460 feet of Larson Lane located on the southeast side of town. This project is necessary to provide improved access to three lots totaling more than 15 acres for industrial purposes.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$538,188</a:t>
            </a:r>
          </a:p>
          <a:p>
            <a:pPr marL="0" indent="0">
              <a:spcBef>
                <a:spcPts val="0"/>
              </a:spcBef>
              <a:buClr>
                <a:schemeClr val="tx1"/>
              </a:buClr>
              <a:buNone/>
              <a:defRPr/>
            </a:pPr>
            <a:r>
              <a:rPr lang="en-US" sz="1800" dirty="0">
                <a:latin typeface="PT Sans" panose="020B0503020203020204"/>
                <a:cs typeface="Arial" pitchFamily="34" charset="0"/>
              </a:rPr>
              <a:t>Requested:    $269,094  (50%)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2" name="Picture 1">
            <a:extLst>
              <a:ext uri="{FF2B5EF4-FFF2-40B4-BE49-F238E27FC236}">
                <a16:creationId xmlns:a16="http://schemas.microsoft.com/office/drawing/2014/main" id="{8A16C286-9C21-4FA4-9193-0E31B5EBA035}"/>
              </a:ext>
            </a:extLst>
          </p:cNvPr>
          <p:cNvPicPr>
            <a:picLocks noChangeAspect="1"/>
          </p:cNvPicPr>
          <p:nvPr/>
        </p:nvPicPr>
        <p:blipFill rotWithShape="1">
          <a:blip r:embed="rId2"/>
          <a:srcRect l="73625" t="19846" r="9051" b="23868"/>
          <a:stretch/>
        </p:blipFill>
        <p:spPr>
          <a:xfrm>
            <a:off x="4921279" y="1925739"/>
            <a:ext cx="3677160" cy="4680022"/>
          </a:xfrm>
          <a:prstGeom prst="rect">
            <a:avLst/>
          </a:prstGeom>
          <a:ln>
            <a:solidFill>
              <a:schemeClr val="tx1"/>
            </a:solidFill>
          </a:ln>
        </p:spPr>
      </p:pic>
      <p:pic>
        <p:nvPicPr>
          <p:cNvPr id="3" name="Picture 2">
            <a:extLst>
              <a:ext uri="{FF2B5EF4-FFF2-40B4-BE49-F238E27FC236}">
                <a16:creationId xmlns:a16="http://schemas.microsoft.com/office/drawing/2014/main" id="{0A1F4325-29BA-429F-B92C-2F95130C041E}"/>
              </a:ext>
            </a:extLst>
          </p:cNvPr>
          <p:cNvPicPr>
            <a:picLocks noChangeAspect="1"/>
          </p:cNvPicPr>
          <p:nvPr/>
        </p:nvPicPr>
        <p:blipFill rotWithShape="1">
          <a:blip r:embed="rId3"/>
          <a:srcRect l="69688" t="23867" r="11412" b="27890"/>
          <a:stretch/>
        </p:blipFill>
        <p:spPr>
          <a:xfrm>
            <a:off x="545561" y="3005361"/>
            <a:ext cx="3600400" cy="3600400"/>
          </a:xfrm>
          <a:prstGeom prst="rect">
            <a:avLst/>
          </a:prstGeom>
          <a:ln>
            <a:solidFill>
              <a:schemeClr val="tx1"/>
            </a:solidFill>
          </a:ln>
        </p:spPr>
      </p:pic>
      <p:sp>
        <p:nvSpPr>
          <p:cNvPr id="5" name="Oval 4">
            <a:extLst>
              <a:ext uri="{FF2B5EF4-FFF2-40B4-BE49-F238E27FC236}">
                <a16:creationId xmlns:a16="http://schemas.microsoft.com/office/drawing/2014/main" id="{76A7585B-6119-4DF0-8A49-DF6325F4A9B6}"/>
              </a:ext>
            </a:extLst>
          </p:cNvPr>
          <p:cNvSpPr>
            <a:spLocks noChangeAspect="1"/>
          </p:cNvSpPr>
          <p:nvPr/>
        </p:nvSpPr>
        <p:spPr>
          <a:xfrm>
            <a:off x="2390887" y="5661248"/>
            <a:ext cx="201878" cy="1901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200788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Clinton</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Reconstruction of approximately 5,000 feet of South 54th Street, construction of approximately 4,000 feet of 36th Avenue South and turn lanes on U.S. 30 located on the southwest side of town. This project is necessary to provide access to </a:t>
            </a:r>
            <a:r>
              <a:rPr lang="en-US" sz="1800" dirty="0" err="1">
                <a:latin typeface="PT Sans" panose="020B0503020203020204"/>
              </a:rPr>
              <a:t>Lincolnway</a:t>
            </a:r>
            <a:r>
              <a:rPr lang="en-US" sz="1800" dirty="0">
                <a:latin typeface="PT Sans" panose="020B0503020203020204"/>
              </a:rPr>
              <a:t> Industrial Rail and Air Park, an Iowa Economic Development Authority certified site of 345 acres.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$4,787,500</a:t>
            </a:r>
          </a:p>
          <a:p>
            <a:pPr marL="0" indent="0">
              <a:spcBef>
                <a:spcPts val="0"/>
              </a:spcBef>
              <a:buClr>
                <a:schemeClr val="tx1"/>
              </a:buClr>
              <a:buNone/>
              <a:defRPr/>
            </a:pPr>
            <a:r>
              <a:rPr lang="en-US" sz="1800" dirty="0">
                <a:latin typeface="PT Sans" panose="020B0503020203020204"/>
                <a:cs typeface="Arial" pitchFamily="34" charset="0"/>
              </a:rPr>
              <a:t>Requested:    $2,872,500  (60%)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7" name="Picture 6">
            <a:extLst>
              <a:ext uri="{FF2B5EF4-FFF2-40B4-BE49-F238E27FC236}">
                <a16:creationId xmlns:a16="http://schemas.microsoft.com/office/drawing/2014/main" id="{84E969A7-076D-4D3A-94C0-FF8D6800EEE5}"/>
              </a:ext>
            </a:extLst>
          </p:cNvPr>
          <p:cNvPicPr>
            <a:picLocks noChangeAspect="1"/>
          </p:cNvPicPr>
          <p:nvPr/>
        </p:nvPicPr>
        <p:blipFill rotWithShape="1">
          <a:blip r:embed="rId2"/>
          <a:srcRect l="65749" t="19848" r="4326" b="23868"/>
          <a:stretch/>
        </p:blipFill>
        <p:spPr>
          <a:xfrm>
            <a:off x="5084477" y="3573016"/>
            <a:ext cx="3838754" cy="2828556"/>
          </a:xfrm>
          <a:prstGeom prst="rect">
            <a:avLst/>
          </a:prstGeom>
          <a:ln>
            <a:solidFill>
              <a:schemeClr val="tx1"/>
            </a:solidFill>
          </a:ln>
        </p:spPr>
      </p:pic>
      <p:sp>
        <p:nvSpPr>
          <p:cNvPr id="5" name="Oval 4">
            <a:extLst>
              <a:ext uri="{FF2B5EF4-FFF2-40B4-BE49-F238E27FC236}">
                <a16:creationId xmlns:a16="http://schemas.microsoft.com/office/drawing/2014/main" id="{76A7585B-6119-4DF0-8A49-DF6325F4A9B6}"/>
              </a:ext>
            </a:extLst>
          </p:cNvPr>
          <p:cNvSpPr>
            <a:spLocks noChangeAspect="1"/>
          </p:cNvSpPr>
          <p:nvPr/>
        </p:nvSpPr>
        <p:spPr>
          <a:xfrm>
            <a:off x="5580112" y="5661248"/>
            <a:ext cx="201878" cy="1901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 name="Picture 1">
            <a:extLst>
              <a:ext uri="{FF2B5EF4-FFF2-40B4-BE49-F238E27FC236}">
                <a16:creationId xmlns:a16="http://schemas.microsoft.com/office/drawing/2014/main" id="{8F2AC599-D319-4A67-916E-C8F672EB4FBF}"/>
              </a:ext>
            </a:extLst>
          </p:cNvPr>
          <p:cNvPicPr>
            <a:picLocks noChangeAspect="1"/>
          </p:cNvPicPr>
          <p:nvPr/>
        </p:nvPicPr>
        <p:blipFill rotWithShape="1">
          <a:blip r:embed="rId3"/>
          <a:srcRect l="61812" t="19847" r="3539" b="23868"/>
          <a:stretch/>
        </p:blipFill>
        <p:spPr>
          <a:xfrm>
            <a:off x="251520" y="3475126"/>
            <a:ext cx="4752528" cy="3024336"/>
          </a:xfrm>
          <a:prstGeom prst="rect">
            <a:avLst/>
          </a:prstGeom>
          <a:ln>
            <a:solidFill>
              <a:schemeClr val="tx1"/>
            </a:solidFill>
          </a:ln>
        </p:spPr>
      </p:pic>
    </p:spTree>
    <p:extLst>
      <p:ext uri="{BB962C8B-B14F-4D97-AF65-F5344CB8AC3E}">
        <p14:creationId xmlns:p14="http://schemas.microsoft.com/office/powerpoint/2010/main" val="769238783"/>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14564</TotalTime>
  <Words>488</Words>
  <Application>Microsoft Office PowerPoint</Application>
  <PresentationFormat>On-screen Show (4:3)</PresentationFormat>
  <Paragraphs>94</Paragraphs>
  <Slides>10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Century Gothic</vt:lpstr>
      <vt:lpstr>PT Sans</vt:lpstr>
      <vt:lpstr>Office Theme</vt:lpstr>
      <vt:lpstr>PowerPoint Presentation</vt:lpstr>
      <vt:lpstr>Revitalize Iowa’s Sound Economy Program</vt:lpstr>
      <vt:lpstr>Available Funding and Application Summary</vt:lpstr>
      <vt:lpstr>Local Development Project Evaluation Criteria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Markley, Craig</cp:lastModifiedBy>
  <cp:revision>418</cp:revision>
  <cp:lastPrinted>2021-02-26T17:23:12Z</cp:lastPrinted>
  <dcterms:created xsi:type="dcterms:W3CDTF">2014-05-10T08:44:16Z</dcterms:created>
  <dcterms:modified xsi:type="dcterms:W3CDTF">2021-04-06T21:20:07Z</dcterms:modified>
</cp:coreProperties>
</file>