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4" r:id="rId3"/>
    <p:sldId id="258" r:id="rId4"/>
    <p:sldId id="259" r:id="rId5"/>
    <p:sldId id="285" r:id="rId6"/>
    <p:sldId id="288" r:id="rId7"/>
    <p:sldId id="267" r:id="rId8"/>
    <p:sldId id="289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5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43C4C-EADE-42D7-B23F-625E4C199E3A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2DD0D-A467-4919-9DE1-1B3959939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15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DF0DC6-884F-42BA-8D91-23018236FBA5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F191932-7B48-476A-8103-30DF6D9A38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74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6C1C-CBAD-4637-BF93-79EBB38DFEC1}" type="datetime1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8810-D1B3-4341-A3AA-0A027B8F4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300E-626D-43CE-8608-6114BCB5FEB0}" type="datetime1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8810-D1B3-4341-A3AA-0A027B8F4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D4AF-205B-4931-9767-551017BA1D02}" type="datetime1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8810-D1B3-4341-A3AA-0A027B8F4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0520-1993-430D-86C4-04BC90158EEA}" type="datetime1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8810-D1B3-4341-A3AA-0A027B8F4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6034-2799-447B-B694-57160FD9220F}" type="datetime1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8810-D1B3-4341-A3AA-0A027B8F4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8B70-CB32-4EC4-BB64-67722E9AD0D3}" type="datetime1">
              <a:rPr lang="en-US" smtClean="0"/>
              <a:pPr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8810-D1B3-4341-A3AA-0A027B8F4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28E7-96B9-48AB-9F80-F40F10925C4D}" type="datetime1">
              <a:rPr lang="en-US" smtClean="0"/>
              <a:pPr/>
              <a:t>4/5/2021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8810-D1B3-4341-A3AA-0A027B8F4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2114-B4E1-4AF3-96C2-3497443A168C}" type="datetime1">
              <a:rPr lang="en-US" smtClean="0"/>
              <a:pPr/>
              <a:t>4/5/2021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8810-D1B3-4341-A3AA-0A027B8F4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B611-C5BA-4650-A9EE-58839C615956}" type="datetime1">
              <a:rPr lang="en-US" smtClean="0"/>
              <a:pPr/>
              <a:t>4/5/2021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8810-D1B3-4341-A3AA-0A027B8F4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0459-08A0-43C9-A710-F8AEF15BCBB5}" type="datetime1">
              <a:rPr lang="en-US" smtClean="0"/>
              <a:pPr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8810-D1B3-4341-A3AA-0A027B8F4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97A2-2799-436C-B6AE-B50791870E66}" type="datetime1">
              <a:rPr lang="en-US" smtClean="0"/>
              <a:pPr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8810-D1B3-4341-A3AA-0A027B8F4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5EBDC-894C-4050-B9EC-A212141F5E1E}" type="datetime1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E8810-D1B3-4341-A3AA-0A027B8F4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Jeff.vonbrown@iowadot.us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Commercial and Industrial Network Modification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Transportation Commission Workshop</a:t>
            </a:r>
          </a:p>
          <a:p>
            <a:r>
              <a:rPr lang="en-US" dirty="0"/>
              <a:t>Iowa Department of Transportation</a:t>
            </a:r>
          </a:p>
          <a:p>
            <a:r>
              <a:rPr lang="en-US" dirty="0"/>
              <a:t>April 12,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8810-D1B3-4341-A3AA-0A027B8F48A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 of Network Modification</a:t>
            </a:r>
          </a:p>
          <a:p>
            <a:r>
              <a:rPr lang="en-US" dirty="0"/>
              <a:t>History of Commercial &amp; Industrial Network (CIN)</a:t>
            </a:r>
          </a:p>
          <a:p>
            <a:r>
              <a:rPr lang="en-US" dirty="0"/>
              <a:t>Description of Proposed Network Modification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8810-D1B3-4341-A3AA-0A027B8F48A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CIN Network Modification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Iowa Code stipulates the Iowa Transportation Commission is responsible for the designation of the CIN</a:t>
            </a:r>
          </a:p>
          <a:p>
            <a:r>
              <a:rPr lang="en-US" dirty="0"/>
              <a:t>Highway relocation and transfer of jurisdiction warrant change to the CIN</a:t>
            </a:r>
          </a:p>
          <a:p>
            <a:pPr lvl="1"/>
            <a:r>
              <a:rPr lang="en-US" dirty="0"/>
              <a:t>Southwest Arterial in the City of Dubuque, Dubuque county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8810-D1B3-4341-A3AA-0A027B8F48A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CIN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95800"/>
          </a:xfrm>
        </p:spPr>
        <p:txBody>
          <a:bodyPr>
            <a:normAutofit fontScale="32500" lnSpcReduction="20000"/>
          </a:bodyPr>
          <a:lstStyle/>
          <a:p>
            <a:r>
              <a:rPr lang="en-US" sz="6200" dirty="0"/>
              <a:t>(1988) Transportation Commission directed by the Iowa Legislature to identify the CIN</a:t>
            </a:r>
          </a:p>
          <a:p>
            <a:endParaRPr lang="en-US" sz="6200" dirty="0"/>
          </a:p>
          <a:p>
            <a:r>
              <a:rPr lang="en-US" sz="6200" dirty="0"/>
              <a:t>Code Reference: Iowa Code Title VIII, Subtitle 1, Chapter 313.2A, specifies a maximum CIN mileage of 2,600</a:t>
            </a:r>
          </a:p>
          <a:p>
            <a:endParaRPr lang="en-US" sz="6200" dirty="0"/>
          </a:p>
          <a:p>
            <a:r>
              <a:rPr lang="en-US" sz="6200" dirty="0"/>
              <a:t>Current CIN mileage = 2,533</a:t>
            </a:r>
          </a:p>
          <a:p>
            <a:pPr lvl="1"/>
            <a:r>
              <a:rPr lang="en-US" sz="6200" dirty="0"/>
              <a:t>2,090 Rural</a:t>
            </a:r>
          </a:p>
          <a:p>
            <a:pPr lvl="1"/>
            <a:r>
              <a:rPr lang="en-US" sz="6200" dirty="0"/>
              <a:t>443 Urban</a:t>
            </a:r>
          </a:p>
          <a:p>
            <a:endParaRPr lang="en-US" sz="6200" dirty="0"/>
          </a:p>
          <a:p>
            <a:r>
              <a:rPr lang="en-US" sz="6200" dirty="0"/>
              <a:t>Comprised of Primary Highways to:</a:t>
            </a:r>
          </a:p>
          <a:p>
            <a:pPr lvl="1"/>
            <a:r>
              <a:rPr lang="en-US" sz="6200" dirty="0"/>
              <a:t>Enhance Iowa’s economic opportunities</a:t>
            </a:r>
          </a:p>
          <a:p>
            <a:pPr lvl="1"/>
            <a:r>
              <a:rPr lang="en-US" sz="6200" dirty="0"/>
              <a:t>Improve flow of commerce</a:t>
            </a:r>
          </a:p>
          <a:p>
            <a:pPr lvl="1"/>
            <a:r>
              <a:rPr lang="en-US" sz="6200" dirty="0"/>
              <a:t>Provide safe, efficient, and convenient travel</a:t>
            </a:r>
          </a:p>
          <a:p>
            <a:pPr lvl="1"/>
            <a:r>
              <a:rPr lang="en-US" sz="6200" dirty="0"/>
              <a:t>Better connect Iowa to regional, national and international markets</a:t>
            </a:r>
          </a:p>
          <a:p>
            <a:endParaRPr lang="en-US" sz="8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8810-D1B3-4341-A3AA-0A027B8F48A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CIN Map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8810-D1B3-4341-A3AA-0A027B8F48A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B20B52-25BB-4F26-A710-E35645F60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8197562" cy="528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18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Proposed CIN Network Modification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8810-D1B3-4341-A3AA-0A027B8F48A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22098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Southwest Arterial in the City of Dubuque, Dubuque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18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pPr lvl="1"/>
            <a:r>
              <a:rPr lang="en-US" sz="4400" dirty="0">
                <a:latin typeface="+mj-lt"/>
              </a:rPr>
              <a:t>Southwest Arterial in the City of Dubuque, Dubuque county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8810-D1B3-4341-A3AA-0A027B8F48A9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1CB65AD-4F0D-4CD5-9803-D5B3A8D133B9}"/>
              </a:ext>
            </a:extLst>
          </p:cNvPr>
          <p:cNvGrpSpPr/>
          <p:nvPr/>
        </p:nvGrpSpPr>
        <p:grpSpPr>
          <a:xfrm>
            <a:off x="381000" y="2057400"/>
            <a:ext cx="4038600" cy="3309590"/>
            <a:chOff x="381000" y="2057400"/>
            <a:chExt cx="4038600" cy="330959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F7016B6-0752-478F-8779-84523D19B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2324100"/>
              <a:ext cx="4038600" cy="304289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245A849-CB6F-4DAE-9378-240A58B5FFA3}"/>
                </a:ext>
              </a:extLst>
            </p:cNvPr>
            <p:cNvSpPr txBox="1"/>
            <p:nvPr/>
          </p:nvSpPr>
          <p:spPr>
            <a:xfrm>
              <a:off x="1219200" y="2057400"/>
              <a:ext cx="2895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solidFill>
                    <a:srgbClr val="FF0000"/>
                  </a:solidFill>
                </a:rPr>
                <a:t>Current CIN Designation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2EB113B-247C-4413-8967-B3B678E92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324100"/>
            <a:ext cx="4038600" cy="30428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A3F2EB-8A40-4F21-B272-90032A5A7599}"/>
              </a:ext>
            </a:extLst>
          </p:cNvPr>
          <p:cNvSpPr txBox="1"/>
          <p:nvPr/>
        </p:nvSpPr>
        <p:spPr>
          <a:xfrm>
            <a:off x="5470524" y="2057400"/>
            <a:ext cx="283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</a:rPr>
              <a:t>Proposed CIN Designation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D063473-F957-4791-A575-EE1B279CFCEC}"/>
              </a:ext>
            </a:extLst>
          </p:cNvPr>
          <p:cNvSpPr/>
          <p:nvPr/>
        </p:nvSpPr>
        <p:spPr>
          <a:xfrm>
            <a:off x="4883150" y="3235325"/>
            <a:ext cx="2835275" cy="2060575"/>
          </a:xfrm>
          <a:custGeom>
            <a:avLst/>
            <a:gdLst>
              <a:gd name="connsiteX0" fmla="*/ 0 w 2835275"/>
              <a:gd name="connsiteY0" fmla="*/ 0 h 2060575"/>
              <a:gd name="connsiteX1" fmla="*/ 152400 w 2835275"/>
              <a:gd name="connsiteY1" fmla="*/ 92075 h 2060575"/>
              <a:gd name="connsiteX2" fmla="*/ 342900 w 2835275"/>
              <a:gd name="connsiteY2" fmla="*/ 212725 h 2060575"/>
              <a:gd name="connsiteX3" fmla="*/ 579438 w 2835275"/>
              <a:gd name="connsiteY3" fmla="*/ 319088 h 2060575"/>
              <a:gd name="connsiteX4" fmla="*/ 838200 w 2835275"/>
              <a:gd name="connsiteY4" fmla="*/ 396875 h 2060575"/>
              <a:gd name="connsiteX5" fmla="*/ 1073150 w 2835275"/>
              <a:gd name="connsiteY5" fmla="*/ 498475 h 2060575"/>
              <a:gd name="connsiteX6" fmla="*/ 1376363 w 2835275"/>
              <a:gd name="connsiteY6" fmla="*/ 646113 h 2060575"/>
              <a:gd name="connsiteX7" fmla="*/ 1433513 w 2835275"/>
              <a:gd name="connsiteY7" fmla="*/ 682625 h 2060575"/>
              <a:gd name="connsiteX8" fmla="*/ 1911350 w 2835275"/>
              <a:gd name="connsiteY8" fmla="*/ 854075 h 2060575"/>
              <a:gd name="connsiteX9" fmla="*/ 1968500 w 2835275"/>
              <a:gd name="connsiteY9" fmla="*/ 879475 h 2060575"/>
              <a:gd name="connsiteX10" fmla="*/ 2092325 w 2835275"/>
              <a:gd name="connsiteY10" fmla="*/ 931863 h 2060575"/>
              <a:gd name="connsiteX11" fmla="*/ 2274888 w 2835275"/>
              <a:gd name="connsiteY11" fmla="*/ 1062038 h 2060575"/>
              <a:gd name="connsiteX12" fmla="*/ 2422525 w 2835275"/>
              <a:gd name="connsiteY12" fmla="*/ 1233488 h 2060575"/>
              <a:gd name="connsiteX13" fmla="*/ 2513013 w 2835275"/>
              <a:gd name="connsiteY13" fmla="*/ 1409700 h 2060575"/>
              <a:gd name="connsiteX14" fmla="*/ 2568575 w 2835275"/>
              <a:gd name="connsiteY14" fmla="*/ 1574800 h 2060575"/>
              <a:gd name="connsiteX15" fmla="*/ 2590800 w 2835275"/>
              <a:gd name="connsiteY15" fmla="*/ 1720850 h 2060575"/>
              <a:gd name="connsiteX16" fmla="*/ 2643188 w 2835275"/>
              <a:gd name="connsiteY16" fmla="*/ 1857375 h 2060575"/>
              <a:gd name="connsiteX17" fmla="*/ 2732088 w 2835275"/>
              <a:gd name="connsiteY17" fmla="*/ 1976438 h 2060575"/>
              <a:gd name="connsiteX18" fmla="*/ 2835275 w 2835275"/>
              <a:gd name="connsiteY18" fmla="*/ 2060575 h 2060575"/>
              <a:gd name="connsiteX0" fmla="*/ 0 w 2835275"/>
              <a:gd name="connsiteY0" fmla="*/ 0 h 2060575"/>
              <a:gd name="connsiteX1" fmla="*/ 152400 w 2835275"/>
              <a:gd name="connsiteY1" fmla="*/ 92075 h 2060575"/>
              <a:gd name="connsiteX2" fmla="*/ 342900 w 2835275"/>
              <a:gd name="connsiteY2" fmla="*/ 212725 h 2060575"/>
              <a:gd name="connsiteX3" fmla="*/ 579438 w 2835275"/>
              <a:gd name="connsiteY3" fmla="*/ 319088 h 2060575"/>
              <a:gd name="connsiteX4" fmla="*/ 838200 w 2835275"/>
              <a:gd name="connsiteY4" fmla="*/ 396875 h 2060575"/>
              <a:gd name="connsiteX5" fmla="*/ 1073150 w 2835275"/>
              <a:gd name="connsiteY5" fmla="*/ 498475 h 2060575"/>
              <a:gd name="connsiteX6" fmla="*/ 1293813 w 2835275"/>
              <a:gd name="connsiteY6" fmla="*/ 604838 h 2060575"/>
              <a:gd name="connsiteX7" fmla="*/ 1433513 w 2835275"/>
              <a:gd name="connsiteY7" fmla="*/ 682625 h 2060575"/>
              <a:gd name="connsiteX8" fmla="*/ 1911350 w 2835275"/>
              <a:gd name="connsiteY8" fmla="*/ 854075 h 2060575"/>
              <a:gd name="connsiteX9" fmla="*/ 1968500 w 2835275"/>
              <a:gd name="connsiteY9" fmla="*/ 879475 h 2060575"/>
              <a:gd name="connsiteX10" fmla="*/ 2092325 w 2835275"/>
              <a:gd name="connsiteY10" fmla="*/ 931863 h 2060575"/>
              <a:gd name="connsiteX11" fmla="*/ 2274888 w 2835275"/>
              <a:gd name="connsiteY11" fmla="*/ 1062038 h 2060575"/>
              <a:gd name="connsiteX12" fmla="*/ 2422525 w 2835275"/>
              <a:gd name="connsiteY12" fmla="*/ 1233488 h 2060575"/>
              <a:gd name="connsiteX13" fmla="*/ 2513013 w 2835275"/>
              <a:gd name="connsiteY13" fmla="*/ 1409700 h 2060575"/>
              <a:gd name="connsiteX14" fmla="*/ 2568575 w 2835275"/>
              <a:gd name="connsiteY14" fmla="*/ 1574800 h 2060575"/>
              <a:gd name="connsiteX15" fmla="*/ 2590800 w 2835275"/>
              <a:gd name="connsiteY15" fmla="*/ 1720850 h 2060575"/>
              <a:gd name="connsiteX16" fmla="*/ 2643188 w 2835275"/>
              <a:gd name="connsiteY16" fmla="*/ 1857375 h 2060575"/>
              <a:gd name="connsiteX17" fmla="*/ 2732088 w 2835275"/>
              <a:gd name="connsiteY17" fmla="*/ 1976438 h 2060575"/>
              <a:gd name="connsiteX18" fmla="*/ 2835275 w 2835275"/>
              <a:gd name="connsiteY18" fmla="*/ 2060575 h 2060575"/>
              <a:gd name="connsiteX0" fmla="*/ 0 w 2835275"/>
              <a:gd name="connsiteY0" fmla="*/ 0 h 2060575"/>
              <a:gd name="connsiteX1" fmla="*/ 152400 w 2835275"/>
              <a:gd name="connsiteY1" fmla="*/ 92075 h 2060575"/>
              <a:gd name="connsiteX2" fmla="*/ 342900 w 2835275"/>
              <a:gd name="connsiteY2" fmla="*/ 212725 h 2060575"/>
              <a:gd name="connsiteX3" fmla="*/ 579438 w 2835275"/>
              <a:gd name="connsiteY3" fmla="*/ 319088 h 2060575"/>
              <a:gd name="connsiteX4" fmla="*/ 838200 w 2835275"/>
              <a:gd name="connsiteY4" fmla="*/ 396875 h 2060575"/>
              <a:gd name="connsiteX5" fmla="*/ 1073150 w 2835275"/>
              <a:gd name="connsiteY5" fmla="*/ 498475 h 2060575"/>
              <a:gd name="connsiteX6" fmla="*/ 1293813 w 2835275"/>
              <a:gd name="connsiteY6" fmla="*/ 604838 h 2060575"/>
              <a:gd name="connsiteX7" fmla="*/ 1433513 w 2835275"/>
              <a:gd name="connsiteY7" fmla="*/ 682625 h 2060575"/>
              <a:gd name="connsiteX8" fmla="*/ 1911350 w 2835275"/>
              <a:gd name="connsiteY8" fmla="*/ 854075 h 2060575"/>
              <a:gd name="connsiteX9" fmla="*/ 1968500 w 2835275"/>
              <a:gd name="connsiteY9" fmla="*/ 879475 h 2060575"/>
              <a:gd name="connsiteX10" fmla="*/ 2092325 w 2835275"/>
              <a:gd name="connsiteY10" fmla="*/ 931863 h 2060575"/>
              <a:gd name="connsiteX11" fmla="*/ 2274888 w 2835275"/>
              <a:gd name="connsiteY11" fmla="*/ 1062038 h 2060575"/>
              <a:gd name="connsiteX12" fmla="*/ 2422525 w 2835275"/>
              <a:gd name="connsiteY12" fmla="*/ 1233488 h 2060575"/>
              <a:gd name="connsiteX13" fmla="*/ 2513013 w 2835275"/>
              <a:gd name="connsiteY13" fmla="*/ 1409700 h 2060575"/>
              <a:gd name="connsiteX14" fmla="*/ 2568575 w 2835275"/>
              <a:gd name="connsiteY14" fmla="*/ 1574800 h 2060575"/>
              <a:gd name="connsiteX15" fmla="*/ 2590800 w 2835275"/>
              <a:gd name="connsiteY15" fmla="*/ 1720850 h 2060575"/>
              <a:gd name="connsiteX16" fmla="*/ 2643188 w 2835275"/>
              <a:gd name="connsiteY16" fmla="*/ 1857375 h 2060575"/>
              <a:gd name="connsiteX17" fmla="*/ 2732088 w 2835275"/>
              <a:gd name="connsiteY17" fmla="*/ 1976438 h 2060575"/>
              <a:gd name="connsiteX18" fmla="*/ 2835275 w 2835275"/>
              <a:gd name="connsiteY18" fmla="*/ 2060575 h 2060575"/>
              <a:gd name="connsiteX0" fmla="*/ 0 w 2835275"/>
              <a:gd name="connsiteY0" fmla="*/ 0 h 2060575"/>
              <a:gd name="connsiteX1" fmla="*/ 152400 w 2835275"/>
              <a:gd name="connsiteY1" fmla="*/ 92075 h 2060575"/>
              <a:gd name="connsiteX2" fmla="*/ 342900 w 2835275"/>
              <a:gd name="connsiteY2" fmla="*/ 212725 h 2060575"/>
              <a:gd name="connsiteX3" fmla="*/ 579438 w 2835275"/>
              <a:gd name="connsiteY3" fmla="*/ 319088 h 2060575"/>
              <a:gd name="connsiteX4" fmla="*/ 838200 w 2835275"/>
              <a:gd name="connsiteY4" fmla="*/ 396875 h 2060575"/>
              <a:gd name="connsiteX5" fmla="*/ 1073150 w 2835275"/>
              <a:gd name="connsiteY5" fmla="*/ 498475 h 2060575"/>
              <a:gd name="connsiteX6" fmla="*/ 1293813 w 2835275"/>
              <a:gd name="connsiteY6" fmla="*/ 604838 h 2060575"/>
              <a:gd name="connsiteX7" fmla="*/ 1433513 w 2835275"/>
              <a:gd name="connsiteY7" fmla="*/ 682625 h 2060575"/>
              <a:gd name="connsiteX8" fmla="*/ 1911350 w 2835275"/>
              <a:gd name="connsiteY8" fmla="*/ 854075 h 2060575"/>
              <a:gd name="connsiteX9" fmla="*/ 1968500 w 2835275"/>
              <a:gd name="connsiteY9" fmla="*/ 879475 h 2060575"/>
              <a:gd name="connsiteX10" fmla="*/ 2092325 w 2835275"/>
              <a:gd name="connsiteY10" fmla="*/ 931863 h 2060575"/>
              <a:gd name="connsiteX11" fmla="*/ 2274888 w 2835275"/>
              <a:gd name="connsiteY11" fmla="*/ 1062038 h 2060575"/>
              <a:gd name="connsiteX12" fmla="*/ 2422525 w 2835275"/>
              <a:gd name="connsiteY12" fmla="*/ 1233488 h 2060575"/>
              <a:gd name="connsiteX13" fmla="*/ 2513013 w 2835275"/>
              <a:gd name="connsiteY13" fmla="*/ 1409700 h 2060575"/>
              <a:gd name="connsiteX14" fmla="*/ 2568575 w 2835275"/>
              <a:gd name="connsiteY14" fmla="*/ 1574800 h 2060575"/>
              <a:gd name="connsiteX15" fmla="*/ 2590800 w 2835275"/>
              <a:gd name="connsiteY15" fmla="*/ 1720850 h 2060575"/>
              <a:gd name="connsiteX16" fmla="*/ 2643188 w 2835275"/>
              <a:gd name="connsiteY16" fmla="*/ 1857375 h 2060575"/>
              <a:gd name="connsiteX17" fmla="*/ 2732088 w 2835275"/>
              <a:gd name="connsiteY17" fmla="*/ 1976438 h 2060575"/>
              <a:gd name="connsiteX18" fmla="*/ 2835275 w 2835275"/>
              <a:gd name="connsiteY18" fmla="*/ 2060575 h 2060575"/>
              <a:gd name="connsiteX0" fmla="*/ 0 w 2835275"/>
              <a:gd name="connsiteY0" fmla="*/ 0 h 2060575"/>
              <a:gd name="connsiteX1" fmla="*/ 152400 w 2835275"/>
              <a:gd name="connsiteY1" fmla="*/ 92075 h 2060575"/>
              <a:gd name="connsiteX2" fmla="*/ 342900 w 2835275"/>
              <a:gd name="connsiteY2" fmla="*/ 212725 h 2060575"/>
              <a:gd name="connsiteX3" fmla="*/ 579438 w 2835275"/>
              <a:gd name="connsiteY3" fmla="*/ 319088 h 2060575"/>
              <a:gd name="connsiteX4" fmla="*/ 838200 w 2835275"/>
              <a:gd name="connsiteY4" fmla="*/ 396875 h 2060575"/>
              <a:gd name="connsiteX5" fmla="*/ 1073150 w 2835275"/>
              <a:gd name="connsiteY5" fmla="*/ 498475 h 2060575"/>
              <a:gd name="connsiteX6" fmla="*/ 1293813 w 2835275"/>
              <a:gd name="connsiteY6" fmla="*/ 604838 h 2060575"/>
              <a:gd name="connsiteX7" fmla="*/ 1433513 w 2835275"/>
              <a:gd name="connsiteY7" fmla="*/ 682625 h 2060575"/>
              <a:gd name="connsiteX8" fmla="*/ 1911350 w 2835275"/>
              <a:gd name="connsiteY8" fmla="*/ 854075 h 2060575"/>
              <a:gd name="connsiteX9" fmla="*/ 1968500 w 2835275"/>
              <a:gd name="connsiteY9" fmla="*/ 879475 h 2060575"/>
              <a:gd name="connsiteX10" fmla="*/ 2092325 w 2835275"/>
              <a:gd name="connsiteY10" fmla="*/ 931863 h 2060575"/>
              <a:gd name="connsiteX11" fmla="*/ 2274888 w 2835275"/>
              <a:gd name="connsiteY11" fmla="*/ 1062038 h 2060575"/>
              <a:gd name="connsiteX12" fmla="*/ 2422525 w 2835275"/>
              <a:gd name="connsiteY12" fmla="*/ 1233488 h 2060575"/>
              <a:gd name="connsiteX13" fmla="*/ 2513013 w 2835275"/>
              <a:gd name="connsiteY13" fmla="*/ 1409700 h 2060575"/>
              <a:gd name="connsiteX14" fmla="*/ 2568575 w 2835275"/>
              <a:gd name="connsiteY14" fmla="*/ 1574800 h 2060575"/>
              <a:gd name="connsiteX15" fmla="*/ 2590800 w 2835275"/>
              <a:gd name="connsiteY15" fmla="*/ 1720850 h 2060575"/>
              <a:gd name="connsiteX16" fmla="*/ 2643188 w 2835275"/>
              <a:gd name="connsiteY16" fmla="*/ 1857375 h 2060575"/>
              <a:gd name="connsiteX17" fmla="*/ 2732088 w 2835275"/>
              <a:gd name="connsiteY17" fmla="*/ 1976438 h 2060575"/>
              <a:gd name="connsiteX18" fmla="*/ 2835275 w 2835275"/>
              <a:gd name="connsiteY18" fmla="*/ 2060575 h 2060575"/>
              <a:gd name="connsiteX0" fmla="*/ 0 w 2835275"/>
              <a:gd name="connsiteY0" fmla="*/ 0 h 2060575"/>
              <a:gd name="connsiteX1" fmla="*/ 152400 w 2835275"/>
              <a:gd name="connsiteY1" fmla="*/ 92075 h 2060575"/>
              <a:gd name="connsiteX2" fmla="*/ 342900 w 2835275"/>
              <a:gd name="connsiteY2" fmla="*/ 212725 h 2060575"/>
              <a:gd name="connsiteX3" fmla="*/ 579438 w 2835275"/>
              <a:gd name="connsiteY3" fmla="*/ 319088 h 2060575"/>
              <a:gd name="connsiteX4" fmla="*/ 838200 w 2835275"/>
              <a:gd name="connsiteY4" fmla="*/ 396875 h 2060575"/>
              <a:gd name="connsiteX5" fmla="*/ 1073150 w 2835275"/>
              <a:gd name="connsiteY5" fmla="*/ 498475 h 2060575"/>
              <a:gd name="connsiteX6" fmla="*/ 1293813 w 2835275"/>
              <a:gd name="connsiteY6" fmla="*/ 604838 h 2060575"/>
              <a:gd name="connsiteX7" fmla="*/ 1443038 w 2835275"/>
              <a:gd name="connsiteY7" fmla="*/ 682625 h 2060575"/>
              <a:gd name="connsiteX8" fmla="*/ 1911350 w 2835275"/>
              <a:gd name="connsiteY8" fmla="*/ 854075 h 2060575"/>
              <a:gd name="connsiteX9" fmla="*/ 1968500 w 2835275"/>
              <a:gd name="connsiteY9" fmla="*/ 879475 h 2060575"/>
              <a:gd name="connsiteX10" fmla="*/ 2092325 w 2835275"/>
              <a:gd name="connsiteY10" fmla="*/ 931863 h 2060575"/>
              <a:gd name="connsiteX11" fmla="*/ 2274888 w 2835275"/>
              <a:gd name="connsiteY11" fmla="*/ 1062038 h 2060575"/>
              <a:gd name="connsiteX12" fmla="*/ 2422525 w 2835275"/>
              <a:gd name="connsiteY12" fmla="*/ 1233488 h 2060575"/>
              <a:gd name="connsiteX13" fmla="*/ 2513013 w 2835275"/>
              <a:gd name="connsiteY13" fmla="*/ 1409700 h 2060575"/>
              <a:gd name="connsiteX14" fmla="*/ 2568575 w 2835275"/>
              <a:gd name="connsiteY14" fmla="*/ 1574800 h 2060575"/>
              <a:gd name="connsiteX15" fmla="*/ 2590800 w 2835275"/>
              <a:gd name="connsiteY15" fmla="*/ 1720850 h 2060575"/>
              <a:gd name="connsiteX16" fmla="*/ 2643188 w 2835275"/>
              <a:gd name="connsiteY16" fmla="*/ 1857375 h 2060575"/>
              <a:gd name="connsiteX17" fmla="*/ 2732088 w 2835275"/>
              <a:gd name="connsiteY17" fmla="*/ 1976438 h 2060575"/>
              <a:gd name="connsiteX18" fmla="*/ 2835275 w 2835275"/>
              <a:gd name="connsiteY18" fmla="*/ 2060575 h 2060575"/>
              <a:gd name="connsiteX0" fmla="*/ 0 w 2835275"/>
              <a:gd name="connsiteY0" fmla="*/ 0 h 2060575"/>
              <a:gd name="connsiteX1" fmla="*/ 152400 w 2835275"/>
              <a:gd name="connsiteY1" fmla="*/ 92075 h 2060575"/>
              <a:gd name="connsiteX2" fmla="*/ 342900 w 2835275"/>
              <a:gd name="connsiteY2" fmla="*/ 212725 h 2060575"/>
              <a:gd name="connsiteX3" fmla="*/ 579438 w 2835275"/>
              <a:gd name="connsiteY3" fmla="*/ 319088 h 2060575"/>
              <a:gd name="connsiteX4" fmla="*/ 838200 w 2835275"/>
              <a:gd name="connsiteY4" fmla="*/ 396875 h 2060575"/>
              <a:gd name="connsiteX5" fmla="*/ 1073150 w 2835275"/>
              <a:gd name="connsiteY5" fmla="*/ 498475 h 2060575"/>
              <a:gd name="connsiteX6" fmla="*/ 1293813 w 2835275"/>
              <a:gd name="connsiteY6" fmla="*/ 604838 h 2060575"/>
              <a:gd name="connsiteX7" fmla="*/ 1443038 w 2835275"/>
              <a:gd name="connsiteY7" fmla="*/ 682625 h 2060575"/>
              <a:gd name="connsiteX8" fmla="*/ 1727200 w 2835275"/>
              <a:gd name="connsiteY8" fmla="*/ 787400 h 2060575"/>
              <a:gd name="connsiteX9" fmla="*/ 1968500 w 2835275"/>
              <a:gd name="connsiteY9" fmla="*/ 879475 h 2060575"/>
              <a:gd name="connsiteX10" fmla="*/ 2092325 w 2835275"/>
              <a:gd name="connsiteY10" fmla="*/ 931863 h 2060575"/>
              <a:gd name="connsiteX11" fmla="*/ 2274888 w 2835275"/>
              <a:gd name="connsiteY11" fmla="*/ 1062038 h 2060575"/>
              <a:gd name="connsiteX12" fmla="*/ 2422525 w 2835275"/>
              <a:gd name="connsiteY12" fmla="*/ 1233488 h 2060575"/>
              <a:gd name="connsiteX13" fmla="*/ 2513013 w 2835275"/>
              <a:gd name="connsiteY13" fmla="*/ 1409700 h 2060575"/>
              <a:gd name="connsiteX14" fmla="*/ 2568575 w 2835275"/>
              <a:gd name="connsiteY14" fmla="*/ 1574800 h 2060575"/>
              <a:gd name="connsiteX15" fmla="*/ 2590800 w 2835275"/>
              <a:gd name="connsiteY15" fmla="*/ 1720850 h 2060575"/>
              <a:gd name="connsiteX16" fmla="*/ 2643188 w 2835275"/>
              <a:gd name="connsiteY16" fmla="*/ 1857375 h 2060575"/>
              <a:gd name="connsiteX17" fmla="*/ 2732088 w 2835275"/>
              <a:gd name="connsiteY17" fmla="*/ 1976438 h 2060575"/>
              <a:gd name="connsiteX18" fmla="*/ 2835275 w 2835275"/>
              <a:gd name="connsiteY18" fmla="*/ 2060575 h 2060575"/>
              <a:gd name="connsiteX0" fmla="*/ 0 w 2835275"/>
              <a:gd name="connsiteY0" fmla="*/ 0 h 2060575"/>
              <a:gd name="connsiteX1" fmla="*/ 152400 w 2835275"/>
              <a:gd name="connsiteY1" fmla="*/ 92075 h 2060575"/>
              <a:gd name="connsiteX2" fmla="*/ 342900 w 2835275"/>
              <a:gd name="connsiteY2" fmla="*/ 212725 h 2060575"/>
              <a:gd name="connsiteX3" fmla="*/ 579438 w 2835275"/>
              <a:gd name="connsiteY3" fmla="*/ 319088 h 2060575"/>
              <a:gd name="connsiteX4" fmla="*/ 838200 w 2835275"/>
              <a:gd name="connsiteY4" fmla="*/ 396875 h 2060575"/>
              <a:gd name="connsiteX5" fmla="*/ 1073150 w 2835275"/>
              <a:gd name="connsiteY5" fmla="*/ 498475 h 2060575"/>
              <a:gd name="connsiteX6" fmla="*/ 1293813 w 2835275"/>
              <a:gd name="connsiteY6" fmla="*/ 604838 h 2060575"/>
              <a:gd name="connsiteX7" fmla="*/ 1443038 w 2835275"/>
              <a:gd name="connsiteY7" fmla="*/ 682625 h 2060575"/>
              <a:gd name="connsiteX8" fmla="*/ 1727200 w 2835275"/>
              <a:gd name="connsiteY8" fmla="*/ 787400 h 2060575"/>
              <a:gd name="connsiteX9" fmla="*/ 1968500 w 2835275"/>
              <a:gd name="connsiteY9" fmla="*/ 879475 h 2060575"/>
              <a:gd name="connsiteX10" fmla="*/ 2092325 w 2835275"/>
              <a:gd name="connsiteY10" fmla="*/ 931863 h 2060575"/>
              <a:gd name="connsiteX11" fmla="*/ 2274888 w 2835275"/>
              <a:gd name="connsiteY11" fmla="*/ 1062038 h 2060575"/>
              <a:gd name="connsiteX12" fmla="*/ 2422525 w 2835275"/>
              <a:gd name="connsiteY12" fmla="*/ 1233488 h 2060575"/>
              <a:gd name="connsiteX13" fmla="*/ 2513013 w 2835275"/>
              <a:gd name="connsiteY13" fmla="*/ 1409700 h 2060575"/>
              <a:gd name="connsiteX14" fmla="*/ 2568575 w 2835275"/>
              <a:gd name="connsiteY14" fmla="*/ 1574800 h 2060575"/>
              <a:gd name="connsiteX15" fmla="*/ 2590800 w 2835275"/>
              <a:gd name="connsiteY15" fmla="*/ 1720850 h 2060575"/>
              <a:gd name="connsiteX16" fmla="*/ 2643188 w 2835275"/>
              <a:gd name="connsiteY16" fmla="*/ 1857375 h 2060575"/>
              <a:gd name="connsiteX17" fmla="*/ 2732088 w 2835275"/>
              <a:gd name="connsiteY17" fmla="*/ 1976438 h 2060575"/>
              <a:gd name="connsiteX18" fmla="*/ 2835275 w 2835275"/>
              <a:gd name="connsiteY18" fmla="*/ 2060575 h 2060575"/>
              <a:gd name="connsiteX0" fmla="*/ 0 w 2835275"/>
              <a:gd name="connsiteY0" fmla="*/ 0 h 2060575"/>
              <a:gd name="connsiteX1" fmla="*/ 152400 w 2835275"/>
              <a:gd name="connsiteY1" fmla="*/ 92075 h 2060575"/>
              <a:gd name="connsiteX2" fmla="*/ 342900 w 2835275"/>
              <a:gd name="connsiteY2" fmla="*/ 212725 h 2060575"/>
              <a:gd name="connsiteX3" fmla="*/ 579438 w 2835275"/>
              <a:gd name="connsiteY3" fmla="*/ 319088 h 2060575"/>
              <a:gd name="connsiteX4" fmla="*/ 838200 w 2835275"/>
              <a:gd name="connsiteY4" fmla="*/ 396875 h 2060575"/>
              <a:gd name="connsiteX5" fmla="*/ 1073150 w 2835275"/>
              <a:gd name="connsiteY5" fmla="*/ 498475 h 2060575"/>
              <a:gd name="connsiteX6" fmla="*/ 1293813 w 2835275"/>
              <a:gd name="connsiteY6" fmla="*/ 604838 h 2060575"/>
              <a:gd name="connsiteX7" fmla="*/ 1443038 w 2835275"/>
              <a:gd name="connsiteY7" fmla="*/ 682625 h 2060575"/>
              <a:gd name="connsiteX8" fmla="*/ 1727200 w 2835275"/>
              <a:gd name="connsiteY8" fmla="*/ 787400 h 2060575"/>
              <a:gd name="connsiteX9" fmla="*/ 1968500 w 2835275"/>
              <a:gd name="connsiteY9" fmla="*/ 879475 h 2060575"/>
              <a:gd name="connsiteX10" fmla="*/ 2092325 w 2835275"/>
              <a:gd name="connsiteY10" fmla="*/ 931863 h 2060575"/>
              <a:gd name="connsiteX11" fmla="*/ 2274888 w 2835275"/>
              <a:gd name="connsiteY11" fmla="*/ 1062038 h 2060575"/>
              <a:gd name="connsiteX12" fmla="*/ 2422525 w 2835275"/>
              <a:gd name="connsiteY12" fmla="*/ 1233488 h 2060575"/>
              <a:gd name="connsiteX13" fmla="*/ 2513013 w 2835275"/>
              <a:gd name="connsiteY13" fmla="*/ 1409700 h 2060575"/>
              <a:gd name="connsiteX14" fmla="*/ 2568575 w 2835275"/>
              <a:gd name="connsiteY14" fmla="*/ 1574800 h 2060575"/>
              <a:gd name="connsiteX15" fmla="*/ 2590800 w 2835275"/>
              <a:gd name="connsiteY15" fmla="*/ 1720850 h 2060575"/>
              <a:gd name="connsiteX16" fmla="*/ 2643188 w 2835275"/>
              <a:gd name="connsiteY16" fmla="*/ 1857375 h 2060575"/>
              <a:gd name="connsiteX17" fmla="*/ 2732088 w 2835275"/>
              <a:gd name="connsiteY17" fmla="*/ 1976438 h 2060575"/>
              <a:gd name="connsiteX18" fmla="*/ 2835275 w 2835275"/>
              <a:gd name="connsiteY18" fmla="*/ 2060575 h 2060575"/>
              <a:gd name="connsiteX0" fmla="*/ 0 w 2835275"/>
              <a:gd name="connsiteY0" fmla="*/ 0 h 2060575"/>
              <a:gd name="connsiteX1" fmla="*/ 152400 w 2835275"/>
              <a:gd name="connsiteY1" fmla="*/ 92075 h 2060575"/>
              <a:gd name="connsiteX2" fmla="*/ 342900 w 2835275"/>
              <a:gd name="connsiteY2" fmla="*/ 212725 h 2060575"/>
              <a:gd name="connsiteX3" fmla="*/ 579438 w 2835275"/>
              <a:gd name="connsiteY3" fmla="*/ 319088 h 2060575"/>
              <a:gd name="connsiteX4" fmla="*/ 838200 w 2835275"/>
              <a:gd name="connsiteY4" fmla="*/ 396875 h 2060575"/>
              <a:gd name="connsiteX5" fmla="*/ 1073150 w 2835275"/>
              <a:gd name="connsiteY5" fmla="*/ 498475 h 2060575"/>
              <a:gd name="connsiteX6" fmla="*/ 1293813 w 2835275"/>
              <a:gd name="connsiteY6" fmla="*/ 604838 h 2060575"/>
              <a:gd name="connsiteX7" fmla="*/ 1443038 w 2835275"/>
              <a:gd name="connsiteY7" fmla="*/ 682625 h 2060575"/>
              <a:gd name="connsiteX8" fmla="*/ 1727200 w 2835275"/>
              <a:gd name="connsiteY8" fmla="*/ 787400 h 2060575"/>
              <a:gd name="connsiteX9" fmla="*/ 1968500 w 2835275"/>
              <a:gd name="connsiteY9" fmla="*/ 879475 h 2060575"/>
              <a:gd name="connsiteX10" fmla="*/ 2092325 w 2835275"/>
              <a:gd name="connsiteY10" fmla="*/ 931863 h 2060575"/>
              <a:gd name="connsiteX11" fmla="*/ 2274888 w 2835275"/>
              <a:gd name="connsiteY11" fmla="*/ 1062038 h 2060575"/>
              <a:gd name="connsiteX12" fmla="*/ 2422525 w 2835275"/>
              <a:gd name="connsiteY12" fmla="*/ 1233488 h 2060575"/>
              <a:gd name="connsiteX13" fmla="*/ 2513013 w 2835275"/>
              <a:gd name="connsiteY13" fmla="*/ 1409700 h 2060575"/>
              <a:gd name="connsiteX14" fmla="*/ 2568575 w 2835275"/>
              <a:gd name="connsiteY14" fmla="*/ 1574800 h 2060575"/>
              <a:gd name="connsiteX15" fmla="*/ 2590800 w 2835275"/>
              <a:gd name="connsiteY15" fmla="*/ 1720850 h 2060575"/>
              <a:gd name="connsiteX16" fmla="*/ 2643188 w 2835275"/>
              <a:gd name="connsiteY16" fmla="*/ 1857375 h 2060575"/>
              <a:gd name="connsiteX17" fmla="*/ 2732088 w 2835275"/>
              <a:gd name="connsiteY17" fmla="*/ 1976438 h 2060575"/>
              <a:gd name="connsiteX18" fmla="*/ 2835275 w 2835275"/>
              <a:gd name="connsiteY18" fmla="*/ 2060575 h 206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35275" h="2060575">
                <a:moveTo>
                  <a:pt x="0" y="0"/>
                </a:moveTo>
                <a:lnTo>
                  <a:pt x="152400" y="92075"/>
                </a:lnTo>
                <a:cubicBezTo>
                  <a:pt x="209550" y="127529"/>
                  <a:pt x="271727" y="174890"/>
                  <a:pt x="342900" y="212725"/>
                </a:cubicBezTo>
                <a:cubicBezTo>
                  <a:pt x="414073" y="250560"/>
                  <a:pt x="496888" y="288396"/>
                  <a:pt x="579438" y="319088"/>
                </a:cubicBezTo>
                <a:cubicBezTo>
                  <a:pt x="661988" y="349780"/>
                  <a:pt x="755915" y="366977"/>
                  <a:pt x="838200" y="396875"/>
                </a:cubicBezTo>
                <a:cubicBezTo>
                  <a:pt x="920485" y="426773"/>
                  <a:pt x="997214" y="463814"/>
                  <a:pt x="1073150" y="498475"/>
                </a:cubicBezTo>
                <a:cubicBezTo>
                  <a:pt x="1149086" y="533136"/>
                  <a:pt x="1232165" y="574146"/>
                  <a:pt x="1293813" y="604838"/>
                </a:cubicBezTo>
                <a:cubicBezTo>
                  <a:pt x="1355461" y="635530"/>
                  <a:pt x="1370807" y="652198"/>
                  <a:pt x="1443038" y="682625"/>
                </a:cubicBezTo>
                <a:cubicBezTo>
                  <a:pt x="1515269" y="713052"/>
                  <a:pt x="1639623" y="754592"/>
                  <a:pt x="1727200" y="787400"/>
                </a:cubicBezTo>
                <a:cubicBezTo>
                  <a:pt x="1807633" y="818092"/>
                  <a:pt x="1930929" y="863070"/>
                  <a:pt x="1968500" y="879475"/>
                </a:cubicBezTo>
                <a:cubicBezTo>
                  <a:pt x="2007087" y="896324"/>
                  <a:pt x="2041260" y="901436"/>
                  <a:pt x="2092325" y="931863"/>
                </a:cubicBezTo>
                <a:cubicBezTo>
                  <a:pt x="2143390" y="962290"/>
                  <a:pt x="2219855" y="1011767"/>
                  <a:pt x="2274888" y="1062038"/>
                </a:cubicBezTo>
                <a:cubicBezTo>
                  <a:pt x="2329921" y="1112309"/>
                  <a:pt x="2382838" y="1175544"/>
                  <a:pt x="2422525" y="1233488"/>
                </a:cubicBezTo>
                <a:cubicBezTo>
                  <a:pt x="2462212" y="1291432"/>
                  <a:pt x="2488671" y="1352815"/>
                  <a:pt x="2513013" y="1409700"/>
                </a:cubicBezTo>
                <a:cubicBezTo>
                  <a:pt x="2537355" y="1466585"/>
                  <a:pt x="2555611" y="1522942"/>
                  <a:pt x="2568575" y="1574800"/>
                </a:cubicBezTo>
                <a:cubicBezTo>
                  <a:pt x="2581539" y="1626658"/>
                  <a:pt x="2578364" y="1673754"/>
                  <a:pt x="2590800" y="1720850"/>
                </a:cubicBezTo>
                <a:cubicBezTo>
                  <a:pt x="2603236" y="1767946"/>
                  <a:pt x="2619640" y="1814777"/>
                  <a:pt x="2643188" y="1857375"/>
                </a:cubicBezTo>
                <a:cubicBezTo>
                  <a:pt x="2666736" y="1899973"/>
                  <a:pt x="2700074" y="1942572"/>
                  <a:pt x="2732088" y="1976438"/>
                </a:cubicBezTo>
                <a:cubicBezTo>
                  <a:pt x="2764102" y="2010304"/>
                  <a:pt x="2799688" y="2035439"/>
                  <a:pt x="2835275" y="2060575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136793-2A4A-4E15-8049-10E7888D4C3F}"/>
              </a:ext>
            </a:extLst>
          </p:cNvPr>
          <p:cNvSpPr/>
          <p:nvPr/>
        </p:nvSpPr>
        <p:spPr>
          <a:xfrm>
            <a:off x="10886" y="5537636"/>
            <a:ext cx="891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Proposed CIN mileage to be added equals 5.4 miles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Proposed new CIN total equals 2,538.4 miles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3AE7B6-9BC5-472C-A994-149D363D8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E18DE-65A1-4478-A290-0CD19E710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8810-D1B3-4341-A3AA-0A027B8F48A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9421FA-227F-49DA-8F5C-EE0029069C88}"/>
              </a:ext>
            </a:extLst>
          </p:cNvPr>
          <p:cNvSpPr/>
          <p:nvPr/>
        </p:nvSpPr>
        <p:spPr>
          <a:xfrm>
            <a:off x="3110820" y="3505200"/>
            <a:ext cx="396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Jeff von Brown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Systems Planning Bureau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2"/>
              </a:rPr>
              <a:t>Jeff.vonbrown@iowadot.us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515-239-1554</a:t>
            </a:r>
          </a:p>
        </p:txBody>
      </p:sp>
    </p:spTree>
    <p:extLst>
      <p:ext uri="{BB962C8B-B14F-4D97-AF65-F5344CB8AC3E}">
        <p14:creationId xmlns:p14="http://schemas.microsoft.com/office/powerpoint/2010/main" val="3288987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2761</TotalTime>
  <Words>227</Words>
  <Application>Microsoft Office PowerPoint</Application>
  <PresentationFormat>On-screen Show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Office Theme</vt:lpstr>
      <vt:lpstr>Commercial and Industrial Network Modification</vt:lpstr>
      <vt:lpstr>Presentation Summary</vt:lpstr>
      <vt:lpstr>CIN Network Modification Summary</vt:lpstr>
      <vt:lpstr>CIN History</vt:lpstr>
      <vt:lpstr>Current CIN Map</vt:lpstr>
      <vt:lpstr>Proposed CIN Network Modification</vt:lpstr>
      <vt:lpstr>Southwest Arterial in the City of Dubuque, Dubuque county</vt:lpstr>
      <vt:lpstr>Questions?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Commercial and Industrial Network Addition US Highway 63</dc:title>
  <dc:creator>pmesche</dc:creator>
  <cp:lastModifiedBy>Markley, Craig</cp:lastModifiedBy>
  <cp:revision>240</cp:revision>
  <cp:lastPrinted>2021-04-05T19:15:58Z</cp:lastPrinted>
  <dcterms:created xsi:type="dcterms:W3CDTF">2011-06-22T12:19:53Z</dcterms:created>
  <dcterms:modified xsi:type="dcterms:W3CDTF">2021-04-05T19:16:10Z</dcterms:modified>
</cp:coreProperties>
</file>