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8" r:id="rId2"/>
    <p:sldId id="333" r:id="rId3"/>
    <p:sldId id="443" r:id="rId4"/>
    <p:sldId id="442" r:id="rId5"/>
    <p:sldId id="405" r:id="rId6"/>
    <p:sldId id="410" r:id="rId7"/>
    <p:sldId id="411" r:id="rId8"/>
    <p:sldId id="415" r:id="rId9"/>
    <p:sldId id="419" r:id="rId10"/>
    <p:sldId id="414" r:id="rId11"/>
    <p:sldId id="378" r:id="rId12"/>
    <p:sldId id="439" r:id="rId13"/>
    <p:sldId id="437" r:id="rId14"/>
    <p:sldId id="444" r:id="rId15"/>
    <p:sldId id="440" r:id="rId16"/>
    <p:sldId id="34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5667" autoAdjust="0"/>
  </p:normalViewPr>
  <p:slideViewPr>
    <p:cSldViewPr>
      <p:cViewPr varScale="1">
        <p:scale>
          <a:sx n="61" d="100"/>
          <a:sy n="61" d="100"/>
        </p:scale>
        <p:origin x="48" y="11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6A535-B07B-4397-943C-17DD976D4B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F7D47687-F9D4-48BB-8310-CA9990A8107C}">
      <dgm:prSet/>
      <dgm:spPr/>
      <dgm:t>
        <a:bodyPr/>
        <a:lstStyle/>
        <a:p>
          <a:r>
            <a:rPr lang="en-US"/>
            <a:t>Thoughts on adapting mobility outcomes to SLRTP system objectives?</a:t>
          </a:r>
        </a:p>
      </dgm:t>
    </dgm:pt>
    <dgm:pt modelId="{B5BD5407-7B60-46D0-91CA-01625C38D74B}" type="parTrans" cxnId="{D540B73C-F6DC-4313-BD54-0915428ECB5E}">
      <dgm:prSet/>
      <dgm:spPr/>
      <dgm:t>
        <a:bodyPr/>
        <a:lstStyle/>
        <a:p>
          <a:endParaRPr lang="en-US"/>
        </a:p>
      </dgm:t>
    </dgm:pt>
    <dgm:pt modelId="{4856E2CA-7D07-4253-9B9E-6D433FB8B97A}" type="sibTrans" cxnId="{D540B73C-F6DC-4313-BD54-0915428ECB5E}">
      <dgm:prSet/>
      <dgm:spPr/>
      <dgm:t>
        <a:bodyPr/>
        <a:lstStyle/>
        <a:p>
          <a:endParaRPr lang="en-US"/>
        </a:p>
      </dgm:t>
    </dgm:pt>
    <dgm:pt modelId="{A4C16589-BED6-45E2-AAA2-2E3C4365F3FF}">
      <dgm:prSet/>
      <dgm:spPr/>
      <dgm:t>
        <a:bodyPr/>
        <a:lstStyle/>
        <a:p>
          <a:r>
            <a:rPr lang="en-US" dirty="0"/>
            <a:t>Blind spots in Safety, Flow, Sustainability, Accessibility?</a:t>
          </a:r>
        </a:p>
      </dgm:t>
    </dgm:pt>
    <dgm:pt modelId="{D6169565-2D26-4E39-AB33-45257C640471}" type="parTrans" cxnId="{C7B667FE-09C9-41C4-8453-67EC21FC0722}">
      <dgm:prSet/>
      <dgm:spPr/>
      <dgm:t>
        <a:bodyPr/>
        <a:lstStyle/>
        <a:p>
          <a:endParaRPr lang="en-US"/>
        </a:p>
      </dgm:t>
    </dgm:pt>
    <dgm:pt modelId="{020A54EB-9846-4118-9225-DC9EB428A239}" type="sibTrans" cxnId="{C7B667FE-09C9-41C4-8453-67EC21FC0722}">
      <dgm:prSet/>
      <dgm:spPr/>
      <dgm:t>
        <a:bodyPr/>
        <a:lstStyle/>
        <a:p>
          <a:endParaRPr lang="en-US"/>
        </a:p>
      </dgm:t>
    </dgm:pt>
    <dgm:pt modelId="{44CE2CFD-9FD0-4F2A-BBB9-F13F529BC888}">
      <dgm:prSet/>
      <dgm:spPr/>
      <dgm:t>
        <a:bodyPr/>
        <a:lstStyle/>
        <a:p>
          <a:r>
            <a:rPr lang="en-US" dirty="0"/>
            <a:t>Other comments?</a:t>
          </a:r>
        </a:p>
      </dgm:t>
    </dgm:pt>
    <dgm:pt modelId="{2D9B4C81-9C05-43A5-8F34-41AE2472CA44}" type="parTrans" cxnId="{69EF8BA5-7D57-43B2-B1A7-B85CAFF069FE}">
      <dgm:prSet/>
      <dgm:spPr/>
      <dgm:t>
        <a:bodyPr/>
        <a:lstStyle/>
        <a:p>
          <a:endParaRPr lang="en-US"/>
        </a:p>
      </dgm:t>
    </dgm:pt>
    <dgm:pt modelId="{DB5A277A-A37B-478F-B683-F3047E16CB2B}" type="sibTrans" cxnId="{69EF8BA5-7D57-43B2-B1A7-B85CAFF069FE}">
      <dgm:prSet/>
      <dgm:spPr/>
      <dgm:t>
        <a:bodyPr/>
        <a:lstStyle/>
        <a:p>
          <a:endParaRPr lang="en-US"/>
        </a:p>
      </dgm:t>
    </dgm:pt>
    <dgm:pt modelId="{954AF086-75E8-4540-BE86-A77CD8E76691}" type="pres">
      <dgm:prSet presAssocID="{D926A535-B07B-4397-943C-17DD976D4B7F}" presName="root" presStyleCnt="0">
        <dgm:presLayoutVars>
          <dgm:dir/>
          <dgm:resizeHandles val="exact"/>
        </dgm:presLayoutVars>
      </dgm:prSet>
      <dgm:spPr/>
    </dgm:pt>
    <dgm:pt modelId="{50363C14-7360-4762-8CBC-3171CBB76C08}" type="pres">
      <dgm:prSet presAssocID="{F7D47687-F9D4-48BB-8310-CA9990A8107C}" presName="compNode" presStyleCnt="0"/>
      <dgm:spPr/>
    </dgm:pt>
    <dgm:pt modelId="{635B8090-9436-40F9-94F0-A365C3E52B77}" type="pres">
      <dgm:prSet presAssocID="{F7D47687-F9D4-48BB-8310-CA9990A8107C}" presName="bgRect" presStyleLbl="bgShp" presStyleIdx="0" presStyleCnt="3"/>
      <dgm:spPr/>
    </dgm:pt>
    <dgm:pt modelId="{AE3A322A-8C71-430C-A6C1-4F9492FA334B}" type="pres">
      <dgm:prSet presAssocID="{F7D47687-F9D4-48BB-8310-CA9990A810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7F30A892-55DC-40D8-A8F1-38B0434EB6E2}" type="pres">
      <dgm:prSet presAssocID="{F7D47687-F9D4-48BB-8310-CA9990A8107C}" presName="spaceRect" presStyleCnt="0"/>
      <dgm:spPr/>
    </dgm:pt>
    <dgm:pt modelId="{EC463BE1-E2CC-4996-87C3-33389A6FEC55}" type="pres">
      <dgm:prSet presAssocID="{F7D47687-F9D4-48BB-8310-CA9990A8107C}" presName="parTx" presStyleLbl="revTx" presStyleIdx="0" presStyleCnt="3">
        <dgm:presLayoutVars>
          <dgm:chMax val="0"/>
          <dgm:chPref val="0"/>
        </dgm:presLayoutVars>
      </dgm:prSet>
      <dgm:spPr/>
    </dgm:pt>
    <dgm:pt modelId="{ABB4149F-5134-4B25-9F0E-6CE805C70DDE}" type="pres">
      <dgm:prSet presAssocID="{4856E2CA-7D07-4253-9B9E-6D433FB8B97A}" presName="sibTrans" presStyleCnt="0"/>
      <dgm:spPr/>
    </dgm:pt>
    <dgm:pt modelId="{CCCEA018-0CB3-4AF9-A2AF-399661D0D162}" type="pres">
      <dgm:prSet presAssocID="{A4C16589-BED6-45E2-AAA2-2E3C4365F3FF}" presName="compNode" presStyleCnt="0"/>
      <dgm:spPr/>
    </dgm:pt>
    <dgm:pt modelId="{312BE06C-590D-46D5-8F17-1B755A6EE586}" type="pres">
      <dgm:prSet presAssocID="{A4C16589-BED6-45E2-AAA2-2E3C4365F3FF}" presName="bgRect" presStyleLbl="bgShp" presStyleIdx="1" presStyleCnt="3"/>
      <dgm:spPr/>
    </dgm:pt>
    <dgm:pt modelId="{E7CB8932-2D21-4B3D-B953-0E5426178680}" type="pres">
      <dgm:prSet presAssocID="{A4C16589-BED6-45E2-AAA2-2E3C4365F3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B6058D85-081B-4752-874D-06FF01B3B1B1}" type="pres">
      <dgm:prSet presAssocID="{A4C16589-BED6-45E2-AAA2-2E3C4365F3FF}" presName="spaceRect" presStyleCnt="0"/>
      <dgm:spPr/>
    </dgm:pt>
    <dgm:pt modelId="{FF3359A4-7B07-4D85-8B3F-3FD64E09058E}" type="pres">
      <dgm:prSet presAssocID="{A4C16589-BED6-45E2-AAA2-2E3C4365F3FF}" presName="parTx" presStyleLbl="revTx" presStyleIdx="1" presStyleCnt="3">
        <dgm:presLayoutVars>
          <dgm:chMax val="0"/>
          <dgm:chPref val="0"/>
        </dgm:presLayoutVars>
      </dgm:prSet>
      <dgm:spPr/>
    </dgm:pt>
    <dgm:pt modelId="{92CA1FF0-1564-40BE-94F7-35882408E096}" type="pres">
      <dgm:prSet presAssocID="{020A54EB-9846-4118-9225-DC9EB428A239}" presName="sibTrans" presStyleCnt="0"/>
      <dgm:spPr/>
    </dgm:pt>
    <dgm:pt modelId="{B604F524-A99E-4E36-AE5E-8177FEB234F3}" type="pres">
      <dgm:prSet presAssocID="{44CE2CFD-9FD0-4F2A-BBB9-F13F529BC888}" presName="compNode" presStyleCnt="0"/>
      <dgm:spPr/>
    </dgm:pt>
    <dgm:pt modelId="{EE674F14-728B-41F8-82B9-BDE784397002}" type="pres">
      <dgm:prSet presAssocID="{44CE2CFD-9FD0-4F2A-BBB9-F13F529BC888}" presName="bgRect" presStyleLbl="bgShp" presStyleIdx="2" presStyleCnt="3"/>
      <dgm:spPr/>
    </dgm:pt>
    <dgm:pt modelId="{B1DC5C3B-6CE4-4DD3-83D6-6D486E35F4B1}" type="pres">
      <dgm:prSet presAssocID="{44CE2CFD-9FD0-4F2A-BBB9-F13F529BC8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ED701F53-FB18-4C54-A726-648BE574949F}" type="pres">
      <dgm:prSet presAssocID="{44CE2CFD-9FD0-4F2A-BBB9-F13F529BC888}" presName="spaceRect" presStyleCnt="0"/>
      <dgm:spPr/>
    </dgm:pt>
    <dgm:pt modelId="{A46F7E9A-E1B2-4C3C-B7B2-840D40986FB8}" type="pres">
      <dgm:prSet presAssocID="{44CE2CFD-9FD0-4F2A-BBB9-F13F529BC8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40B73C-F6DC-4313-BD54-0915428ECB5E}" srcId="{D926A535-B07B-4397-943C-17DD976D4B7F}" destId="{F7D47687-F9D4-48BB-8310-CA9990A8107C}" srcOrd="0" destOrd="0" parTransId="{B5BD5407-7B60-46D0-91CA-01625C38D74B}" sibTransId="{4856E2CA-7D07-4253-9B9E-6D433FB8B97A}"/>
    <dgm:cxn modelId="{CCB9688E-704B-4C57-AA5A-A7AA7E6080A7}" type="presOf" srcId="{44CE2CFD-9FD0-4F2A-BBB9-F13F529BC888}" destId="{A46F7E9A-E1B2-4C3C-B7B2-840D40986FB8}" srcOrd="0" destOrd="0" presId="urn:microsoft.com/office/officeart/2018/2/layout/IconVerticalSolidList"/>
    <dgm:cxn modelId="{F40A6591-9E46-4616-9FAE-579C676A01E0}" type="presOf" srcId="{A4C16589-BED6-45E2-AAA2-2E3C4365F3FF}" destId="{FF3359A4-7B07-4D85-8B3F-3FD64E09058E}" srcOrd="0" destOrd="0" presId="urn:microsoft.com/office/officeart/2018/2/layout/IconVerticalSolidList"/>
    <dgm:cxn modelId="{69EF8BA5-7D57-43B2-B1A7-B85CAFF069FE}" srcId="{D926A535-B07B-4397-943C-17DD976D4B7F}" destId="{44CE2CFD-9FD0-4F2A-BBB9-F13F529BC888}" srcOrd="2" destOrd="0" parTransId="{2D9B4C81-9C05-43A5-8F34-41AE2472CA44}" sibTransId="{DB5A277A-A37B-478F-B683-F3047E16CB2B}"/>
    <dgm:cxn modelId="{43F4B3BE-FCAC-4860-875C-7F5557A1C8E2}" type="presOf" srcId="{F7D47687-F9D4-48BB-8310-CA9990A8107C}" destId="{EC463BE1-E2CC-4996-87C3-33389A6FEC55}" srcOrd="0" destOrd="0" presId="urn:microsoft.com/office/officeart/2018/2/layout/IconVerticalSolidList"/>
    <dgm:cxn modelId="{9C14FDE1-E3F6-480B-868C-446210212F45}" type="presOf" srcId="{D926A535-B07B-4397-943C-17DD976D4B7F}" destId="{954AF086-75E8-4540-BE86-A77CD8E76691}" srcOrd="0" destOrd="0" presId="urn:microsoft.com/office/officeart/2018/2/layout/IconVerticalSolidList"/>
    <dgm:cxn modelId="{C7B667FE-09C9-41C4-8453-67EC21FC0722}" srcId="{D926A535-B07B-4397-943C-17DD976D4B7F}" destId="{A4C16589-BED6-45E2-AAA2-2E3C4365F3FF}" srcOrd="1" destOrd="0" parTransId="{D6169565-2D26-4E39-AB33-45257C640471}" sibTransId="{020A54EB-9846-4118-9225-DC9EB428A239}"/>
    <dgm:cxn modelId="{5207F027-7815-4BDA-9A22-E992EA6F3631}" type="presParOf" srcId="{954AF086-75E8-4540-BE86-A77CD8E76691}" destId="{50363C14-7360-4762-8CBC-3171CBB76C08}" srcOrd="0" destOrd="0" presId="urn:microsoft.com/office/officeart/2018/2/layout/IconVerticalSolidList"/>
    <dgm:cxn modelId="{B2174145-6F3E-418B-B89C-B91C74D12CD0}" type="presParOf" srcId="{50363C14-7360-4762-8CBC-3171CBB76C08}" destId="{635B8090-9436-40F9-94F0-A365C3E52B77}" srcOrd="0" destOrd="0" presId="urn:microsoft.com/office/officeart/2018/2/layout/IconVerticalSolidList"/>
    <dgm:cxn modelId="{4F86A32A-F8AF-4EF3-9739-EA9904B4924B}" type="presParOf" srcId="{50363C14-7360-4762-8CBC-3171CBB76C08}" destId="{AE3A322A-8C71-430C-A6C1-4F9492FA334B}" srcOrd="1" destOrd="0" presId="urn:microsoft.com/office/officeart/2018/2/layout/IconVerticalSolidList"/>
    <dgm:cxn modelId="{E134EEE2-B4A0-42F8-9A8D-262D62C08EA9}" type="presParOf" srcId="{50363C14-7360-4762-8CBC-3171CBB76C08}" destId="{7F30A892-55DC-40D8-A8F1-38B0434EB6E2}" srcOrd="2" destOrd="0" presId="urn:microsoft.com/office/officeart/2018/2/layout/IconVerticalSolidList"/>
    <dgm:cxn modelId="{D8EAB806-DEA4-47B8-95A9-77594CC55F85}" type="presParOf" srcId="{50363C14-7360-4762-8CBC-3171CBB76C08}" destId="{EC463BE1-E2CC-4996-87C3-33389A6FEC55}" srcOrd="3" destOrd="0" presId="urn:microsoft.com/office/officeart/2018/2/layout/IconVerticalSolidList"/>
    <dgm:cxn modelId="{ED7AA50B-A608-4CC3-87DD-088CEC876B77}" type="presParOf" srcId="{954AF086-75E8-4540-BE86-A77CD8E76691}" destId="{ABB4149F-5134-4B25-9F0E-6CE805C70DDE}" srcOrd="1" destOrd="0" presId="urn:microsoft.com/office/officeart/2018/2/layout/IconVerticalSolidList"/>
    <dgm:cxn modelId="{217AA409-F0F5-448D-874D-32895000EDE9}" type="presParOf" srcId="{954AF086-75E8-4540-BE86-A77CD8E76691}" destId="{CCCEA018-0CB3-4AF9-A2AF-399661D0D162}" srcOrd="2" destOrd="0" presId="urn:microsoft.com/office/officeart/2018/2/layout/IconVerticalSolidList"/>
    <dgm:cxn modelId="{ACE54577-33E3-456D-8D12-435AA61E8921}" type="presParOf" srcId="{CCCEA018-0CB3-4AF9-A2AF-399661D0D162}" destId="{312BE06C-590D-46D5-8F17-1B755A6EE586}" srcOrd="0" destOrd="0" presId="urn:microsoft.com/office/officeart/2018/2/layout/IconVerticalSolidList"/>
    <dgm:cxn modelId="{115DE30F-E99B-42C7-BCF2-50750D0D9D97}" type="presParOf" srcId="{CCCEA018-0CB3-4AF9-A2AF-399661D0D162}" destId="{E7CB8932-2D21-4B3D-B953-0E5426178680}" srcOrd="1" destOrd="0" presId="urn:microsoft.com/office/officeart/2018/2/layout/IconVerticalSolidList"/>
    <dgm:cxn modelId="{D1AB2973-2876-49AC-9C60-C32C2566DBEF}" type="presParOf" srcId="{CCCEA018-0CB3-4AF9-A2AF-399661D0D162}" destId="{B6058D85-081B-4752-874D-06FF01B3B1B1}" srcOrd="2" destOrd="0" presId="urn:microsoft.com/office/officeart/2018/2/layout/IconVerticalSolidList"/>
    <dgm:cxn modelId="{1D265B18-F7BB-4248-8587-EDA5E68D4EDF}" type="presParOf" srcId="{CCCEA018-0CB3-4AF9-A2AF-399661D0D162}" destId="{FF3359A4-7B07-4D85-8B3F-3FD64E09058E}" srcOrd="3" destOrd="0" presId="urn:microsoft.com/office/officeart/2018/2/layout/IconVerticalSolidList"/>
    <dgm:cxn modelId="{559E020B-843E-4CD7-AEC5-DB3440F06290}" type="presParOf" srcId="{954AF086-75E8-4540-BE86-A77CD8E76691}" destId="{92CA1FF0-1564-40BE-94F7-35882408E096}" srcOrd="3" destOrd="0" presId="urn:microsoft.com/office/officeart/2018/2/layout/IconVerticalSolidList"/>
    <dgm:cxn modelId="{83BD7527-E65E-4B7D-95BD-C0666C5EE5CE}" type="presParOf" srcId="{954AF086-75E8-4540-BE86-A77CD8E76691}" destId="{B604F524-A99E-4E36-AE5E-8177FEB234F3}" srcOrd="4" destOrd="0" presId="urn:microsoft.com/office/officeart/2018/2/layout/IconVerticalSolidList"/>
    <dgm:cxn modelId="{F7418A83-B3EC-46D4-8B3F-09C4DA500BDA}" type="presParOf" srcId="{B604F524-A99E-4E36-AE5E-8177FEB234F3}" destId="{EE674F14-728B-41F8-82B9-BDE784397002}" srcOrd="0" destOrd="0" presId="urn:microsoft.com/office/officeart/2018/2/layout/IconVerticalSolidList"/>
    <dgm:cxn modelId="{252C4AF0-5DC3-4FF6-BCC0-7160A4DFE725}" type="presParOf" srcId="{B604F524-A99E-4E36-AE5E-8177FEB234F3}" destId="{B1DC5C3B-6CE4-4DD3-83D6-6D486E35F4B1}" srcOrd="1" destOrd="0" presId="urn:microsoft.com/office/officeart/2018/2/layout/IconVerticalSolidList"/>
    <dgm:cxn modelId="{D3462AF8-01B4-4D7D-88C7-5269ECAA88A4}" type="presParOf" srcId="{B604F524-A99E-4E36-AE5E-8177FEB234F3}" destId="{ED701F53-FB18-4C54-A726-648BE574949F}" srcOrd="2" destOrd="0" presId="urn:microsoft.com/office/officeart/2018/2/layout/IconVerticalSolidList"/>
    <dgm:cxn modelId="{5511A4FB-5C37-4D76-AD5D-2D34D48DA4FE}" type="presParOf" srcId="{B604F524-A99E-4E36-AE5E-8177FEB234F3}" destId="{A46F7E9A-E1B2-4C3C-B7B2-840D40986F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8090-9436-40F9-94F0-A365C3E52B77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A322A-8C71-430C-A6C1-4F9492FA334B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63BE1-E2CC-4996-87C3-33389A6FEC55}">
      <dsp:nvSpPr>
        <dsp:cNvPr id="0" name=""/>
        <dsp:cNvSpPr/>
      </dsp:nvSpPr>
      <dsp:spPr>
        <a:xfrm>
          <a:off x="1435988" y="5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Thoughts on adapting mobility outcomes to SLRTP system objectives?</a:t>
          </a:r>
        </a:p>
      </dsp:txBody>
      <dsp:txXfrm>
        <a:off x="1435988" y="531"/>
        <a:ext cx="6450711" cy="1243280"/>
      </dsp:txXfrm>
    </dsp:sp>
    <dsp:sp modelId="{312BE06C-590D-46D5-8F17-1B755A6EE586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accent5">
            <a:hueOff val="3390182"/>
            <a:satOff val="10361"/>
            <a:lumOff val="4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B8932-2D21-4B3D-B953-0E5426178680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359A4-7B07-4D85-8B3F-3FD64E09058E}">
      <dsp:nvSpPr>
        <dsp:cNvPr id="0" name=""/>
        <dsp:cNvSpPr/>
      </dsp:nvSpPr>
      <dsp:spPr>
        <a:xfrm>
          <a:off x="1435988" y="15546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Blind spots in Safety, Flow, Sustainability, Accessibility?</a:t>
          </a:r>
        </a:p>
      </dsp:txBody>
      <dsp:txXfrm>
        <a:off x="1435988" y="1554631"/>
        <a:ext cx="6450711" cy="1243280"/>
      </dsp:txXfrm>
    </dsp:sp>
    <dsp:sp modelId="{EE674F14-728B-41F8-82B9-BDE784397002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accent5">
            <a:hueOff val="6780364"/>
            <a:satOff val="20721"/>
            <a:lumOff val="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C5C3B-6CE4-4DD3-83D6-6D486E35F4B1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F7E9A-E1B2-4C3C-B7B2-840D40986FB8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Other comments?</a:t>
          </a:r>
        </a:p>
      </dsp:txBody>
      <dsp:txXfrm>
        <a:off x="1435988" y="3108732"/>
        <a:ext cx="6450711" cy="124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4EC9A8-5A8F-464B-B2A0-D26EE1872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CF170-4C0E-4AE4-9703-1740788683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5D0B6-7C83-4023-8950-771ED620AE3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F7E18-3598-405A-927D-DB445E50E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C62C0-2A7E-4FAB-93B1-7B841672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215C-3B30-4FFC-AE14-CCCED6879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4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0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7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924800-02BE-4D2C-A335-916C873F1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4811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cap="small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State Transportation Plan and State Freight Plan Updates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600">
                <a:solidFill>
                  <a:schemeClr val="bg2"/>
                </a:solidFill>
                <a:latin typeface="+mj-lt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CD1F7-8364-405A-A198-38E65B6D58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April 12,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736502"/>
            <a:ext cx="843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State Transportation Plan &amp; State Freight Plan</a:t>
            </a:r>
          </a:p>
          <a:p>
            <a:r>
              <a:rPr lang="en-US" sz="2800" dirty="0"/>
              <a:t>2022 Updates</a:t>
            </a:r>
          </a:p>
        </p:txBody>
      </p:sp>
    </p:spTree>
    <p:extLst>
      <p:ext uri="{BB962C8B-B14F-4D97-AF65-F5344CB8AC3E}">
        <p14:creationId xmlns:p14="http://schemas.microsoft.com/office/powerpoint/2010/main" val="3985829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57188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Feedback?</a:t>
            </a:r>
          </a:p>
        </p:txBody>
      </p:sp>
      <p:graphicFrame>
        <p:nvGraphicFramePr>
          <p:cNvPr id="15" name="Text Placeholder 2">
            <a:extLst>
              <a:ext uri="{FF2B5EF4-FFF2-40B4-BE49-F238E27FC236}">
                <a16:creationId xmlns:a16="http://schemas.microsoft.com/office/drawing/2014/main" id="{86B31698-6BBE-4047-8C87-D2EDB02A209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33782845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7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April 12,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Freight Goals</a:t>
            </a:r>
          </a:p>
        </p:txBody>
      </p:sp>
    </p:spTree>
    <p:extLst>
      <p:ext uri="{BB962C8B-B14F-4D97-AF65-F5344CB8AC3E}">
        <p14:creationId xmlns:p14="http://schemas.microsoft.com/office/powerpoint/2010/main" val="286362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6CE1-D423-4619-92F7-9B1876EC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Freight goals status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364934-CCF2-4089-9002-340AEBAE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</p:spPr>
        <p:txBody>
          <a:bodyPr>
            <a:normAutofit/>
          </a:bodyPr>
          <a:lstStyle/>
          <a:p>
            <a:r>
              <a:rPr lang="en-US" sz="2800" dirty="0"/>
              <a:t>Guidance from FHWA</a:t>
            </a:r>
          </a:p>
          <a:p>
            <a:r>
              <a:rPr lang="en-US" sz="2800" dirty="0"/>
              <a:t>Determine goals to include</a:t>
            </a:r>
          </a:p>
          <a:p>
            <a:r>
              <a:rPr lang="en-US" sz="2800" dirty="0"/>
              <a:t>Input from Freight Advisory Council</a:t>
            </a:r>
          </a:p>
          <a:p>
            <a:r>
              <a:rPr lang="en-US" sz="2800" dirty="0"/>
              <a:t>Input from Internal Planning Steering Committee</a:t>
            </a:r>
          </a:p>
          <a:p>
            <a:r>
              <a:rPr lang="en-US" sz="2800" dirty="0"/>
              <a:t>Input from the Commission</a:t>
            </a:r>
          </a:p>
          <a:p>
            <a:r>
              <a:rPr lang="en-US" sz="2800" dirty="0"/>
              <a:t>Ultimately relate to SLRTP system objectives</a:t>
            </a: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4EB1115F-0352-4CC5-AB03-B35321631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208" y="2362200"/>
            <a:ext cx="538671" cy="538671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8FC467D2-46DE-4E7A-81BD-AA020E335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586" y="3408689"/>
            <a:ext cx="538671" cy="538671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88E0AFB4-03BD-4CC9-AF5C-5F7033048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586" y="2890329"/>
            <a:ext cx="538671" cy="538671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944601BD-A94A-45D2-AB2E-F39258E2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586" y="3921200"/>
            <a:ext cx="538671" cy="5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BD2CA7-79DC-4F4F-9B89-F6858373A913}"/>
              </a:ext>
            </a:extLst>
          </p:cNvPr>
          <p:cNvSpPr/>
          <p:nvPr/>
        </p:nvSpPr>
        <p:spPr>
          <a:xfrm>
            <a:off x="387699" y="2116323"/>
            <a:ext cx="3532400" cy="18627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425BCC-1A60-4266-9303-8BECA6048CAD}"/>
              </a:ext>
            </a:extLst>
          </p:cNvPr>
          <p:cNvSpPr/>
          <p:nvPr/>
        </p:nvSpPr>
        <p:spPr>
          <a:xfrm>
            <a:off x="381000" y="3979105"/>
            <a:ext cx="3532400" cy="19613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D80CA4AD-97CD-4E8C-A14D-F1783D14D4FC}"/>
              </a:ext>
            </a:extLst>
          </p:cNvPr>
          <p:cNvSpPr/>
          <p:nvPr/>
        </p:nvSpPr>
        <p:spPr>
          <a:xfrm>
            <a:off x="4219176" y="2054211"/>
            <a:ext cx="994798" cy="36576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75F6C9-EDF0-4100-A0F3-5CF2187F2FAB}"/>
              </a:ext>
            </a:extLst>
          </p:cNvPr>
          <p:cNvSpPr txBox="1"/>
          <p:nvPr/>
        </p:nvSpPr>
        <p:spPr>
          <a:xfrm>
            <a:off x="4219175" y="2067818"/>
            <a:ext cx="25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077B4305-35CF-46EF-9635-B7AFBE936432}"/>
              </a:ext>
            </a:extLst>
          </p:cNvPr>
          <p:cNvSpPr/>
          <p:nvPr/>
        </p:nvSpPr>
        <p:spPr>
          <a:xfrm>
            <a:off x="4256701" y="3360983"/>
            <a:ext cx="2011680" cy="365760"/>
          </a:xfrm>
          <a:prstGeom prst="roundRect">
            <a:avLst/>
          </a:prstGeom>
          <a:solidFill>
            <a:srgbClr val="B1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1008F-76CD-44A0-87FB-D957562181F9}"/>
              </a:ext>
            </a:extLst>
          </p:cNvPr>
          <p:cNvSpPr txBox="1"/>
          <p:nvPr/>
        </p:nvSpPr>
        <p:spPr>
          <a:xfrm>
            <a:off x="4219175" y="3348237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INFRASTRUCTURE</a:t>
            </a: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8FBF8E4B-95DD-4BA8-905D-1F4C7E8192E5}"/>
              </a:ext>
            </a:extLst>
          </p:cNvPr>
          <p:cNvSpPr/>
          <p:nvPr/>
        </p:nvSpPr>
        <p:spPr>
          <a:xfrm>
            <a:off x="4256701" y="5042279"/>
            <a:ext cx="1645920" cy="365760"/>
          </a:xfrm>
          <a:prstGeom prst="round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74C7A-DD6A-47CB-AF0E-6965421AB095}"/>
              </a:ext>
            </a:extLst>
          </p:cNvPr>
          <p:cNvSpPr txBox="1"/>
          <p:nvPr/>
        </p:nvSpPr>
        <p:spPr>
          <a:xfrm>
            <a:off x="4219175" y="5045677"/>
            <a:ext cx="2389708" cy="2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22528F-5992-47AB-97B1-C83E2ABFAD8D}"/>
              </a:ext>
            </a:extLst>
          </p:cNvPr>
          <p:cNvSpPr txBox="1"/>
          <p:nvPr/>
        </p:nvSpPr>
        <p:spPr>
          <a:xfrm>
            <a:off x="4219175" y="2471250"/>
            <a:ext cx="451987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/>
              <a:t>Improve the</a:t>
            </a:r>
            <a:r>
              <a:rPr lang="en-US" b="1" dirty="0"/>
              <a:t> safety, security, and resilience </a:t>
            </a:r>
            <a:r>
              <a:rPr lang="en-US" dirty="0"/>
              <a:t>of the national freight system.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568AB-CDEA-4143-9F42-59FD5B092E34}"/>
              </a:ext>
            </a:extLst>
          </p:cNvPr>
          <p:cNvSpPr txBox="1"/>
          <p:nvPr/>
        </p:nvSpPr>
        <p:spPr>
          <a:xfrm>
            <a:off x="4256701" y="3774628"/>
            <a:ext cx="4482353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/>
              <a:t>Modernize </a:t>
            </a:r>
            <a:r>
              <a:rPr lang="en-US" b="1" dirty="0"/>
              <a:t>freight infrastructure and operations</a:t>
            </a:r>
            <a:r>
              <a:rPr lang="en-US" dirty="0"/>
              <a:t> to grow the economy, increase competitiveness, and improve quality of life</a:t>
            </a:r>
            <a:r>
              <a:rPr lang="en-US" i="1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EE2EE-4B52-4E74-9D7D-2A2B79148E21}"/>
              </a:ext>
            </a:extLst>
          </p:cNvPr>
          <p:cNvSpPr txBox="1"/>
          <p:nvPr/>
        </p:nvSpPr>
        <p:spPr>
          <a:xfrm>
            <a:off x="4256701" y="5440958"/>
            <a:ext cx="4482353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/>
              <a:t>Prepare for the future by supporting the development of </a:t>
            </a:r>
            <a:r>
              <a:rPr lang="en-US" b="1" dirty="0"/>
              <a:t>data, technologies, and workforce capabilities </a:t>
            </a:r>
            <a:r>
              <a:rPr lang="en-US" dirty="0"/>
              <a:t>that improve freight system performance.</a:t>
            </a:r>
          </a:p>
        </p:txBody>
      </p:sp>
      <p:pic>
        <p:nvPicPr>
          <p:cNvPr id="14" name="Picture 4" descr="2022 State Transportation Plan update icon">
            <a:extLst>
              <a:ext uri="{FF2B5EF4-FFF2-40B4-BE49-F238E27FC236}">
                <a16:creationId xmlns:a16="http://schemas.microsoft.com/office/drawing/2014/main" id="{F9088E17-0292-4533-AA3B-8948AA48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7" y="2413483"/>
            <a:ext cx="2846585" cy="31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DDC8B2-CA89-47EE-8BF1-6BB9349D2286}"/>
              </a:ext>
            </a:extLst>
          </p:cNvPr>
          <p:cNvSpPr txBox="1">
            <a:spLocks/>
          </p:cNvSpPr>
          <p:nvPr/>
        </p:nvSpPr>
        <p:spPr>
          <a:xfrm>
            <a:off x="0" y="1219200"/>
            <a:ext cx="9144000" cy="61737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Areas of focus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988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D365538A-A44B-4954-85E9-BA9B6AF5C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72" y="2629868"/>
            <a:ext cx="2088232" cy="422813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Accidents            </a:t>
            </a:r>
            <a:r>
              <a:rPr lang="en-US" sz="1600" dirty="0">
                <a:solidFill>
                  <a:schemeClr val="tx2"/>
                </a:solidFill>
              </a:rPr>
              <a:t>(totals, severity, causes, claims)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Safety scores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Labor force     </a:t>
            </a:r>
            <a:r>
              <a:rPr lang="en-US" sz="1600" dirty="0">
                <a:solidFill>
                  <a:schemeClr val="tx2"/>
                </a:solidFill>
              </a:rPr>
              <a:t>(training, adherence to requirements)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Investment         </a:t>
            </a:r>
            <a:r>
              <a:rPr lang="en-US" sz="1600" dirty="0">
                <a:solidFill>
                  <a:schemeClr val="tx2"/>
                </a:solidFill>
              </a:rPr>
              <a:t>(totals, cost, upgrades)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Operations    </a:t>
            </a:r>
            <a:r>
              <a:rPr lang="en-US" sz="1600" dirty="0">
                <a:solidFill>
                  <a:schemeClr val="tx2"/>
                </a:solidFill>
              </a:rPr>
              <a:t>(mitigating impacts)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12DDB020-C61F-4DEE-B8E2-17FE9EBE27E2}"/>
              </a:ext>
            </a:extLst>
          </p:cNvPr>
          <p:cNvSpPr txBox="1">
            <a:spLocks/>
          </p:cNvSpPr>
          <p:nvPr/>
        </p:nvSpPr>
        <p:spPr>
          <a:xfrm>
            <a:off x="2506365" y="2625608"/>
            <a:ext cx="2088232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Condition       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(roads, tracks, locks)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Maintenance   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(inspections, plans)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Operations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(mitigating impacts, congestion reporting, connections)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Investment    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(totals, cost)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Performance        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(total assets, costs of shipping, reliability)</a:t>
            </a:r>
          </a:p>
          <a:p>
            <a:endParaRPr lang="en-US" sz="1800" dirty="0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4A82A91C-5484-4EC6-8238-6F14A8E161D8}"/>
              </a:ext>
            </a:extLst>
          </p:cNvPr>
          <p:cNvSpPr txBox="1">
            <a:spLocks/>
          </p:cNvSpPr>
          <p:nvPr/>
        </p:nvSpPr>
        <p:spPr>
          <a:xfrm>
            <a:off x="4624643" y="2625608"/>
            <a:ext cx="207837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/>
              <a:t>Efficiency              </a:t>
            </a:r>
            <a:r>
              <a:rPr lang="en-US" sz="1600" dirty="0"/>
              <a:t>(time, fuel, reliability)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/>
              <a:t>Productivity &amp; profitability        </a:t>
            </a:r>
            <a:r>
              <a:rPr lang="en-US" sz="1600" dirty="0"/>
              <a:t>(automation, costs, competitiveness)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/>
              <a:t>Labor force     </a:t>
            </a:r>
            <a:r>
              <a:rPr lang="en-US" sz="1600" dirty="0"/>
              <a:t>(training, satisfaction, jobs added)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/>
              <a:t>Technologies      </a:t>
            </a:r>
            <a:r>
              <a:rPr lang="en-US" sz="1600" dirty="0"/>
              <a:t>(tracking, electronic HOS, PTC, automation)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4DA880F5-CD0D-4915-97B9-3E1F4A6535A9}"/>
              </a:ext>
            </a:extLst>
          </p:cNvPr>
          <p:cNvSpPr txBox="1">
            <a:spLocks/>
          </p:cNvSpPr>
          <p:nvPr/>
        </p:nvSpPr>
        <p:spPr>
          <a:xfrm>
            <a:off x="6735344" y="2629868"/>
            <a:ext cx="2088232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Economics 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(jobs, global competitiveness, value of shipments)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Sustainability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(funding, environmental)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Intermodal &amp; multimodal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(connections)</a:t>
            </a:r>
          </a:p>
          <a:p>
            <a:pPr marL="0" indent="0" algn="ctr"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BEE7E-6161-4CC0-AF53-73AD31CAC0D0}"/>
              </a:ext>
            </a:extLst>
          </p:cNvPr>
          <p:cNvSpPr/>
          <p:nvPr/>
        </p:nvSpPr>
        <p:spPr>
          <a:xfrm>
            <a:off x="367067" y="1967166"/>
            <a:ext cx="2088232" cy="532107"/>
          </a:xfrm>
          <a:prstGeom prst="rect">
            <a:avLst/>
          </a:prstGeom>
          <a:solidFill>
            <a:srgbClr val="871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D9356-EF10-4BAB-B0E6-D70FA57BE905}"/>
              </a:ext>
            </a:extLst>
          </p:cNvPr>
          <p:cNvSpPr txBox="1"/>
          <p:nvPr/>
        </p:nvSpPr>
        <p:spPr>
          <a:xfrm>
            <a:off x="384765" y="2023646"/>
            <a:ext cx="2043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SAFETY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A0C99-5142-40CF-8239-5A558B18D361}"/>
              </a:ext>
            </a:extLst>
          </p:cNvPr>
          <p:cNvSpPr/>
          <p:nvPr/>
        </p:nvSpPr>
        <p:spPr>
          <a:xfrm>
            <a:off x="2481556" y="1968921"/>
            <a:ext cx="2088232" cy="5303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BF98B-E79A-4879-898C-028973A8F603}"/>
              </a:ext>
            </a:extLst>
          </p:cNvPr>
          <p:cNvSpPr txBox="1"/>
          <p:nvPr/>
        </p:nvSpPr>
        <p:spPr>
          <a:xfrm>
            <a:off x="2599509" y="2023646"/>
            <a:ext cx="198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INFRASTRUCTURE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B02B2-8CAD-42B4-94FD-4D688C267755}"/>
              </a:ext>
            </a:extLst>
          </p:cNvPr>
          <p:cNvSpPr/>
          <p:nvPr/>
        </p:nvSpPr>
        <p:spPr>
          <a:xfrm>
            <a:off x="4614781" y="1968043"/>
            <a:ext cx="2088232" cy="5303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13096-B972-4ABB-A063-63272D7F3569}"/>
              </a:ext>
            </a:extLst>
          </p:cNvPr>
          <p:cNvSpPr txBox="1"/>
          <p:nvPr/>
        </p:nvSpPr>
        <p:spPr>
          <a:xfrm>
            <a:off x="4569788" y="2023646"/>
            <a:ext cx="2048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INNOVATION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BC2555-5F68-4CC1-A263-D70EF469FAD9}"/>
              </a:ext>
            </a:extLst>
          </p:cNvPr>
          <p:cNvSpPr/>
          <p:nvPr/>
        </p:nvSpPr>
        <p:spPr>
          <a:xfrm>
            <a:off x="6735344" y="1970578"/>
            <a:ext cx="2088232" cy="5303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1B3B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888990-315E-438B-9556-ABF03D79962C}"/>
              </a:ext>
            </a:extLst>
          </p:cNvPr>
          <p:cNvSpPr txBox="1"/>
          <p:nvPr/>
        </p:nvSpPr>
        <p:spPr>
          <a:xfrm>
            <a:off x="6780337" y="2023646"/>
            <a:ext cx="2075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OTHER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0CFD8B-91A0-451E-A16B-485E8F8D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617371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Industry perspective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76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57B2B-9919-4FF4-A12B-F8D3471088C1}"/>
              </a:ext>
            </a:extLst>
          </p:cNvPr>
          <p:cNvSpPr txBox="1"/>
          <p:nvPr/>
        </p:nvSpPr>
        <p:spPr>
          <a:xfrm>
            <a:off x="5066726" y="739676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71721"/>
                </a:solidFill>
              </a:rPr>
              <a:t>Any</a:t>
            </a:r>
          </a:p>
          <a:p>
            <a:r>
              <a:rPr lang="en-US" sz="4800" dirty="0">
                <a:solidFill>
                  <a:srgbClr val="871721"/>
                </a:solidFill>
              </a:rPr>
              <a:t>additional feedback?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945BB57F-CEFC-4B1A-9BD3-A5A312525ECA}"/>
              </a:ext>
            </a:extLst>
          </p:cNvPr>
          <p:cNvSpPr/>
          <p:nvPr/>
        </p:nvSpPr>
        <p:spPr>
          <a:xfrm>
            <a:off x="5066726" y="3657600"/>
            <a:ext cx="1600200" cy="6400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E034DF-C788-497B-82E1-CC42E9AD2396}"/>
              </a:ext>
            </a:extLst>
          </p:cNvPr>
          <p:cNvSpPr txBox="1"/>
          <p:nvPr/>
        </p:nvSpPr>
        <p:spPr>
          <a:xfrm>
            <a:off x="5066726" y="369927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SAFETY</a:t>
            </a: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88C8B0BA-6E80-44D3-9711-CBE65284F947}"/>
              </a:ext>
            </a:extLst>
          </p:cNvPr>
          <p:cNvSpPr/>
          <p:nvPr/>
        </p:nvSpPr>
        <p:spPr>
          <a:xfrm>
            <a:off x="5066726" y="4496293"/>
            <a:ext cx="3543874" cy="640080"/>
          </a:xfrm>
          <a:prstGeom prst="roundRect">
            <a:avLst/>
          </a:prstGeom>
          <a:solidFill>
            <a:srgbClr val="B1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324576-7C21-44E7-AA9C-4579E4A61CF1}"/>
              </a:ext>
            </a:extLst>
          </p:cNvPr>
          <p:cNvSpPr txBox="1"/>
          <p:nvPr/>
        </p:nvSpPr>
        <p:spPr>
          <a:xfrm>
            <a:off x="5066726" y="4518663"/>
            <a:ext cx="354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INFRASTRUCTURE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489A1E81-F2D5-427A-95E0-98AB11D29EA5}"/>
              </a:ext>
            </a:extLst>
          </p:cNvPr>
          <p:cNvSpPr/>
          <p:nvPr/>
        </p:nvSpPr>
        <p:spPr>
          <a:xfrm>
            <a:off x="5072042" y="5323363"/>
            <a:ext cx="2934274" cy="640080"/>
          </a:xfrm>
          <a:prstGeom prst="round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868715-3055-4281-B3DF-3BB83970E604}"/>
              </a:ext>
            </a:extLst>
          </p:cNvPr>
          <p:cNvSpPr txBox="1"/>
          <p:nvPr/>
        </p:nvSpPr>
        <p:spPr>
          <a:xfrm>
            <a:off x="5072042" y="5366885"/>
            <a:ext cx="293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196539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91C5-5DAB-4B0C-BA04-70BD0B4F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493986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Wrap 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40AE4-7ED2-4FF9-9E63-DC5EA4DB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100" dirty="0"/>
              <a:t>Critical next step: 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/>
              <a:t>Public input survey</a:t>
            </a:r>
          </a:p>
          <a:p>
            <a:pPr indent="-228600">
              <a:lnSpc>
                <a:spcPct val="90000"/>
              </a:lnSpc>
            </a:pPr>
            <a:r>
              <a:rPr lang="en-US" sz="2100" dirty="0"/>
              <a:t>Next Commission workshop discussion: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/>
              <a:t>Possible summary of initial public input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/>
              <a:t>System condition and needs analyses</a:t>
            </a:r>
          </a:p>
          <a:p>
            <a:pPr lvl="1" indent="-22860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D384F-D9AD-43B0-A48E-433E51C13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32" r="18886" b="1"/>
          <a:stretch/>
        </p:blipFill>
        <p:spPr>
          <a:xfrm>
            <a:off x="5667306" y="10"/>
            <a:ext cx="347669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860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89176" y="5566347"/>
            <a:ext cx="2765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Garrett.Pedersen@iowadot.us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Samuel.Hiscocks@iowadot.us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Andrea.White@iowadot.us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53752" y="358140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Update timeline &amp; status</a:t>
            </a:r>
          </a:p>
          <a:p>
            <a:r>
              <a:rPr lang="en-US" dirty="0"/>
              <a:t>System objectives development</a:t>
            </a:r>
          </a:p>
          <a:p>
            <a:r>
              <a:rPr lang="en-US" dirty="0"/>
              <a:t>Freight goals development</a:t>
            </a:r>
          </a:p>
          <a:p>
            <a:r>
              <a:rPr lang="en-US" dirty="0"/>
              <a:t>Wrap up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6683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Timeline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C07E-5B95-4794-9766-CB4F4AEC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650998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endParaRPr lang="en-US" sz="1900" dirty="0"/>
          </a:p>
          <a:p>
            <a:pPr indent="-228600">
              <a:lnSpc>
                <a:spcPct val="90000"/>
              </a:lnSpc>
            </a:pPr>
            <a:r>
              <a:rPr lang="en-US" sz="1900" dirty="0"/>
              <a:t>Critical next step: public input survey</a:t>
            </a:r>
          </a:p>
          <a:p>
            <a:pPr indent="-228600">
              <a:lnSpc>
                <a:spcPct val="90000"/>
              </a:lnSpc>
            </a:pPr>
            <a:r>
              <a:rPr lang="en-US" sz="1900" dirty="0"/>
              <a:t>Working towards:</a:t>
            </a:r>
          </a:p>
          <a:p>
            <a:pPr lvl="1" indent="-228600">
              <a:lnSpc>
                <a:spcPct val="90000"/>
              </a:lnSpc>
            </a:pPr>
            <a:r>
              <a:rPr lang="en-US" sz="1500" dirty="0"/>
              <a:t>Early 2022 draft</a:t>
            </a:r>
          </a:p>
          <a:p>
            <a:pPr lvl="1" indent="-228600">
              <a:lnSpc>
                <a:spcPct val="90000"/>
              </a:lnSpc>
            </a:pPr>
            <a:r>
              <a:rPr lang="en-US" sz="1500" dirty="0"/>
              <a:t>May 2022 completion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0CBBA-2B2A-4DE7-86C7-0B23EB388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0"/>
          <a:stretch/>
        </p:blipFill>
        <p:spPr>
          <a:xfrm>
            <a:off x="3399267" y="1422758"/>
            <a:ext cx="5262275" cy="40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7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iowadot.gov/</a:t>
            </a:r>
            <a:r>
              <a:rPr lang="en-US" dirty="0" err="1"/>
              <a:t>iowainmotion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C4818-15C5-4E52-9572-609B46E5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58" y="2172677"/>
            <a:ext cx="774028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April 12,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Commission Workshop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0C837-8F2C-45AA-BF26-754F864E368A}"/>
              </a:ext>
            </a:extLst>
          </p:cNvPr>
          <p:cNvSpPr txBox="1"/>
          <p:nvPr/>
        </p:nvSpPr>
        <p:spPr>
          <a:xfrm>
            <a:off x="323528" y="2470202"/>
            <a:ext cx="8439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System Objectives</a:t>
            </a:r>
          </a:p>
        </p:txBody>
      </p:sp>
    </p:spTree>
    <p:extLst>
      <p:ext uri="{BB962C8B-B14F-4D97-AF65-F5344CB8AC3E}">
        <p14:creationId xmlns:p14="http://schemas.microsoft.com/office/powerpoint/2010/main" val="143857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/>
              <a:t>Decision-support simplified: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needs (in current SLRTP)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Prioritize among those needs (not in current SLRTP)</a:t>
            </a:r>
          </a:p>
          <a:p>
            <a:r>
              <a:rPr lang="en-US" dirty="0"/>
              <a:t>Needs identification in current SLRTP</a:t>
            </a:r>
          </a:p>
          <a:p>
            <a:pPr lvl="1"/>
            <a:r>
              <a:rPr lang="en-US" dirty="0"/>
              <a:t>    Multi-modal analysis</a:t>
            </a:r>
          </a:p>
          <a:p>
            <a:pPr lvl="1"/>
            <a:r>
              <a:rPr lang="en-US" dirty="0"/>
              <a:t>    Multi-factor analysis</a:t>
            </a:r>
          </a:p>
          <a:p>
            <a:pPr lvl="1"/>
            <a:r>
              <a:rPr lang="en-US" dirty="0"/>
              <a:t>    Specific (e.g., corridor-level needs)</a:t>
            </a:r>
          </a:p>
          <a:p>
            <a:pPr lvl="1"/>
            <a:r>
              <a:rPr lang="en-US" dirty="0"/>
              <a:t>But priority lacks definition</a:t>
            </a:r>
          </a:p>
          <a:p>
            <a:pPr lvl="2"/>
            <a:r>
              <a:rPr lang="en-US" dirty="0"/>
              <a:t>Stewardship #1, otherwise need vs. no need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clear system objectives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CB8C00-B30A-4C7E-A4B2-7E102D3C0798}"/>
              </a:ext>
            </a:extLst>
          </p:cNvPr>
          <p:cNvGrpSpPr/>
          <p:nvPr/>
        </p:nvGrpSpPr>
        <p:grpSpPr>
          <a:xfrm>
            <a:off x="1219200" y="4327626"/>
            <a:ext cx="344748" cy="321506"/>
            <a:chOff x="2200566" y="1603528"/>
            <a:chExt cx="457200" cy="457200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4324FA-64A7-4F35-9AA2-8FD5A6756356}"/>
                </a:ext>
              </a:extLst>
            </p:cNvPr>
            <p:cNvSpPr/>
            <p:nvPr/>
          </p:nvSpPr>
          <p:spPr>
            <a:xfrm>
              <a:off x="2200566" y="1603528"/>
              <a:ext cx="457200" cy="4572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9" descr="Checkmark">
              <a:extLst>
                <a:ext uri="{FF2B5EF4-FFF2-40B4-BE49-F238E27FC236}">
                  <a16:creationId xmlns:a16="http://schemas.microsoft.com/office/drawing/2014/main" id="{DAE7281D-2078-4854-A4CB-025E5A2E5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43765" y="1646727"/>
              <a:ext cx="370802" cy="37080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1544AC-B6CC-4DB3-9650-CF03AAD7BEDD}"/>
              </a:ext>
            </a:extLst>
          </p:cNvPr>
          <p:cNvGrpSpPr/>
          <p:nvPr/>
        </p:nvGrpSpPr>
        <p:grpSpPr>
          <a:xfrm>
            <a:off x="1219200" y="4755569"/>
            <a:ext cx="344748" cy="321506"/>
            <a:chOff x="2200566" y="1603528"/>
            <a:chExt cx="457200" cy="457200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DB00E7-E6DA-47C8-A0A9-3285E1C5698B}"/>
                </a:ext>
              </a:extLst>
            </p:cNvPr>
            <p:cNvSpPr/>
            <p:nvPr/>
          </p:nvSpPr>
          <p:spPr>
            <a:xfrm>
              <a:off x="2200566" y="1603528"/>
              <a:ext cx="457200" cy="4572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Content Placeholder 9" descr="Checkmark">
              <a:extLst>
                <a:ext uri="{FF2B5EF4-FFF2-40B4-BE49-F238E27FC236}">
                  <a16:creationId xmlns:a16="http://schemas.microsoft.com/office/drawing/2014/main" id="{6CE2AF0E-0ABD-4580-90FC-F74ED48F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43765" y="1646727"/>
              <a:ext cx="370802" cy="37080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09C6B9-6385-4C7F-AABF-780EF9BE8110}"/>
              </a:ext>
            </a:extLst>
          </p:cNvPr>
          <p:cNvGrpSpPr/>
          <p:nvPr/>
        </p:nvGrpSpPr>
        <p:grpSpPr>
          <a:xfrm>
            <a:off x="1223202" y="5206268"/>
            <a:ext cx="344748" cy="321506"/>
            <a:chOff x="2200566" y="1603528"/>
            <a:chExt cx="457200" cy="457200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198C4A-B964-48F3-9E4A-C0865D4F1F5A}"/>
                </a:ext>
              </a:extLst>
            </p:cNvPr>
            <p:cNvSpPr/>
            <p:nvPr/>
          </p:nvSpPr>
          <p:spPr>
            <a:xfrm>
              <a:off x="2200566" y="1603528"/>
              <a:ext cx="457200" cy="4572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Content Placeholder 9" descr="Checkmark">
              <a:extLst>
                <a:ext uri="{FF2B5EF4-FFF2-40B4-BE49-F238E27FC236}">
                  <a16:creationId xmlns:a16="http://schemas.microsoft.com/office/drawing/2014/main" id="{40A33569-C9C2-4F7B-BE05-D5BB2101B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243765" y="1646727"/>
              <a:ext cx="370802" cy="370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30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3" y="2441228"/>
            <a:ext cx="8496943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How to support prioritization</a:t>
            </a:r>
          </a:p>
          <a:p>
            <a:pPr lvl="1"/>
            <a:r>
              <a:rPr lang="en-US" sz="2600" dirty="0"/>
              <a:t>First, what are we trying to achieve on our system?</a:t>
            </a:r>
          </a:p>
          <a:p>
            <a:pPr lvl="1"/>
            <a:r>
              <a:rPr lang="en-US" sz="2600" dirty="0"/>
              <a:t>i.e., </a:t>
            </a:r>
            <a:r>
              <a:rPr lang="en-US" sz="2600" b="1" dirty="0"/>
              <a:t>system objectives</a:t>
            </a:r>
          </a:p>
          <a:p>
            <a:r>
              <a:rPr lang="en-US" sz="3000" dirty="0"/>
              <a:t>Prior related work with mobility outcomes: </a:t>
            </a:r>
          </a:p>
          <a:p>
            <a:pPr lvl="1"/>
            <a:r>
              <a:rPr lang="en-US" sz="2600" b="1" dirty="0"/>
              <a:t>Safety, Flow, Sustainability, Accessibility</a:t>
            </a:r>
          </a:p>
          <a:p>
            <a:pPr lvl="1"/>
            <a:r>
              <a:rPr lang="en-US" sz="2600" dirty="0"/>
              <a:t>Outcomes synonymous with objectives, in this context</a:t>
            </a:r>
          </a:p>
          <a:p>
            <a:pPr lvl="1"/>
            <a:r>
              <a:rPr lang="en-US" sz="2600" dirty="0"/>
              <a:t>Internal steering committee supports this approach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clear system objectives</a:t>
            </a:r>
          </a:p>
        </p:txBody>
      </p:sp>
    </p:spTree>
    <p:extLst>
      <p:ext uri="{BB962C8B-B14F-4D97-AF65-F5344CB8AC3E}">
        <p14:creationId xmlns:p14="http://schemas.microsoft.com/office/powerpoint/2010/main" val="50995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 of clear system objectives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A1D5965A-0E28-4143-A630-076FE685F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517" y="2906725"/>
            <a:ext cx="2524860" cy="252486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77" y="2682433"/>
            <a:ext cx="5174023" cy="3794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4400" dirty="0"/>
              <a:t>Provides adaptable framework for measurement and prioritization across modes</a:t>
            </a:r>
          </a:p>
          <a:p>
            <a:pPr lvl="1" indent="-228600">
              <a:lnSpc>
                <a:spcPct val="90000"/>
              </a:lnSpc>
            </a:pPr>
            <a:r>
              <a:rPr lang="en-US" sz="3800" dirty="0"/>
              <a:t>Business units align to these objectives</a:t>
            </a:r>
          </a:p>
          <a:p>
            <a:pPr lvl="1" indent="-228600">
              <a:lnSpc>
                <a:spcPct val="90000"/>
              </a:lnSpc>
            </a:pPr>
            <a:r>
              <a:rPr lang="en-US" sz="3800" dirty="0"/>
              <a:t>Create measures/evaluation criteria for programs, applications, tools</a:t>
            </a:r>
          </a:p>
          <a:p>
            <a:pPr indent="-228600">
              <a:lnSpc>
                <a:spcPct val="90000"/>
              </a:lnSpc>
            </a:pPr>
            <a:r>
              <a:rPr lang="en-US" sz="4400" dirty="0"/>
              <a:t>Unifies and aligns:</a:t>
            </a:r>
          </a:p>
          <a:p>
            <a:pPr lvl="1" indent="-228600">
              <a:lnSpc>
                <a:spcPct val="90000"/>
              </a:lnSpc>
            </a:pPr>
            <a:r>
              <a:rPr lang="en-US" sz="3800" dirty="0"/>
              <a:t>Long-range planning</a:t>
            </a:r>
          </a:p>
          <a:p>
            <a:pPr lvl="1" indent="-228600">
              <a:lnSpc>
                <a:spcPct val="90000"/>
              </a:lnSpc>
            </a:pPr>
            <a:r>
              <a:rPr lang="en-US" sz="3800" dirty="0"/>
              <a:t>Performance management</a:t>
            </a:r>
          </a:p>
          <a:p>
            <a:pPr lvl="1" indent="-228600">
              <a:lnSpc>
                <a:spcPct val="90000"/>
              </a:lnSpc>
            </a:pPr>
            <a:r>
              <a:rPr lang="en-US" sz="3800" dirty="0"/>
              <a:t>Asset management</a:t>
            </a:r>
          </a:p>
          <a:p>
            <a:pPr lvl="1" indent="-228600">
              <a:lnSpc>
                <a:spcPct val="90000"/>
              </a:lnSpc>
            </a:pPr>
            <a:r>
              <a:rPr lang="en-US" sz="3800" dirty="0"/>
              <a:t>Project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04106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2B42F-3108-466B-AB44-80ED1D0EEF51}"/>
              </a:ext>
            </a:extLst>
          </p:cNvPr>
          <p:cNvSpPr txBox="1"/>
          <p:nvPr/>
        </p:nvSpPr>
        <p:spPr>
          <a:xfrm>
            <a:off x="838200" y="100541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WORKING DRAFT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B41316-177A-45F7-AC83-56C5E3FE8761}"/>
              </a:ext>
            </a:extLst>
          </p:cNvPr>
          <p:cNvSpPr/>
          <p:nvPr/>
        </p:nvSpPr>
        <p:spPr>
          <a:xfrm>
            <a:off x="150936" y="1202987"/>
            <a:ext cx="1050674" cy="77821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ULTIMATE OUTCOME (RESULT)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401A3C-D4CA-46EF-8472-DB88F6CD9A92}"/>
              </a:ext>
            </a:extLst>
          </p:cNvPr>
          <p:cNvSpPr/>
          <p:nvPr/>
        </p:nvSpPr>
        <p:spPr>
          <a:xfrm>
            <a:off x="150936" y="2208600"/>
            <a:ext cx="1050674" cy="6707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Tier 1</a:t>
            </a:r>
          </a:p>
          <a:p>
            <a:pPr algn="ctr"/>
            <a:r>
              <a:rPr lang="en-US" sz="1400" b="1" dirty="0"/>
              <a:t>OUTCOMES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827C66-317E-4A6E-8146-3A21330AB91E}"/>
              </a:ext>
            </a:extLst>
          </p:cNvPr>
          <p:cNvSpPr/>
          <p:nvPr/>
        </p:nvSpPr>
        <p:spPr>
          <a:xfrm>
            <a:off x="150938" y="3130175"/>
            <a:ext cx="1050672" cy="945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Working Definitions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82983F-E5DD-4690-AB08-B7EFDD53A9E6}"/>
              </a:ext>
            </a:extLst>
          </p:cNvPr>
          <p:cNvSpPr/>
          <p:nvPr/>
        </p:nvSpPr>
        <p:spPr>
          <a:xfrm>
            <a:off x="150938" y="4267200"/>
            <a:ext cx="1050672" cy="94501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How will we monitor progress towards this outcome?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5D213C3-D339-4678-98B1-3F7B86286EA2}"/>
              </a:ext>
            </a:extLst>
          </p:cNvPr>
          <p:cNvSpPr/>
          <p:nvPr/>
        </p:nvSpPr>
        <p:spPr>
          <a:xfrm>
            <a:off x="1335617" y="2119419"/>
            <a:ext cx="1752600" cy="83820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AD6B50-CF4D-4FDA-87F4-2BCC0B16E8CC}"/>
              </a:ext>
            </a:extLst>
          </p:cNvPr>
          <p:cNvSpPr/>
          <p:nvPr/>
        </p:nvSpPr>
        <p:spPr>
          <a:xfrm>
            <a:off x="3305174" y="2122417"/>
            <a:ext cx="1752600" cy="83820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8EF3CDB-C509-4E57-AD63-9F83EB6EBE95}"/>
              </a:ext>
            </a:extLst>
          </p:cNvPr>
          <p:cNvSpPr/>
          <p:nvPr/>
        </p:nvSpPr>
        <p:spPr>
          <a:xfrm>
            <a:off x="5244242" y="2134616"/>
            <a:ext cx="1752600" cy="8382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6D94127-6522-4030-B78D-362F84DF5910}"/>
              </a:ext>
            </a:extLst>
          </p:cNvPr>
          <p:cNvSpPr/>
          <p:nvPr/>
        </p:nvSpPr>
        <p:spPr>
          <a:xfrm>
            <a:off x="7182996" y="2124204"/>
            <a:ext cx="1752600" cy="8382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6D9AA8-4B19-4498-A676-400FCD74B896}"/>
              </a:ext>
            </a:extLst>
          </p:cNvPr>
          <p:cNvSpPr txBox="1"/>
          <p:nvPr/>
        </p:nvSpPr>
        <p:spPr>
          <a:xfrm>
            <a:off x="5307690" y="2369050"/>
            <a:ext cx="167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A5B84FB-8B58-409D-8A26-A0B3B753E959}"/>
              </a:ext>
            </a:extLst>
          </p:cNvPr>
          <p:cNvSpPr txBox="1"/>
          <p:nvPr/>
        </p:nvSpPr>
        <p:spPr>
          <a:xfrm>
            <a:off x="7301699" y="2369050"/>
            <a:ext cx="15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ACCESSIBILITY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E9FB5A3-C129-4DAE-9A9F-C651B2ACACC3}"/>
              </a:ext>
            </a:extLst>
          </p:cNvPr>
          <p:cNvSpPr/>
          <p:nvPr/>
        </p:nvSpPr>
        <p:spPr>
          <a:xfrm>
            <a:off x="1371599" y="3124200"/>
            <a:ext cx="1752600" cy="9450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The transportation system is safe to </a:t>
            </a:r>
            <a:r>
              <a:rPr lang="en-US" sz="1000" dirty="0">
                <a:solidFill>
                  <a:schemeClr val="tx1"/>
                </a:solidFill>
              </a:rPr>
              <a:t>use and minimizes incidents, crashes, injuries, and fatalities</a:t>
            </a:r>
            <a:r>
              <a:rPr lang="en-US" sz="1000" dirty="0"/>
              <a:t>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8062946-9DED-4714-B690-B4A1965901B6}"/>
              </a:ext>
            </a:extLst>
          </p:cNvPr>
          <p:cNvSpPr/>
          <p:nvPr/>
        </p:nvSpPr>
        <p:spPr>
          <a:xfrm>
            <a:off x="3305174" y="3135549"/>
            <a:ext cx="1752600" cy="9450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The transportation system reliably and efficiently moves </a:t>
            </a:r>
            <a:r>
              <a:rPr lang="en-US" sz="1000" dirty="0">
                <a:solidFill>
                  <a:schemeClr val="tx1"/>
                </a:solidFill>
              </a:rPr>
              <a:t>people and goods while minimizing user delays and costs.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B7A566-98AE-4AA3-860C-95100F7C5791}"/>
              </a:ext>
            </a:extLst>
          </p:cNvPr>
          <p:cNvSpPr/>
          <p:nvPr/>
        </p:nvSpPr>
        <p:spPr>
          <a:xfrm>
            <a:off x="5244242" y="3117625"/>
            <a:ext cx="1752600" cy="9450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The transportation system is available and in good condition, meeting the needs of today and preparing for the future</a:t>
            </a:r>
            <a:r>
              <a:rPr lang="en-US" sz="1000" dirty="0"/>
              <a:t>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B5477C-731D-4034-B5AC-3B2F6DFA2921}"/>
              </a:ext>
            </a:extLst>
          </p:cNvPr>
          <p:cNvSpPr/>
          <p:nvPr/>
        </p:nvSpPr>
        <p:spPr>
          <a:xfrm>
            <a:off x="7177817" y="3124200"/>
            <a:ext cx="1752600" cy="9450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Users </a:t>
            </a:r>
            <a:r>
              <a:rPr lang="en-US" sz="1000" dirty="0">
                <a:solidFill>
                  <a:schemeClr val="tx1"/>
                </a:solidFill>
              </a:rPr>
              <a:t>can readily access the transportation system and services without </a:t>
            </a:r>
            <a:r>
              <a:rPr lang="en-US" sz="1000" dirty="0"/>
              <a:t>unnecessary barriers.</a:t>
            </a:r>
          </a:p>
        </p:txBody>
      </p:sp>
      <p:sp>
        <p:nvSpPr>
          <p:cNvPr id="64" name="Flowchart: Terminator 63">
            <a:extLst>
              <a:ext uri="{FF2B5EF4-FFF2-40B4-BE49-F238E27FC236}">
                <a16:creationId xmlns:a16="http://schemas.microsoft.com/office/drawing/2014/main" id="{A9F30BF4-014B-47D9-9E90-9777C87B89A9}"/>
              </a:ext>
            </a:extLst>
          </p:cNvPr>
          <p:cNvSpPr/>
          <p:nvPr/>
        </p:nvSpPr>
        <p:spPr>
          <a:xfrm>
            <a:off x="1335617" y="4267199"/>
            <a:ext cx="1752599" cy="935599"/>
          </a:xfrm>
          <a:prstGeom prst="flowChartTerminator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Incidents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Crashes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 Injuries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Fatalities</a:t>
            </a:r>
          </a:p>
        </p:txBody>
      </p:sp>
      <p:sp>
        <p:nvSpPr>
          <p:cNvPr id="65" name="Flowchart: Terminator 64">
            <a:extLst>
              <a:ext uri="{FF2B5EF4-FFF2-40B4-BE49-F238E27FC236}">
                <a16:creationId xmlns:a16="http://schemas.microsoft.com/office/drawing/2014/main" id="{BD7F7E08-D012-4CCC-9AD9-8CA3A9F56A8D}"/>
              </a:ext>
            </a:extLst>
          </p:cNvPr>
          <p:cNvSpPr/>
          <p:nvPr/>
        </p:nvSpPr>
        <p:spPr>
          <a:xfrm>
            <a:off x="3286725" y="4267200"/>
            <a:ext cx="1752599" cy="945014"/>
          </a:xfrm>
          <a:prstGeom prst="flowChartTermina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Reliability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Efficiency</a:t>
            </a:r>
          </a:p>
          <a:p>
            <a:pPr algn="ctr"/>
            <a:r>
              <a:rPr lang="en-US" sz="1200" b="1" dirty="0"/>
              <a:t>Usage</a:t>
            </a:r>
          </a:p>
        </p:txBody>
      </p:sp>
      <p:sp>
        <p:nvSpPr>
          <p:cNvPr id="66" name="Flowchart: Terminator 65">
            <a:extLst>
              <a:ext uri="{FF2B5EF4-FFF2-40B4-BE49-F238E27FC236}">
                <a16:creationId xmlns:a16="http://schemas.microsoft.com/office/drawing/2014/main" id="{ADD685BB-F828-4E5E-95D9-C74C427920ED}"/>
              </a:ext>
            </a:extLst>
          </p:cNvPr>
          <p:cNvSpPr/>
          <p:nvPr/>
        </p:nvSpPr>
        <p:spPr>
          <a:xfrm>
            <a:off x="5237833" y="4264066"/>
            <a:ext cx="1752599" cy="938732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Condition</a:t>
            </a:r>
          </a:p>
          <a:p>
            <a:pPr algn="ctr"/>
            <a:r>
              <a:rPr lang="en-US" sz="1200" b="1" dirty="0"/>
              <a:t>Cost</a:t>
            </a:r>
          </a:p>
          <a:p>
            <a:pPr algn="ctr"/>
            <a:r>
              <a:rPr lang="en-US" sz="1200" b="1" dirty="0"/>
              <a:t> </a:t>
            </a:r>
            <a:r>
              <a:rPr lang="en-US" sz="1200" b="1" dirty="0">
                <a:solidFill>
                  <a:schemeClr val="tx1"/>
                </a:solidFill>
              </a:rPr>
              <a:t>Benefit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Environmental Impact</a:t>
            </a:r>
          </a:p>
        </p:txBody>
      </p:sp>
      <p:sp>
        <p:nvSpPr>
          <p:cNvPr id="67" name="Flowchart: Terminator 66">
            <a:extLst>
              <a:ext uri="{FF2B5EF4-FFF2-40B4-BE49-F238E27FC236}">
                <a16:creationId xmlns:a16="http://schemas.microsoft.com/office/drawing/2014/main" id="{643C4305-14C6-4BDB-8DCF-C4D86287998C}"/>
              </a:ext>
            </a:extLst>
          </p:cNvPr>
          <p:cNvSpPr/>
          <p:nvPr/>
        </p:nvSpPr>
        <p:spPr>
          <a:xfrm>
            <a:off x="7183310" y="4267200"/>
            <a:ext cx="1752599" cy="935598"/>
          </a:xfrm>
          <a:prstGeom prst="flowChartTerminator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Access to Systems Service Delivery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Equity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52B01BA-C6A5-4D7B-859A-BE7C65D8C028}"/>
              </a:ext>
            </a:extLst>
          </p:cNvPr>
          <p:cNvSpPr/>
          <p:nvPr/>
        </p:nvSpPr>
        <p:spPr>
          <a:xfrm>
            <a:off x="4257674" y="1055228"/>
            <a:ext cx="1752600" cy="1003845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Mobility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1A5C84-8EBE-48D9-8597-D1A0936F9C14}"/>
              </a:ext>
            </a:extLst>
          </p:cNvPr>
          <p:cNvSpPr/>
          <p:nvPr/>
        </p:nvSpPr>
        <p:spPr>
          <a:xfrm>
            <a:off x="145711" y="5404225"/>
            <a:ext cx="1055899" cy="126513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Performance Areas / Measures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49DEF36-04B1-4FF6-BBAE-1975AD62D024}"/>
              </a:ext>
            </a:extLst>
          </p:cNvPr>
          <p:cNvSpPr/>
          <p:nvPr/>
        </p:nvSpPr>
        <p:spPr>
          <a:xfrm>
            <a:off x="1371600" y="5404225"/>
            <a:ext cx="7558818" cy="126513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35746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tting-you-there-PowerPoint-Template.potm [Read-Only]" id="{EF08A2F2-4E95-47A6-870B-27180581EC73}" vid="{9218BD09-7C4D-4EC1-B417-5EBD8DF7DE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Getting-you-there-PowerPoint-Template</Template>
  <TotalTime>911</TotalTime>
  <Words>667</Words>
  <Application>Microsoft Office PowerPoint</Application>
  <PresentationFormat>On-screen Show (4:3)</PresentationFormat>
  <Paragraphs>140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Agenda</vt:lpstr>
      <vt:lpstr>Timeline</vt:lpstr>
      <vt:lpstr>iowadot.gov/iowainmotion</vt:lpstr>
      <vt:lpstr>PowerPoint Presentation</vt:lpstr>
      <vt:lpstr>Benefit of clear system objectives</vt:lpstr>
      <vt:lpstr>Benefit of clear system objectives</vt:lpstr>
      <vt:lpstr>Benefit of clear system objectives</vt:lpstr>
      <vt:lpstr>PowerPoint Presentation</vt:lpstr>
      <vt:lpstr>Feedback?</vt:lpstr>
      <vt:lpstr>PowerPoint Presentation</vt:lpstr>
      <vt:lpstr>Freight goals status</vt:lpstr>
      <vt:lpstr>PowerPoint Presentation</vt:lpstr>
      <vt:lpstr>Industry perspective</vt:lpstr>
      <vt:lpstr>PowerPoint Presentation</vt:lpstr>
      <vt:lpstr>Wrap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Pedersen, Garrett</dc:creator>
  <cp:lastModifiedBy>Pedersen, Garrett</cp:lastModifiedBy>
  <cp:revision>136</cp:revision>
  <dcterms:created xsi:type="dcterms:W3CDTF">2020-05-15T14:42:59Z</dcterms:created>
  <dcterms:modified xsi:type="dcterms:W3CDTF">2021-03-30T01:01:41Z</dcterms:modified>
</cp:coreProperties>
</file>