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4" r:id="rId3"/>
    <p:sldId id="266" r:id="rId4"/>
    <p:sldId id="352" r:id="rId5"/>
    <p:sldId id="349" r:id="rId6"/>
    <p:sldId id="360" r:id="rId7"/>
    <p:sldId id="353" r:id="rId8"/>
    <p:sldId id="357" r:id="rId9"/>
    <p:sldId id="354" r:id="rId10"/>
    <p:sldId id="358" r:id="rId11"/>
    <p:sldId id="359" r:id="rId12"/>
    <p:sldId id="35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87470" autoAdjust="0"/>
  </p:normalViewPr>
  <p:slideViewPr>
    <p:cSldViewPr snapToGrid="0">
      <p:cViewPr varScale="1">
        <p:scale>
          <a:sx n="94" d="100"/>
          <a:sy n="94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198933-43BB-4BC8-B413-AB4BDA8669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50789F-AECA-4BC4-B7AB-F988EE82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0789F-AECA-4BC4-B7AB-F988EE824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0789F-AECA-4BC4-B7AB-F988EE8248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0789F-AECA-4BC4-B7AB-F988EE8248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6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0789F-AECA-4BC4-B7AB-F988EE8248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1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0789F-AECA-4BC4-B7AB-F988EE8248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5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1F54-81E2-4833-AB97-ACE08398FA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6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0789F-AECA-4BC4-B7AB-F988EE8248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2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0789F-AECA-4BC4-B7AB-F988EE8248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5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0789F-AECA-4BC4-B7AB-F988EE8248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0789F-AECA-4BC4-B7AB-F988EE8248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0789F-AECA-4BC4-B7AB-F988EE8248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1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0789F-AECA-4BC4-B7AB-F988EE8248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7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C364-2768-493C-A7F9-EEEDCAA6F39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C6D7-CD41-47D3-925E-AFED1188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C364-2768-493C-A7F9-EEEDCAA6F39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C6D7-CD41-47D3-925E-AFED1188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2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C364-2768-493C-A7F9-EEEDCAA6F39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C6D7-CD41-47D3-925E-AFED1188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3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C364-2768-493C-A7F9-EEEDCAA6F39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C6D7-CD41-47D3-925E-AFED1188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C364-2768-493C-A7F9-EEEDCAA6F39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C6D7-CD41-47D3-925E-AFED1188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5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C364-2768-493C-A7F9-EEEDCAA6F39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C6D7-CD41-47D3-925E-AFED1188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1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C364-2768-493C-A7F9-EEEDCAA6F39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C6D7-CD41-47D3-925E-AFED1188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C364-2768-493C-A7F9-EEEDCAA6F39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C6D7-CD41-47D3-925E-AFED1188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6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C364-2768-493C-A7F9-EEEDCAA6F39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C6D7-CD41-47D3-925E-AFED1188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2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C364-2768-493C-A7F9-EEEDCAA6F39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C6D7-CD41-47D3-925E-AFED1188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C364-2768-493C-A7F9-EEEDCAA6F39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C6D7-CD41-47D3-925E-AFED1188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C364-2768-493C-A7F9-EEEDCAA6F39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C6D7-CD41-47D3-925E-AFED1188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3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 b="23335"/>
          <a:stretch/>
        </p:blipFill>
        <p:spPr>
          <a:xfrm>
            <a:off x="0" y="1"/>
            <a:ext cx="12192000" cy="5993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" y="5227984"/>
            <a:ext cx="12211397" cy="898496"/>
          </a:xfrm>
          <a:prstGeom prst="rect">
            <a:avLst/>
          </a:prstGeom>
          <a:solidFill>
            <a:srgbClr val="00678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271" y="5313105"/>
            <a:ext cx="733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DEERE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ROAD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3637" y="5312049"/>
            <a:ext cx="3465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CORRIDOR PROJECT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62" y="6265049"/>
            <a:ext cx="1261125" cy="4597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2271" y="6236131"/>
            <a:ext cx="5084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/>
              </a:rPr>
              <a:t>Iowa DOT Commission Meeting – April 13, 2021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01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4216"/>
            <a:ext cx="3990886" cy="5729567"/>
          </a:xfrm>
          <a:prstGeom prst="rect">
            <a:avLst/>
          </a:prstGeom>
          <a:solidFill>
            <a:srgbClr val="006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45" y="2912611"/>
            <a:ext cx="3941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Calibri" panose="020F0502020204030204"/>
              </a:rPr>
              <a:t>CONSTRUCTION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081425" y="3797294"/>
            <a:ext cx="1951511" cy="32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0"/>
            <a:ext cx="12192000" cy="56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293784"/>
            <a:ext cx="12192000" cy="56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280160"/>
            <a:ext cx="6459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When will it start?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Spring 2022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 lvl="0"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>Traffic During Construction</a:t>
            </a:r>
          </a:p>
          <a:p>
            <a:pPr lvl="0">
              <a:defRPr/>
            </a:pPr>
            <a:endParaRPr lang="en-US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endParaRPr lang="en-US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When will it end?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 lvl="0"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Spring/Early Summer 2023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972" y="6437478"/>
            <a:ext cx="755663" cy="2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4216"/>
            <a:ext cx="3990886" cy="5729567"/>
          </a:xfrm>
          <a:prstGeom prst="rect">
            <a:avLst/>
          </a:prstGeom>
          <a:solidFill>
            <a:srgbClr val="006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107" y="2912611"/>
            <a:ext cx="2217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alibri" panose="020F0502020204030204"/>
              </a:rPr>
              <a:t>UPDATE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580" y="2589445"/>
            <a:ext cx="1744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BUDGET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081425" y="3797294"/>
            <a:ext cx="1951511" cy="32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0"/>
            <a:ext cx="12192000" cy="56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293784"/>
            <a:ext cx="12192000" cy="56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280160"/>
            <a:ext cx="6459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sz="24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$6.8M</a:t>
            </a:r>
          </a:p>
          <a:p>
            <a:pPr lvl="0">
              <a:defRPr/>
            </a:pPr>
            <a:r>
              <a:rPr lang="en-US" noProof="0" dirty="0" smtClean="0">
                <a:solidFill>
                  <a:prstClr val="black"/>
                </a:solidFill>
                <a:latin typeface="Calibri Light" panose="020F0302020204030204"/>
              </a:rPr>
              <a:t>Project Budget</a:t>
            </a:r>
            <a:endParaRPr lang="en-US" baseline="0" dirty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 lvl="0"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Preliminary Estimate within budget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Planned improvements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Includes contingency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ROW acquisition costs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Utility relocation costs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972" y="6437478"/>
            <a:ext cx="755663" cy="2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893"/>
            <a:ext cx="12186145" cy="6005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7745363">
            <a:off x="1056329" y="5422229"/>
            <a:ext cx="946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Peru Road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1747" y="3105817"/>
            <a:ext cx="156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S John Deere Road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53" y="6277708"/>
            <a:ext cx="12197854" cy="580291"/>
          </a:xfrm>
          <a:prstGeom prst="rect">
            <a:avLst/>
          </a:prstGeom>
          <a:solidFill>
            <a:srgbClr val="006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rot="4010568">
            <a:off x="7871347" y="1051701"/>
            <a:ext cx="16398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latin typeface="Calibri" panose="020F0502020204030204" pitchFamily="34" charset="0"/>
              </a:rPr>
              <a:t>W John Deere Road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584" y="6273224"/>
            <a:ext cx="733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</a:t>
            </a:r>
          </a:p>
        </p:txBody>
      </p:sp>
      <p:sp>
        <p:nvSpPr>
          <p:cNvPr id="8" name="Freeform 7"/>
          <p:cNvSpPr/>
          <p:nvPr/>
        </p:nvSpPr>
        <p:spPr>
          <a:xfrm>
            <a:off x="8756771" y="2290093"/>
            <a:ext cx="122169" cy="52987"/>
          </a:xfrm>
          <a:custGeom>
            <a:avLst/>
            <a:gdLst>
              <a:gd name="connsiteX0" fmla="*/ 13771 w 24788"/>
              <a:gd name="connsiteY0" fmla="*/ 68856 h 68856"/>
              <a:gd name="connsiteX1" fmla="*/ 0 w 24788"/>
              <a:gd name="connsiteY1" fmla="*/ 2755 h 68856"/>
              <a:gd name="connsiteX2" fmla="*/ 24788 w 24788"/>
              <a:gd name="connsiteY2" fmla="*/ 0 h 68856"/>
              <a:gd name="connsiteX3" fmla="*/ 13771 w 24788"/>
              <a:gd name="connsiteY3" fmla="*/ 68856 h 68856"/>
              <a:gd name="connsiteX0" fmla="*/ 13771 w 24788"/>
              <a:gd name="connsiteY0" fmla="*/ 68856 h 68856"/>
              <a:gd name="connsiteX1" fmla="*/ 0 w 24788"/>
              <a:gd name="connsiteY1" fmla="*/ 2755 h 68856"/>
              <a:gd name="connsiteX2" fmla="*/ 24788 w 24788"/>
              <a:gd name="connsiteY2" fmla="*/ 0 h 68856"/>
              <a:gd name="connsiteX3" fmla="*/ 22398 w 24788"/>
              <a:gd name="connsiteY3" fmla="*/ 38691 h 68856"/>
              <a:gd name="connsiteX4" fmla="*/ 13771 w 24788"/>
              <a:gd name="connsiteY4" fmla="*/ 68856 h 68856"/>
              <a:gd name="connsiteX0" fmla="*/ 13771 w 53308"/>
              <a:gd name="connsiteY0" fmla="*/ 68856 h 74752"/>
              <a:gd name="connsiteX1" fmla="*/ 0 w 53308"/>
              <a:gd name="connsiteY1" fmla="*/ 2755 h 74752"/>
              <a:gd name="connsiteX2" fmla="*/ 24788 w 53308"/>
              <a:gd name="connsiteY2" fmla="*/ 0 h 74752"/>
              <a:gd name="connsiteX3" fmla="*/ 53308 w 53308"/>
              <a:gd name="connsiteY3" fmla="*/ 74752 h 74752"/>
              <a:gd name="connsiteX4" fmla="*/ 13771 w 53308"/>
              <a:gd name="connsiteY4" fmla="*/ 68856 h 74752"/>
              <a:gd name="connsiteX0" fmla="*/ 0 w 57709"/>
              <a:gd name="connsiteY0" fmla="*/ 83315 h 83315"/>
              <a:gd name="connsiteX1" fmla="*/ 4401 w 57709"/>
              <a:gd name="connsiteY1" fmla="*/ 2755 h 83315"/>
              <a:gd name="connsiteX2" fmla="*/ 29189 w 57709"/>
              <a:gd name="connsiteY2" fmla="*/ 0 h 83315"/>
              <a:gd name="connsiteX3" fmla="*/ 57709 w 57709"/>
              <a:gd name="connsiteY3" fmla="*/ 74752 h 83315"/>
              <a:gd name="connsiteX4" fmla="*/ 0 w 57709"/>
              <a:gd name="connsiteY4" fmla="*/ 83315 h 83315"/>
              <a:gd name="connsiteX0" fmla="*/ 20585 w 78294"/>
              <a:gd name="connsiteY0" fmla="*/ 83315 h 83315"/>
              <a:gd name="connsiteX1" fmla="*/ 0 w 78294"/>
              <a:gd name="connsiteY1" fmla="*/ 2755 h 83315"/>
              <a:gd name="connsiteX2" fmla="*/ 49774 w 78294"/>
              <a:gd name="connsiteY2" fmla="*/ 0 h 83315"/>
              <a:gd name="connsiteX3" fmla="*/ 78294 w 78294"/>
              <a:gd name="connsiteY3" fmla="*/ 74752 h 83315"/>
              <a:gd name="connsiteX4" fmla="*/ 20585 w 78294"/>
              <a:gd name="connsiteY4" fmla="*/ 83315 h 83315"/>
              <a:gd name="connsiteX0" fmla="*/ 20585 w 78294"/>
              <a:gd name="connsiteY0" fmla="*/ 83315 h 83315"/>
              <a:gd name="connsiteX1" fmla="*/ 0 w 78294"/>
              <a:gd name="connsiteY1" fmla="*/ 2755 h 83315"/>
              <a:gd name="connsiteX2" fmla="*/ 33873 w 78294"/>
              <a:gd name="connsiteY2" fmla="*/ 0 h 83315"/>
              <a:gd name="connsiteX3" fmla="*/ 78294 w 78294"/>
              <a:gd name="connsiteY3" fmla="*/ 74752 h 83315"/>
              <a:gd name="connsiteX4" fmla="*/ 20585 w 78294"/>
              <a:gd name="connsiteY4" fmla="*/ 83315 h 83315"/>
              <a:gd name="connsiteX0" fmla="*/ 20585 w 53307"/>
              <a:gd name="connsiteY0" fmla="*/ 83315 h 83315"/>
              <a:gd name="connsiteX1" fmla="*/ 0 w 53307"/>
              <a:gd name="connsiteY1" fmla="*/ 2755 h 83315"/>
              <a:gd name="connsiteX2" fmla="*/ 33873 w 53307"/>
              <a:gd name="connsiteY2" fmla="*/ 0 h 83315"/>
              <a:gd name="connsiteX3" fmla="*/ 53307 w 53307"/>
              <a:gd name="connsiteY3" fmla="*/ 80535 h 83315"/>
              <a:gd name="connsiteX4" fmla="*/ 20585 w 53307"/>
              <a:gd name="connsiteY4" fmla="*/ 83315 h 83315"/>
              <a:gd name="connsiteX0" fmla="*/ 20585 w 48763"/>
              <a:gd name="connsiteY0" fmla="*/ 83315 h 83315"/>
              <a:gd name="connsiteX1" fmla="*/ 0 w 48763"/>
              <a:gd name="connsiteY1" fmla="*/ 2755 h 83315"/>
              <a:gd name="connsiteX2" fmla="*/ 33873 w 48763"/>
              <a:gd name="connsiteY2" fmla="*/ 0 h 83315"/>
              <a:gd name="connsiteX3" fmla="*/ 48763 w 48763"/>
              <a:gd name="connsiteY3" fmla="*/ 80535 h 83315"/>
              <a:gd name="connsiteX4" fmla="*/ 20585 w 48763"/>
              <a:gd name="connsiteY4" fmla="*/ 83315 h 83315"/>
              <a:gd name="connsiteX0" fmla="*/ 20585 w 48763"/>
              <a:gd name="connsiteY0" fmla="*/ 86206 h 86206"/>
              <a:gd name="connsiteX1" fmla="*/ 0 w 48763"/>
              <a:gd name="connsiteY1" fmla="*/ 5646 h 86206"/>
              <a:gd name="connsiteX2" fmla="*/ 15701 w 48763"/>
              <a:gd name="connsiteY2" fmla="*/ 0 h 86206"/>
              <a:gd name="connsiteX3" fmla="*/ 48763 w 48763"/>
              <a:gd name="connsiteY3" fmla="*/ 83426 h 86206"/>
              <a:gd name="connsiteX4" fmla="*/ 20585 w 48763"/>
              <a:gd name="connsiteY4" fmla="*/ 86206 h 86206"/>
              <a:gd name="connsiteX0" fmla="*/ 20585 w 48763"/>
              <a:gd name="connsiteY0" fmla="*/ 86206 h 86206"/>
              <a:gd name="connsiteX1" fmla="*/ 0 w 48763"/>
              <a:gd name="connsiteY1" fmla="*/ 5646 h 86206"/>
              <a:gd name="connsiteX2" fmla="*/ 22516 w 48763"/>
              <a:gd name="connsiteY2" fmla="*/ 0 h 86206"/>
              <a:gd name="connsiteX3" fmla="*/ 48763 w 48763"/>
              <a:gd name="connsiteY3" fmla="*/ 83426 h 86206"/>
              <a:gd name="connsiteX4" fmla="*/ 20585 w 48763"/>
              <a:gd name="connsiteY4" fmla="*/ 86206 h 86206"/>
              <a:gd name="connsiteX0" fmla="*/ 20585 w 55024"/>
              <a:gd name="connsiteY0" fmla="*/ 80560 h 80560"/>
              <a:gd name="connsiteX1" fmla="*/ 0 w 55024"/>
              <a:gd name="connsiteY1" fmla="*/ 0 h 80560"/>
              <a:gd name="connsiteX2" fmla="*/ 55024 w 55024"/>
              <a:gd name="connsiteY2" fmla="*/ 16190 h 80560"/>
              <a:gd name="connsiteX3" fmla="*/ 48763 w 55024"/>
              <a:gd name="connsiteY3" fmla="*/ 77780 h 80560"/>
              <a:gd name="connsiteX4" fmla="*/ 20585 w 55024"/>
              <a:gd name="connsiteY4" fmla="*/ 80560 h 80560"/>
              <a:gd name="connsiteX0" fmla="*/ 20585 w 65017"/>
              <a:gd name="connsiteY0" fmla="*/ 80560 h 80560"/>
              <a:gd name="connsiteX1" fmla="*/ 0 w 65017"/>
              <a:gd name="connsiteY1" fmla="*/ 0 h 80560"/>
              <a:gd name="connsiteX2" fmla="*/ 55024 w 65017"/>
              <a:gd name="connsiteY2" fmla="*/ 16190 h 80560"/>
              <a:gd name="connsiteX3" fmla="*/ 65017 w 65017"/>
              <a:gd name="connsiteY3" fmla="*/ 63222 h 80560"/>
              <a:gd name="connsiteX4" fmla="*/ 20585 w 65017"/>
              <a:gd name="connsiteY4" fmla="*/ 80560 h 80560"/>
              <a:gd name="connsiteX0" fmla="*/ 10583 w 55015"/>
              <a:gd name="connsiteY0" fmla="*/ 64370 h 64370"/>
              <a:gd name="connsiteX1" fmla="*/ 0 w 55015"/>
              <a:gd name="connsiteY1" fmla="*/ 20204 h 64370"/>
              <a:gd name="connsiteX2" fmla="*/ 45022 w 55015"/>
              <a:gd name="connsiteY2" fmla="*/ 0 h 64370"/>
              <a:gd name="connsiteX3" fmla="*/ 55015 w 55015"/>
              <a:gd name="connsiteY3" fmla="*/ 47032 h 64370"/>
              <a:gd name="connsiteX4" fmla="*/ 10583 w 55015"/>
              <a:gd name="connsiteY4" fmla="*/ 64370 h 64370"/>
              <a:gd name="connsiteX0" fmla="*/ 8082 w 55015"/>
              <a:gd name="connsiteY0" fmla="*/ 59518 h 59518"/>
              <a:gd name="connsiteX1" fmla="*/ 0 w 55015"/>
              <a:gd name="connsiteY1" fmla="*/ 20204 h 59518"/>
              <a:gd name="connsiteX2" fmla="*/ 45022 w 55015"/>
              <a:gd name="connsiteY2" fmla="*/ 0 h 59518"/>
              <a:gd name="connsiteX3" fmla="*/ 55015 w 55015"/>
              <a:gd name="connsiteY3" fmla="*/ 47032 h 59518"/>
              <a:gd name="connsiteX4" fmla="*/ 8082 w 55015"/>
              <a:gd name="connsiteY4" fmla="*/ 59518 h 59518"/>
              <a:gd name="connsiteX0" fmla="*/ 8082 w 52515"/>
              <a:gd name="connsiteY0" fmla="*/ 59518 h 59518"/>
              <a:gd name="connsiteX1" fmla="*/ 0 w 52515"/>
              <a:gd name="connsiteY1" fmla="*/ 20204 h 59518"/>
              <a:gd name="connsiteX2" fmla="*/ 45022 w 52515"/>
              <a:gd name="connsiteY2" fmla="*/ 0 h 59518"/>
              <a:gd name="connsiteX3" fmla="*/ 52515 w 52515"/>
              <a:gd name="connsiteY3" fmla="*/ 27622 h 59518"/>
              <a:gd name="connsiteX4" fmla="*/ 8082 w 52515"/>
              <a:gd name="connsiteY4" fmla="*/ 59518 h 59518"/>
              <a:gd name="connsiteX0" fmla="*/ 6832 w 52515"/>
              <a:gd name="connsiteY0" fmla="*/ 54665 h 54665"/>
              <a:gd name="connsiteX1" fmla="*/ 0 w 52515"/>
              <a:gd name="connsiteY1" fmla="*/ 20204 h 54665"/>
              <a:gd name="connsiteX2" fmla="*/ 45022 w 52515"/>
              <a:gd name="connsiteY2" fmla="*/ 0 h 54665"/>
              <a:gd name="connsiteX3" fmla="*/ 52515 w 52515"/>
              <a:gd name="connsiteY3" fmla="*/ 27622 h 54665"/>
              <a:gd name="connsiteX4" fmla="*/ 6832 w 52515"/>
              <a:gd name="connsiteY4" fmla="*/ 54665 h 54665"/>
              <a:gd name="connsiteX0" fmla="*/ 5582 w 52515"/>
              <a:gd name="connsiteY0" fmla="*/ 47387 h 47387"/>
              <a:gd name="connsiteX1" fmla="*/ 0 w 52515"/>
              <a:gd name="connsiteY1" fmla="*/ 20204 h 47387"/>
              <a:gd name="connsiteX2" fmla="*/ 45022 w 52515"/>
              <a:gd name="connsiteY2" fmla="*/ 0 h 47387"/>
              <a:gd name="connsiteX3" fmla="*/ 52515 w 52515"/>
              <a:gd name="connsiteY3" fmla="*/ 27622 h 47387"/>
              <a:gd name="connsiteX4" fmla="*/ 5582 w 52515"/>
              <a:gd name="connsiteY4" fmla="*/ 47387 h 47387"/>
              <a:gd name="connsiteX0" fmla="*/ 2681 w 49614"/>
              <a:gd name="connsiteY0" fmla="*/ 47387 h 47387"/>
              <a:gd name="connsiteX1" fmla="*/ 0 w 49614"/>
              <a:gd name="connsiteY1" fmla="*/ 27710 h 47387"/>
              <a:gd name="connsiteX2" fmla="*/ 42121 w 49614"/>
              <a:gd name="connsiteY2" fmla="*/ 0 h 47387"/>
              <a:gd name="connsiteX3" fmla="*/ 49614 w 49614"/>
              <a:gd name="connsiteY3" fmla="*/ 27622 h 47387"/>
              <a:gd name="connsiteX4" fmla="*/ 2681 w 49614"/>
              <a:gd name="connsiteY4" fmla="*/ 47387 h 47387"/>
              <a:gd name="connsiteX0" fmla="*/ 2681 w 49614"/>
              <a:gd name="connsiteY0" fmla="*/ 38004 h 38004"/>
              <a:gd name="connsiteX1" fmla="*/ 0 w 49614"/>
              <a:gd name="connsiteY1" fmla="*/ 18327 h 38004"/>
              <a:gd name="connsiteX2" fmla="*/ 44055 w 49614"/>
              <a:gd name="connsiteY2" fmla="*/ 0 h 38004"/>
              <a:gd name="connsiteX3" fmla="*/ 49614 w 49614"/>
              <a:gd name="connsiteY3" fmla="*/ 18239 h 38004"/>
              <a:gd name="connsiteX4" fmla="*/ 2681 w 49614"/>
              <a:gd name="connsiteY4" fmla="*/ 38004 h 38004"/>
              <a:gd name="connsiteX0" fmla="*/ 2681 w 49614"/>
              <a:gd name="connsiteY0" fmla="*/ 41757 h 41757"/>
              <a:gd name="connsiteX1" fmla="*/ 0 w 49614"/>
              <a:gd name="connsiteY1" fmla="*/ 22080 h 41757"/>
              <a:gd name="connsiteX2" fmla="*/ 44055 w 49614"/>
              <a:gd name="connsiteY2" fmla="*/ 0 h 41757"/>
              <a:gd name="connsiteX3" fmla="*/ 49614 w 49614"/>
              <a:gd name="connsiteY3" fmla="*/ 21992 h 41757"/>
              <a:gd name="connsiteX4" fmla="*/ 2681 w 49614"/>
              <a:gd name="connsiteY4" fmla="*/ 41757 h 4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4" h="41757">
                <a:moveTo>
                  <a:pt x="2681" y="41757"/>
                </a:moveTo>
                <a:lnTo>
                  <a:pt x="0" y="22080"/>
                </a:lnTo>
                <a:lnTo>
                  <a:pt x="44055" y="0"/>
                </a:lnTo>
                <a:lnTo>
                  <a:pt x="49614" y="21992"/>
                </a:lnTo>
                <a:lnTo>
                  <a:pt x="2681" y="41757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4216"/>
            <a:ext cx="3990886" cy="5729567"/>
          </a:xfrm>
          <a:prstGeom prst="rect">
            <a:avLst/>
          </a:prstGeom>
          <a:solidFill>
            <a:srgbClr val="006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552" y="2912611"/>
            <a:ext cx="3086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alibri" panose="020F0502020204030204"/>
              </a:rPr>
              <a:t>FOR TODAY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025" y="2589445"/>
            <a:ext cx="2451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DISCUSSION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081425" y="3797294"/>
            <a:ext cx="1951511" cy="32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0"/>
            <a:ext cx="12192000" cy="56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293784"/>
            <a:ext cx="12192000" cy="56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280160"/>
            <a:ext cx="6459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Project Development Review</a:t>
            </a:r>
          </a:p>
          <a:p>
            <a:pPr lvl="0">
              <a:defRPr/>
            </a:pPr>
            <a:endParaRPr lang="en-US" sz="24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Planned Improvements</a:t>
            </a:r>
          </a:p>
          <a:p>
            <a:pPr lvl="0">
              <a:defRPr/>
            </a:pPr>
            <a:endParaRPr lang="en-US" sz="24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ROW</a:t>
            </a:r>
          </a:p>
          <a:p>
            <a:pPr>
              <a:defRPr/>
            </a:pPr>
            <a:endParaRPr lang="en-US" sz="24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Update </a:t>
            </a: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>on Decoupling Process &amp; Schedule</a:t>
            </a:r>
          </a:p>
          <a:p>
            <a:pPr lvl="0">
              <a:defRPr/>
            </a:pPr>
            <a:endParaRPr lang="en-US" sz="24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Construction</a:t>
            </a:r>
          </a:p>
          <a:p>
            <a:pPr lvl="0">
              <a:defRPr/>
            </a:pPr>
            <a:endParaRPr lang="en-US" sz="24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Budget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972" y="6437478"/>
            <a:ext cx="755663" cy="2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05841"/>
            <a:ext cx="12192000" cy="3415759"/>
          </a:xfrm>
          <a:prstGeom prst="rect">
            <a:avLst/>
          </a:prstGeom>
          <a:solidFill>
            <a:srgbClr val="006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7923" y="909782"/>
            <a:ext cx="2341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7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67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46183" y="526646"/>
            <a:ext cx="1971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PROJECT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859383" y="448268"/>
            <a:ext cx="0" cy="147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 rot="16200000">
            <a:off x="5735980" y="395877"/>
            <a:ext cx="726135" cy="1219809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96009" y="919527"/>
            <a:ext cx="44919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Address safety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operational challenges</a:t>
            </a:r>
          </a:p>
          <a:p>
            <a:pPr lvl="0"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affecting traffic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at John 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/>
              </a:rPr>
              <a:t>Deere.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99242" y="3405284"/>
            <a:ext cx="1736245" cy="2191769"/>
            <a:chOff x="3284214" y="3405285"/>
            <a:chExt cx="1736245" cy="2191769"/>
          </a:xfrm>
        </p:grpSpPr>
        <p:grpSp>
          <p:nvGrpSpPr>
            <p:cNvPr id="19" name="Group 18"/>
            <p:cNvGrpSpPr/>
            <p:nvPr/>
          </p:nvGrpSpPr>
          <p:grpSpPr>
            <a:xfrm>
              <a:off x="3505228" y="3405285"/>
              <a:ext cx="1207849" cy="1207849"/>
              <a:chOff x="1079616" y="3405285"/>
              <a:chExt cx="1207849" cy="120784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151606" y="3477275"/>
                <a:ext cx="1063869" cy="1063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622" y="3770893"/>
                <a:ext cx="703836" cy="476633"/>
              </a:xfrm>
              <a:prstGeom prst="rect">
                <a:avLst/>
              </a:prstGeom>
            </p:spPr>
          </p:pic>
          <p:sp>
            <p:nvSpPr>
              <p:cNvPr id="38" name="Oval 37"/>
              <p:cNvSpPr/>
              <p:nvPr/>
            </p:nvSpPr>
            <p:spPr>
              <a:xfrm>
                <a:off x="1079616" y="3405285"/>
                <a:ext cx="1207849" cy="120784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3433326" y="4714373"/>
              <a:ext cx="13516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Traffic Flow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84214" y="5073834"/>
              <a:ext cx="17362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Reduce travel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delays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aseline="0" dirty="0" smtClean="0">
                  <a:solidFill>
                    <a:schemeClr val="bg1"/>
                  </a:solidFill>
                  <a:latin typeface="Calibri Light" panose="020F0302020204030204"/>
                </a:rPr>
                <a:t>Boost freight mobility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79058" y="3405284"/>
            <a:ext cx="1436162" cy="1987726"/>
            <a:chOff x="3351104" y="3405284"/>
            <a:chExt cx="1436162" cy="1987726"/>
          </a:xfrm>
        </p:grpSpPr>
        <p:grpSp>
          <p:nvGrpSpPr>
            <p:cNvPr id="42" name="Group 41"/>
            <p:cNvGrpSpPr/>
            <p:nvPr/>
          </p:nvGrpSpPr>
          <p:grpSpPr>
            <a:xfrm>
              <a:off x="3465262" y="3405284"/>
              <a:ext cx="1207849" cy="1207849"/>
              <a:chOff x="1079616" y="3405285"/>
              <a:chExt cx="1207849" cy="120784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151606" y="3477275"/>
                <a:ext cx="1063869" cy="1063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79616" y="3405285"/>
                <a:ext cx="1207849" cy="120784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3662888" y="4685123"/>
              <a:ext cx="8125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Safety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221" y="3676701"/>
              <a:ext cx="652933" cy="65293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3351104" y="5085233"/>
              <a:ext cx="14361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Reduce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accidents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90181" y="3405284"/>
            <a:ext cx="3792229" cy="1970143"/>
            <a:chOff x="5083632" y="3405284"/>
            <a:chExt cx="3792229" cy="1970143"/>
          </a:xfrm>
        </p:grpSpPr>
        <p:sp>
          <p:nvSpPr>
            <p:cNvPr id="51" name="Rectangle 50"/>
            <p:cNvSpPr/>
            <p:nvPr/>
          </p:nvSpPr>
          <p:spPr>
            <a:xfrm>
              <a:off x="5083632" y="4685123"/>
              <a:ext cx="37922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Stakeholders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375821" y="3405284"/>
              <a:ext cx="1207849" cy="1207849"/>
              <a:chOff x="5976633" y="3405284"/>
              <a:chExt cx="1207849" cy="1207849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976633" y="3405284"/>
                <a:ext cx="1207849" cy="1207849"/>
                <a:chOff x="1079616" y="3405285"/>
                <a:chExt cx="1207849" cy="1207849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1151606" y="3477275"/>
                  <a:ext cx="1063869" cy="10638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079616" y="3405285"/>
                  <a:ext cx="1207849" cy="1207849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1818" y="3657224"/>
                <a:ext cx="757477" cy="681729"/>
              </a:xfrm>
              <a:prstGeom prst="rect">
                <a:avLst/>
              </a:prstGeom>
            </p:spPr>
          </p:pic>
        </p:grpSp>
        <p:sp>
          <p:nvSpPr>
            <p:cNvPr id="34" name="Rectangle 33"/>
            <p:cNvSpPr/>
            <p:nvPr/>
          </p:nvSpPr>
          <p:spPr>
            <a:xfrm>
              <a:off x="5788108" y="5067650"/>
              <a:ext cx="23781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Support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John Deere Expansion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972" y="6437478"/>
            <a:ext cx="755663" cy="2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4216"/>
            <a:ext cx="3990886" cy="5729567"/>
          </a:xfrm>
          <a:prstGeom prst="rect">
            <a:avLst/>
          </a:prstGeom>
          <a:solidFill>
            <a:srgbClr val="006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107" y="2912611"/>
            <a:ext cx="2215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alibri" panose="020F0502020204030204"/>
              </a:rPr>
              <a:t>REVIEW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580" y="2589445"/>
            <a:ext cx="3025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  <a:latin typeface="Calibri Light" panose="020F0302020204030204"/>
              </a:rPr>
              <a:t>DEVELOPMENT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081425" y="3797294"/>
            <a:ext cx="1951511" cy="32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0"/>
            <a:ext cx="12192000" cy="56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293784"/>
            <a:ext cx="12192000" cy="56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1970" y="881515"/>
            <a:ext cx="79667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Stakeholder Engagement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Meetings with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John Deere 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(9/16/20, 11/2/20) and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</a:rPr>
              <a:t>DuTrac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 (11/18/20)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endParaRPr lang="en-US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Update to Dubuque County Board of Supervisors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11/9/20, 2/22/21 (Public Outreach Meeting)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endParaRPr lang="en-US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Preliminary Plans Submitted &amp; Cleared</a:t>
            </a:r>
          </a:p>
          <a:p>
            <a:pPr lvl="0"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1/12/21</a:t>
            </a:r>
            <a:endParaRPr lang="en-US" baseline="0" dirty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>Environmental Concurrence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John Deere Road work complete; efforts focused on NW Arterial portion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ROW Acquisition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 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progress</a:t>
            </a:r>
          </a:p>
          <a:p>
            <a:pPr>
              <a:defRPr/>
            </a:pPr>
            <a:endParaRPr lang="en-US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Private Utility Coordination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 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progress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972" y="6437478"/>
            <a:ext cx="755663" cy="2768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1398" y="2212594"/>
            <a:ext cx="1791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  <a:latin typeface="Calibri Light" panose="020F0302020204030204"/>
              </a:rPr>
              <a:t>PROJECT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10" idx="1"/>
            <a:endCxn id="10" idx="3"/>
          </p:cNvCxnSpPr>
          <p:nvPr/>
        </p:nvCxnSpPr>
        <p:spPr>
          <a:xfrm>
            <a:off x="4161970" y="3559171"/>
            <a:ext cx="796677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2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893"/>
            <a:ext cx="12186145" cy="6005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7745363">
            <a:off x="1056329" y="5422229"/>
            <a:ext cx="946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Peru Road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1747" y="3105817"/>
            <a:ext cx="156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S John Deere Road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53" y="6277708"/>
            <a:ext cx="12197854" cy="580291"/>
          </a:xfrm>
          <a:prstGeom prst="rect">
            <a:avLst/>
          </a:prstGeom>
          <a:solidFill>
            <a:srgbClr val="006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8544" y="6306242"/>
            <a:ext cx="2678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/>
              </a:rPr>
              <a:t>IMPROVEMENTS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698" y="6337020"/>
            <a:ext cx="154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 Light" panose="020F0302020204030204"/>
              </a:rPr>
              <a:t>PROPOSED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rot="4010568">
            <a:off x="7871347" y="1051701"/>
            <a:ext cx="16398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latin typeface="Calibri" panose="020F0502020204030204" pitchFamily="34" charset="0"/>
              </a:rPr>
              <a:t>W John Deere Road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722" y="2632505"/>
            <a:ext cx="1556426" cy="408623"/>
          </a:xfrm>
          <a:prstGeom prst="roundRect">
            <a:avLst/>
          </a:prstGeom>
          <a:solidFill>
            <a:srgbClr val="0067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Roundabout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3072" y="2901505"/>
            <a:ext cx="1556426" cy="408623"/>
          </a:xfrm>
          <a:prstGeom prst="roundRect">
            <a:avLst/>
          </a:prstGeom>
          <a:solidFill>
            <a:srgbClr val="0067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Roundabout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8590" y="2542756"/>
            <a:ext cx="895260" cy="408623"/>
          </a:xfrm>
          <a:prstGeom prst="roundRect">
            <a:avLst/>
          </a:prstGeom>
          <a:solidFill>
            <a:srgbClr val="0067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Trail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stCxn id="12" idx="2"/>
          </p:cNvCxnSpPr>
          <p:nvPr/>
        </p:nvCxnSpPr>
        <p:spPr>
          <a:xfrm>
            <a:off x="10026220" y="2951379"/>
            <a:ext cx="447630" cy="706221"/>
          </a:xfrm>
          <a:prstGeom prst="line">
            <a:avLst/>
          </a:prstGeom>
          <a:ln>
            <a:solidFill>
              <a:srgbClr val="00678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9108980" y="3384325"/>
            <a:ext cx="731520" cy="73152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2" idx="2"/>
          </p:cNvCxnSpPr>
          <p:nvPr/>
        </p:nvCxnSpPr>
        <p:spPr>
          <a:xfrm flipH="1">
            <a:off x="9283960" y="2951379"/>
            <a:ext cx="742260" cy="292101"/>
          </a:xfrm>
          <a:prstGeom prst="line">
            <a:avLst/>
          </a:prstGeom>
          <a:ln>
            <a:solidFill>
              <a:srgbClr val="00678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0" y="3958241"/>
            <a:ext cx="2999415" cy="22495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6" name="Freeform 15"/>
          <p:cNvSpPr/>
          <p:nvPr/>
        </p:nvSpPr>
        <p:spPr>
          <a:xfrm>
            <a:off x="8756771" y="2290093"/>
            <a:ext cx="122169" cy="52987"/>
          </a:xfrm>
          <a:custGeom>
            <a:avLst/>
            <a:gdLst>
              <a:gd name="connsiteX0" fmla="*/ 13771 w 24788"/>
              <a:gd name="connsiteY0" fmla="*/ 68856 h 68856"/>
              <a:gd name="connsiteX1" fmla="*/ 0 w 24788"/>
              <a:gd name="connsiteY1" fmla="*/ 2755 h 68856"/>
              <a:gd name="connsiteX2" fmla="*/ 24788 w 24788"/>
              <a:gd name="connsiteY2" fmla="*/ 0 h 68856"/>
              <a:gd name="connsiteX3" fmla="*/ 13771 w 24788"/>
              <a:gd name="connsiteY3" fmla="*/ 68856 h 68856"/>
              <a:gd name="connsiteX0" fmla="*/ 13771 w 24788"/>
              <a:gd name="connsiteY0" fmla="*/ 68856 h 68856"/>
              <a:gd name="connsiteX1" fmla="*/ 0 w 24788"/>
              <a:gd name="connsiteY1" fmla="*/ 2755 h 68856"/>
              <a:gd name="connsiteX2" fmla="*/ 24788 w 24788"/>
              <a:gd name="connsiteY2" fmla="*/ 0 h 68856"/>
              <a:gd name="connsiteX3" fmla="*/ 22398 w 24788"/>
              <a:gd name="connsiteY3" fmla="*/ 38691 h 68856"/>
              <a:gd name="connsiteX4" fmla="*/ 13771 w 24788"/>
              <a:gd name="connsiteY4" fmla="*/ 68856 h 68856"/>
              <a:gd name="connsiteX0" fmla="*/ 13771 w 53308"/>
              <a:gd name="connsiteY0" fmla="*/ 68856 h 74752"/>
              <a:gd name="connsiteX1" fmla="*/ 0 w 53308"/>
              <a:gd name="connsiteY1" fmla="*/ 2755 h 74752"/>
              <a:gd name="connsiteX2" fmla="*/ 24788 w 53308"/>
              <a:gd name="connsiteY2" fmla="*/ 0 h 74752"/>
              <a:gd name="connsiteX3" fmla="*/ 53308 w 53308"/>
              <a:gd name="connsiteY3" fmla="*/ 74752 h 74752"/>
              <a:gd name="connsiteX4" fmla="*/ 13771 w 53308"/>
              <a:gd name="connsiteY4" fmla="*/ 68856 h 74752"/>
              <a:gd name="connsiteX0" fmla="*/ 0 w 57709"/>
              <a:gd name="connsiteY0" fmla="*/ 83315 h 83315"/>
              <a:gd name="connsiteX1" fmla="*/ 4401 w 57709"/>
              <a:gd name="connsiteY1" fmla="*/ 2755 h 83315"/>
              <a:gd name="connsiteX2" fmla="*/ 29189 w 57709"/>
              <a:gd name="connsiteY2" fmla="*/ 0 h 83315"/>
              <a:gd name="connsiteX3" fmla="*/ 57709 w 57709"/>
              <a:gd name="connsiteY3" fmla="*/ 74752 h 83315"/>
              <a:gd name="connsiteX4" fmla="*/ 0 w 57709"/>
              <a:gd name="connsiteY4" fmla="*/ 83315 h 83315"/>
              <a:gd name="connsiteX0" fmla="*/ 20585 w 78294"/>
              <a:gd name="connsiteY0" fmla="*/ 83315 h 83315"/>
              <a:gd name="connsiteX1" fmla="*/ 0 w 78294"/>
              <a:gd name="connsiteY1" fmla="*/ 2755 h 83315"/>
              <a:gd name="connsiteX2" fmla="*/ 49774 w 78294"/>
              <a:gd name="connsiteY2" fmla="*/ 0 h 83315"/>
              <a:gd name="connsiteX3" fmla="*/ 78294 w 78294"/>
              <a:gd name="connsiteY3" fmla="*/ 74752 h 83315"/>
              <a:gd name="connsiteX4" fmla="*/ 20585 w 78294"/>
              <a:gd name="connsiteY4" fmla="*/ 83315 h 83315"/>
              <a:gd name="connsiteX0" fmla="*/ 20585 w 78294"/>
              <a:gd name="connsiteY0" fmla="*/ 83315 h 83315"/>
              <a:gd name="connsiteX1" fmla="*/ 0 w 78294"/>
              <a:gd name="connsiteY1" fmla="*/ 2755 h 83315"/>
              <a:gd name="connsiteX2" fmla="*/ 33873 w 78294"/>
              <a:gd name="connsiteY2" fmla="*/ 0 h 83315"/>
              <a:gd name="connsiteX3" fmla="*/ 78294 w 78294"/>
              <a:gd name="connsiteY3" fmla="*/ 74752 h 83315"/>
              <a:gd name="connsiteX4" fmla="*/ 20585 w 78294"/>
              <a:gd name="connsiteY4" fmla="*/ 83315 h 83315"/>
              <a:gd name="connsiteX0" fmla="*/ 20585 w 53307"/>
              <a:gd name="connsiteY0" fmla="*/ 83315 h 83315"/>
              <a:gd name="connsiteX1" fmla="*/ 0 w 53307"/>
              <a:gd name="connsiteY1" fmla="*/ 2755 h 83315"/>
              <a:gd name="connsiteX2" fmla="*/ 33873 w 53307"/>
              <a:gd name="connsiteY2" fmla="*/ 0 h 83315"/>
              <a:gd name="connsiteX3" fmla="*/ 53307 w 53307"/>
              <a:gd name="connsiteY3" fmla="*/ 80535 h 83315"/>
              <a:gd name="connsiteX4" fmla="*/ 20585 w 53307"/>
              <a:gd name="connsiteY4" fmla="*/ 83315 h 83315"/>
              <a:gd name="connsiteX0" fmla="*/ 20585 w 48763"/>
              <a:gd name="connsiteY0" fmla="*/ 83315 h 83315"/>
              <a:gd name="connsiteX1" fmla="*/ 0 w 48763"/>
              <a:gd name="connsiteY1" fmla="*/ 2755 h 83315"/>
              <a:gd name="connsiteX2" fmla="*/ 33873 w 48763"/>
              <a:gd name="connsiteY2" fmla="*/ 0 h 83315"/>
              <a:gd name="connsiteX3" fmla="*/ 48763 w 48763"/>
              <a:gd name="connsiteY3" fmla="*/ 80535 h 83315"/>
              <a:gd name="connsiteX4" fmla="*/ 20585 w 48763"/>
              <a:gd name="connsiteY4" fmla="*/ 83315 h 83315"/>
              <a:gd name="connsiteX0" fmla="*/ 20585 w 48763"/>
              <a:gd name="connsiteY0" fmla="*/ 86206 h 86206"/>
              <a:gd name="connsiteX1" fmla="*/ 0 w 48763"/>
              <a:gd name="connsiteY1" fmla="*/ 5646 h 86206"/>
              <a:gd name="connsiteX2" fmla="*/ 15701 w 48763"/>
              <a:gd name="connsiteY2" fmla="*/ 0 h 86206"/>
              <a:gd name="connsiteX3" fmla="*/ 48763 w 48763"/>
              <a:gd name="connsiteY3" fmla="*/ 83426 h 86206"/>
              <a:gd name="connsiteX4" fmla="*/ 20585 w 48763"/>
              <a:gd name="connsiteY4" fmla="*/ 86206 h 86206"/>
              <a:gd name="connsiteX0" fmla="*/ 20585 w 48763"/>
              <a:gd name="connsiteY0" fmla="*/ 86206 h 86206"/>
              <a:gd name="connsiteX1" fmla="*/ 0 w 48763"/>
              <a:gd name="connsiteY1" fmla="*/ 5646 h 86206"/>
              <a:gd name="connsiteX2" fmla="*/ 22516 w 48763"/>
              <a:gd name="connsiteY2" fmla="*/ 0 h 86206"/>
              <a:gd name="connsiteX3" fmla="*/ 48763 w 48763"/>
              <a:gd name="connsiteY3" fmla="*/ 83426 h 86206"/>
              <a:gd name="connsiteX4" fmla="*/ 20585 w 48763"/>
              <a:gd name="connsiteY4" fmla="*/ 86206 h 86206"/>
              <a:gd name="connsiteX0" fmla="*/ 20585 w 55024"/>
              <a:gd name="connsiteY0" fmla="*/ 80560 h 80560"/>
              <a:gd name="connsiteX1" fmla="*/ 0 w 55024"/>
              <a:gd name="connsiteY1" fmla="*/ 0 h 80560"/>
              <a:gd name="connsiteX2" fmla="*/ 55024 w 55024"/>
              <a:gd name="connsiteY2" fmla="*/ 16190 h 80560"/>
              <a:gd name="connsiteX3" fmla="*/ 48763 w 55024"/>
              <a:gd name="connsiteY3" fmla="*/ 77780 h 80560"/>
              <a:gd name="connsiteX4" fmla="*/ 20585 w 55024"/>
              <a:gd name="connsiteY4" fmla="*/ 80560 h 80560"/>
              <a:gd name="connsiteX0" fmla="*/ 20585 w 65017"/>
              <a:gd name="connsiteY0" fmla="*/ 80560 h 80560"/>
              <a:gd name="connsiteX1" fmla="*/ 0 w 65017"/>
              <a:gd name="connsiteY1" fmla="*/ 0 h 80560"/>
              <a:gd name="connsiteX2" fmla="*/ 55024 w 65017"/>
              <a:gd name="connsiteY2" fmla="*/ 16190 h 80560"/>
              <a:gd name="connsiteX3" fmla="*/ 65017 w 65017"/>
              <a:gd name="connsiteY3" fmla="*/ 63222 h 80560"/>
              <a:gd name="connsiteX4" fmla="*/ 20585 w 65017"/>
              <a:gd name="connsiteY4" fmla="*/ 80560 h 80560"/>
              <a:gd name="connsiteX0" fmla="*/ 10583 w 55015"/>
              <a:gd name="connsiteY0" fmla="*/ 64370 h 64370"/>
              <a:gd name="connsiteX1" fmla="*/ 0 w 55015"/>
              <a:gd name="connsiteY1" fmla="*/ 20204 h 64370"/>
              <a:gd name="connsiteX2" fmla="*/ 45022 w 55015"/>
              <a:gd name="connsiteY2" fmla="*/ 0 h 64370"/>
              <a:gd name="connsiteX3" fmla="*/ 55015 w 55015"/>
              <a:gd name="connsiteY3" fmla="*/ 47032 h 64370"/>
              <a:gd name="connsiteX4" fmla="*/ 10583 w 55015"/>
              <a:gd name="connsiteY4" fmla="*/ 64370 h 64370"/>
              <a:gd name="connsiteX0" fmla="*/ 8082 w 55015"/>
              <a:gd name="connsiteY0" fmla="*/ 59518 h 59518"/>
              <a:gd name="connsiteX1" fmla="*/ 0 w 55015"/>
              <a:gd name="connsiteY1" fmla="*/ 20204 h 59518"/>
              <a:gd name="connsiteX2" fmla="*/ 45022 w 55015"/>
              <a:gd name="connsiteY2" fmla="*/ 0 h 59518"/>
              <a:gd name="connsiteX3" fmla="*/ 55015 w 55015"/>
              <a:gd name="connsiteY3" fmla="*/ 47032 h 59518"/>
              <a:gd name="connsiteX4" fmla="*/ 8082 w 55015"/>
              <a:gd name="connsiteY4" fmla="*/ 59518 h 59518"/>
              <a:gd name="connsiteX0" fmla="*/ 8082 w 52515"/>
              <a:gd name="connsiteY0" fmla="*/ 59518 h 59518"/>
              <a:gd name="connsiteX1" fmla="*/ 0 w 52515"/>
              <a:gd name="connsiteY1" fmla="*/ 20204 h 59518"/>
              <a:gd name="connsiteX2" fmla="*/ 45022 w 52515"/>
              <a:gd name="connsiteY2" fmla="*/ 0 h 59518"/>
              <a:gd name="connsiteX3" fmla="*/ 52515 w 52515"/>
              <a:gd name="connsiteY3" fmla="*/ 27622 h 59518"/>
              <a:gd name="connsiteX4" fmla="*/ 8082 w 52515"/>
              <a:gd name="connsiteY4" fmla="*/ 59518 h 59518"/>
              <a:gd name="connsiteX0" fmla="*/ 6832 w 52515"/>
              <a:gd name="connsiteY0" fmla="*/ 54665 h 54665"/>
              <a:gd name="connsiteX1" fmla="*/ 0 w 52515"/>
              <a:gd name="connsiteY1" fmla="*/ 20204 h 54665"/>
              <a:gd name="connsiteX2" fmla="*/ 45022 w 52515"/>
              <a:gd name="connsiteY2" fmla="*/ 0 h 54665"/>
              <a:gd name="connsiteX3" fmla="*/ 52515 w 52515"/>
              <a:gd name="connsiteY3" fmla="*/ 27622 h 54665"/>
              <a:gd name="connsiteX4" fmla="*/ 6832 w 52515"/>
              <a:gd name="connsiteY4" fmla="*/ 54665 h 54665"/>
              <a:gd name="connsiteX0" fmla="*/ 5582 w 52515"/>
              <a:gd name="connsiteY0" fmla="*/ 47387 h 47387"/>
              <a:gd name="connsiteX1" fmla="*/ 0 w 52515"/>
              <a:gd name="connsiteY1" fmla="*/ 20204 h 47387"/>
              <a:gd name="connsiteX2" fmla="*/ 45022 w 52515"/>
              <a:gd name="connsiteY2" fmla="*/ 0 h 47387"/>
              <a:gd name="connsiteX3" fmla="*/ 52515 w 52515"/>
              <a:gd name="connsiteY3" fmla="*/ 27622 h 47387"/>
              <a:gd name="connsiteX4" fmla="*/ 5582 w 52515"/>
              <a:gd name="connsiteY4" fmla="*/ 47387 h 47387"/>
              <a:gd name="connsiteX0" fmla="*/ 2681 w 49614"/>
              <a:gd name="connsiteY0" fmla="*/ 47387 h 47387"/>
              <a:gd name="connsiteX1" fmla="*/ 0 w 49614"/>
              <a:gd name="connsiteY1" fmla="*/ 27710 h 47387"/>
              <a:gd name="connsiteX2" fmla="*/ 42121 w 49614"/>
              <a:gd name="connsiteY2" fmla="*/ 0 h 47387"/>
              <a:gd name="connsiteX3" fmla="*/ 49614 w 49614"/>
              <a:gd name="connsiteY3" fmla="*/ 27622 h 47387"/>
              <a:gd name="connsiteX4" fmla="*/ 2681 w 49614"/>
              <a:gd name="connsiteY4" fmla="*/ 47387 h 47387"/>
              <a:gd name="connsiteX0" fmla="*/ 2681 w 49614"/>
              <a:gd name="connsiteY0" fmla="*/ 38004 h 38004"/>
              <a:gd name="connsiteX1" fmla="*/ 0 w 49614"/>
              <a:gd name="connsiteY1" fmla="*/ 18327 h 38004"/>
              <a:gd name="connsiteX2" fmla="*/ 44055 w 49614"/>
              <a:gd name="connsiteY2" fmla="*/ 0 h 38004"/>
              <a:gd name="connsiteX3" fmla="*/ 49614 w 49614"/>
              <a:gd name="connsiteY3" fmla="*/ 18239 h 38004"/>
              <a:gd name="connsiteX4" fmla="*/ 2681 w 49614"/>
              <a:gd name="connsiteY4" fmla="*/ 38004 h 38004"/>
              <a:gd name="connsiteX0" fmla="*/ 2681 w 49614"/>
              <a:gd name="connsiteY0" fmla="*/ 41757 h 41757"/>
              <a:gd name="connsiteX1" fmla="*/ 0 w 49614"/>
              <a:gd name="connsiteY1" fmla="*/ 22080 h 41757"/>
              <a:gd name="connsiteX2" fmla="*/ 44055 w 49614"/>
              <a:gd name="connsiteY2" fmla="*/ 0 h 41757"/>
              <a:gd name="connsiteX3" fmla="*/ 49614 w 49614"/>
              <a:gd name="connsiteY3" fmla="*/ 21992 h 41757"/>
              <a:gd name="connsiteX4" fmla="*/ 2681 w 49614"/>
              <a:gd name="connsiteY4" fmla="*/ 41757 h 4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4" h="41757">
                <a:moveTo>
                  <a:pt x="2681" y="41757"/>
                </a:moveTo>
                <a:lnTo>
                  <a:pt x="0" y="22080"/>
                </a:lnTo>
                <a:lnTo>
                  <a:pt x="44055" y="0"/>
                </a:lnTo>
                <a:lnTo>
                  <a:pt x="49614" y="21992"/>
                </a:lnTo>
                <a:lnTo>
                  <a:pt x="2681" y="41757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213"/>
            <a:ext cx="12186145" cy="5918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1747" y="3105817"/>
            <a:ext cx="156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S John Deere Road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53" y="6277708"/>
            <a:ext cx="12197854" cy="580291"/>
          </a:xfrm>
          <a:prstGeom prst="rect">
            <a:avLst/>
          </a:prstGeom>
          <a:solidFill>
            <a:srgbClr val="006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8544" y="6306242"/>
            <a:ext cx="2678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/>
              </a:rPr>
              <a:t>IMPROVEMENTS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698" y="6337020"/>
            <a:ext cx="154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 Light" panose="020F0302020204030204"/>
              </a:rPr>
              <a:t>PROPOSED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rot="4010568">
            <a:off x="7871347" y="1051701"/>
            <a:ext cx="16398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latin typeface="Calibri" panose="020F0502020204030204" pitchFamily="34" charset="0"/>
              </a:rPr>
              <a:t>W John Deere Road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7868" y="2334577"/>
            <a:ext cx="895260" cy="408623"/>
          </a:xfrm>
          <a:prstGeom prst="roundRect">
            <a:avLst/>
          </a:prstGeom>
          <a:solidFill>
            <a:srgbClr val="0067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Trail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227349" y="2743200"/>
            <a:ext cx="148900" cy="255582"/>
          </a:xfrm>
          <a:prstGeom prst="line">
            <a:avLst/>
          </a:prstGeom>
          <a:ln>
            <a:solidFill>
              <a:srgbClr val="00678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70586" y="3755410"/>
            <a:ext cx="1043796" cy="408623"/>
          </a:xfrm>
          <a:prstGeom prst="roundRect">
            <a:avLst/>
          </a:prstGeom>
          <a:solidFill>
            <a:srgbClr val="0067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Overlay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992484" y="3413594"/>
            <a:ext cx="200498" cy="341816"/>
          </a:xfrm>
          <a:prstGeom prst="line">
            <a:avLst/>
          </a:prstGeom>
          <a:ln>
            <a:solidFill>
              <a:srgbClr val="00678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358136" y="2864719"/>
            <a:ext cx="51119" cy="70988"/>
          </a:xfrm>
          <a:custGeom>
            <a:avLst/>
            <a:gdLst>
              <a:gd name="connsiteX0" fmla="*/ 13771 w 24788"/>
              <a:gd name="connsiteY0" fmla="*/ 68856 h 68856"/>
              <a:gd name="connsiteX1" fmla="*/ 0 w 24788"/>
              <a:gd name="connsiteY1" fmla="*/ 2755 h 68856"/>
              <a:gd name="connsiteX2" fmla="*/ 24788 w 24788"/>
              <a:gd name="connsiteY2" fmla="*/ 0 h 68856"/>
              <a:gd name="connsiteX3" fmla="*/ 13771 w 24788"/>
              <a:gd name="connsiteY3" fmla="*/ 68856 h 68856"/>
              <a:gd name="connsiteX0" fmla="*/ 13771 w 24788"/>
              <a:gd name="connsiteY0" fmla="*/ 68856 h 68856"/>
              <a:gd name="connsiteX1" fmla="*/ 0 w 24788"/>
              <a:gd name="connsiteY1" fmla="*/ 2755 h 68856"/>
              <a:gd name="connsiteX2" fmla="*/ 24788 w 24788"/>
              <a:gd name="connsiteY2" fmla="*/ 0 h 68856"/>
              <a:gd name="connsiteX3" fmla="*/ 22398 w 24788"/>
              <a:gd name="connsiteY3" fmla="*/ 38691 h 68856"/>
              <a:gd name="connsiteX4" fmla="*/ 13771 w 24788"/>
              <a:gd name="connsiteY4" fmla="*/ 68856 h 68856"/>
              <a:gd name="connsiteX0" fmla="*/ 13771 w 53308"/>
              <a:gd name="connsiteY0" fmla="*/ 68856 h 74752"/>
              <a:gd name="connsiteX1" fmla="*/ 0 w 53308"/>
              <a:gd name="connsiteY1" fmla="*/ 2755 h 74752"/>
              <a:gd name="connsiteX2" fmla="*/ 24788 w 53308"/>
              <a:gd name="connsiteY2" fmla="*/ 0 h 74752"/>
              <a:gd name="connsiteX3" fmla="*/ 53308 w 53308"/>
              <a:gd name="connsiteY3" fmla="*/ 74752 h 74752"/>
              <a:gd name="connsiteX4" fmla="*/ 13771 w 53308"/>
              <a:gd name="connsiteY4" fmla="*/ 68856 h 74752"/>
              <a:gd name="connsiteX0" fmla="*/ 0 w 57709"/>
              <a:gd name="connsiteY0" fmla="*/ 83315 h 83315"/>
              <a:gd name="connsiteX1" fmla="*/ 4401 w 57709"/>
              <a:gd name="connsiteY1" fmla="*/ 2755 h 83315"/>
              <a:gd name="connsiteX2" fmla="*/ 29189 w 57709"/>
              <a:gd name="connsiteY2" fmla="*/ 0 h 83315"/>
              <a:gd name="connsiteX3" fmla="*/ 57709 w 57709"/>
              <a:gd name="connsiteY3" fmla="*/ 74752 h 83315"/>
              <a:gd name="connsiteX4" fmla="*/ 0 w 57709"/>
              <a:gd name="connsiteY4" fmla="*/ 83315 h 83315"/>
              <a:gd name="connsiteX0" fmla="*/ 20585 w 78294"/>
              <a:gd name="connsiteY0" fmla="*/ 83315 h 83315"/>
              <a:gd name="connsiteX1" fmla="*/ 0 w 78294"/>
              <a:gd name="connsiteY1" fmla="*/ 2755 h 83315"/>
              <a:gd name="connsiteX2" fmla="*/ 49774 w 78294"/>
              <a:gd name="connsiteY2" fmla="*/ 0 h 83315"/>
              <a:gd name="connsiteX3" fmla="*/ 78294 w 78294"/>
              <a:gd name="connsiteY3" fmla="*/ 74752 h 83315"/>
              <a:gd name="connsiteX4" fmla="*/ 20585 w 78294"/>
              <a:gd name="connsiteY4" fmla="*/ 83315 h 83315"/>
              <a:gd name="connsiteX0" fmla="*/ 20585 w 78294"/>
              <a:gd name="connsiteY0" fmla="*/ 83315 h 83315"/>
              <a:gd name="connsiteX1" fmla="*/ 0 w 78294"/>
              <a:gd name="connsiteY1" fmla="*/ 2755 h 83315"/>
              <a:gd name="connsiteX2" fmla="*/ 33873 w 78294"/>
              <a:gd name="connsiteY2" fmla="*/ 0 h 83315"/>
              <a:gd name="connsiteX3" fmla="*/ 78294 w 78294"/>
              <a:gd name="connsiteY3" fmla="*/ 74752 h 83315"/>
              <a:gd name="connsiteX4" fmla="*/ 20585 w 78294"/>
              <a:gd name="connsiteY4" fmla="*/ 83315 h 83315"/>
              <a:gd name="connsiteX0" fmla="*/ 20585 w 53307"/>
              <a:gd name="connsiteY0" fmla="*/ 83315 h 83315"/>
              <a:gd name="connsiteX1" fmla="*/ 0 w 53307"/>
              <a:gd name="connsiteY1" fmla="*/ 2755 h 83315"/>
              <a:gd name="connsiteX2" fmla="*/ 33873 w 53307"/>
              <a:gd name="connsiteY2" fmla="*/ 0 h 83315"/>
              <a:gd name="connsiteX3" fmla="*/ 53307 w 53307"/>
              <a:gd name="connsiteY3" fmla="*/ 80535 h 83315"/>
              <a:gd name="connsiteX4" fmla="*/ 20585 w 53307"/>
              <a:gd name="connsiteY4" fmla="*/ 83315 h 83315"/>
              <a:gd name="connsiteX0" fmla="*/ 20585 w 48763"/>
              <a:gd name="connsiteY0" fmla="*/ 83315 h 83315"/>
              <a:gd name="connsiteX1" fmla="*/ 0 w 48763"/>
              <a:gd name="connsiteY1" fmla="*/ 2755 h 83315"/>
              <a:gd name="connsiteX2" fmla="*/ 33873 w 48763"/>
              <a:gd name="connsiteY2" fmla="*/ 0 h 83315"/>
              <a:gd name="connsiteX3" fmla="*/ 48763 w 48763"/>
              <a:gd name="connsiteY3" fmla="*/ 80535 h 83315"/>
              <a:gd name="connsiteX4" fmla="*/ 20585 w 48763"/>
              <a:gd name="connsiteY4" fmla="*/ 83315 h 83315"/>
              <a:gd name="connsiteX0" fmla="*/ 20585 w 48763"/>
              <a:gd name="connsiteY0" fmla="*/ 86206 h 86206"/>
              <a:gd name="connsiteX1" fmla="*/ 0 w 48763"/>
              <a:gd name="connsiteY1" fmla="*/ 5646 h 86206"/>
              <a:gd name="connsiteX2" fmla="*/ 15701 w 48763"/>
              <a:gd name="connsiteY2" fmla="*/ 0 h 86206"/>
              <a:gd name="connsiteX3" fmla="*/ 48763 w 48763"/>
              <a:gd name="connsiteY3" fmla="*/ 83426 h 86206"/>
              <a:gd name="connsiteX4" fmla="*/ 20585 w 48763"/>
              <a:gd name="connsiteY4" fmla="*/ 86206 h 86206"/>
              <a:gd name="connsiteX0" fmla="*/ 20585 w 48763"/>
              <a:gd name="connsiteY0" fmla="*/ 86206 h 86206"/>
              <a:gd name="connsiteX1" fmla="*/ 0 w 48763"/>
              <a:gd name="connsiteY1" fmla="*/ 5646 h 86206"/>
              <a:gd name="connsiteX2" fmla="*/ 22516 w 48763"/>
              <a:gd name="connsiteY2" fmla="*/ 0 h 86206"/>
              <a:gd name="connsiteX3" fmla="*/ 48763 w 48763"/>
              <a:gd name="connsiteY3" fmla="*/ 83426 h 86206"/>
              <a:gd name="connsiteX4" fmla="*/ 20585 w 48763"/>
              <a:gd name="connsiteY4" fmla="*/ 86206 h 8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3" h="86206">
                <a:moveTo>
                  <a:pt x="20585" y="86206"/>
                </a:moveTo>
                <a:lnTo>
                  <a:pt x="0" y="5646"/>
                </a:lnTo>
                <a:lnTo>
                  <a:pt x="22516" y="0"/>
                </a:lnTo>
                <a:lnTo>
                  <a:pt x="48763" y="83426"/>
                </a:lnTo>
                <a:lnTo>
                  <a:pt x="20585" y="86206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992376" y="2538888"/>
            <a:ext cx="731520" cy="73152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9566" y="3111977"/>
            <a:ext cx="731520" cy="73152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4216"/>
            <a:ext cx="3990886" cy="5729567"/>
          </a:xfrm>
          <a:prstGeom prst="rect">
            <a:avLst/>
          </a:prstGeom>
          <a:solidFill>
            <a:srgbClr val="006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107" y="2912611"/>
            <a:ext cx="2217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alibri" panose="020F0502020204030204"/>
              </a:rPr>
              <a:t>UPDATE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580" y="2589445"/>
            <a:ext cx="1129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ROW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081425" y="3797294"/>
            <a:ext cx="1951511" cy="32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0"/>
            <a:ext cx="12192000" cy="56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293784"/>
            <a:ext cx="12192000" cy="56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280160"/>
            <a:ext cx="64596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sz="24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Appraisals</a:t>
            </a:r>
          </a:p>
          <a:p>
            <a:pPr lvl="0">
              <a:defRPr/>
            </a:pPr>
            <a:r>
              <a:rPr lang="en-US" noProof="0" dirty="0" smtClean="0">
                <a:solidFill>
                  <a:prstClr val="black"/>
                </a:solidFill>
                <a:latin typeface="Calibri Light" panose="020F0302020204030204"/>
              </a:rPr>
              <a:t>Under Review</a:t>
            </a:r>
            <a:endParaRPr lang="en-US" baseline="0" dirty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Right-of-Way Public Hearing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3/1/21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Send Appraisals to Property Owners/Offers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June/July 2021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972" y="6437478"/>
            <a:ext cx="755663" cy="2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893"/>
            <a:ext cx="12186145" cy="6005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7745363">
            <a:off x="1056329" y="5422229"/>
            <a:ext cx="946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Peru Road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1747" y="3105817"/>
            <a:ext cx="156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S John Deere Road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53" y="6277708"/>
            <a:ext cx="12197854" cy="580291"/>
          </a:xfrm>
          <a:prstGeom prst="rect">
            <a:avLst/>
          </a:prstGeom>
          <a:solidFill>
            <a:srgbClr val="006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293" y="6306242"/>
            <a:ext cx="136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/>
              </a:rPr>
              <a:t>UPDATE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698" y="6337020"/>
            <a:ext cx="815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 Light" panose="020F0302020204030204"/>
              </a:rPr>
              <a:t>ROW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rot="4010568">
            <a:off x="7871347" y="1051701"/>
            <a:ext cx="16398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latin typeface="Calibri" panose="020F0502020204030204" pitchFamily="34" charset="0"/>
              </a:rPr>
              <a:t>W John Deere Road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25917" y="3983525"/>
            <a:ext cx="422496" cy="443620"/>
          </a:xfrm>
          <a:custGeom>
            <a:avLst/>
            <a:gdLst>
              <a:gd name="connsiteX0" fmla="*/ 268586 w 621671"/>
              <a:gd name="connsiteY0" fmla="*/ 860079 h 860079"/>
              <a:gd name="connsiteX1" fmla="*/ 621671 w 621671"/>
              <a:gd name="connsiteY1" fmla="*/ 651850 h 860079"/>
              <a:gd name="connsiteX2" fmla="*/ 525101 w 621671"/>
              <a:gd name="connsiteY2" fmla="*/ 488887 h 860079"/>
              <a:gd name="connsiteX3" fmla="*/ 567350 w 621671"/>
              <a:gd name="connsiteY3" fmla="*/ 247462 h 860079"/>
              <a:gd name="connsiteX4" fmla="*/ 265568 w 621671"/>
              <a:gd name="connsiteY4" fmla="*/ 0 h 860079"/>
              <a:gd name="connsiteX5" fmla="*/ 0 w 621671"/>
              <a:gd name="connsiteY5" fmla="*/ 313854 h 860079"/>
              <a:gd name="connsiteX6" fmla="*/ 313853 w 621671"/>
              <a:gd name="connsiteY6" fmla="*/ 570369 h 860079"/>
              <a:gd name="connsiteX7" fmla="*/ 172015 w 621671"/>
              <a:gd name="connsiteY7" fmla="*/ 688064 h 860079"/>
              <a:gd name="connsiteX8" fmla="*/ 268586 w 621671"/>
              <a:gd name="connsiteY8" fmla="*/ 860079 h 860079"/>
              <a:gd name="connsiteX0" fmla="*/ 268586 w 621671"/>
              <a:gd name="connsiteY0" fmla="*/ 860079 h 860079"/>
              <a:gd name="connsiteX1" fmla="*/ 621671 w 621671"/>
              <a:gd name="connsiteY1" fmla="*/ 651850 h 860079"/>
              <a:gd name="connsiteX2" fmla="*/ 525101 w 621671"/>
              <a:gd name="connsiteY2" fmla="*/ 488887 h 860079"/>
              <a:gd name="connsiteX3" fmla="*/ 567350 w 621671"/>
              <a:gd name="connsiteY3" fmla="*/ 247462 h 860079"/>
              <a:gd name="connsiteX4" fmla="*/ 265568 w 621671"/>
              <a:gd name="connsiteY4" fmla="*/ 0 h 860079"/>
              <a:gd name="connsiteX5" fmla="*/ 0 w 621671"/>
              <a:gd name="connsiteY5" fmla="*/ 313854 h 860079"/>
              <a:gd name="connsiteX6" fmla="*/ 156926 w 621671"/>
              <a:gd name="connsiteY6" fmla="*/ 449656 h 860079"/>
              <a:gd name="connsiteX7" fmla="*/ 172015 w 621671"/>
              <a:gd name="connsiteY7" fmla="*/ 688064 h 860079"/>
              <a:gd name="connsiteX8" fmla="*/ 268586 w 621671"/>
              <a:gd name="connsiteY8" fmla="*/ 860079 h 860079"/>
              <a:gd name="connsiteX0" fmla="*/ 268586 w 621671"/>
              <a:gd name="connsiteY0" fmla="*/ 612617 h 612617"/>
              <a:gd name="connsiteX1" fmla="*/ 621671 w 621671"/>
              <a:gd name="connsiteY1" fmla="*/ 404388 h 612617"/>
              <a:gd name="connsiteX2" fmla="*/ 525101 w 621671"/>
              <a:gd name="connsiteY2" fmla="*/ 241425 h 612617"/>
              <a:gd name="connsiteX3" fmla="*/ 567350 w 621671"/>
              <a:gd name="connsiteY3" fmla="*/ 0 h 612617"/>
              <a:gd name="connsiteX4" fmla="*/ 0 w 621671"/>
              <a:gd name="connsiteY4" fmla="*/ 66392 h 612617"/>
              <a:gd name="connsiteX5" fmla="*/ 156926 w 621671"/>
              <a:gd name="connsiteY5" fmla="*/ 202194 h 612617"/>
              <a:gd name="connsiteX6" fmla="*/ 172015 w 621671"/>
              <a:gd name="connsiteY6" fmla="*/ 440602 h 612617"/>
              <a:gd name="connsiteX7" fmla="*/ 268586 w 621671"/>
              <a:gd name="connsiteY7" fmla="*/ 612617 h 612617"/>
              <a:gd name="connsiteX0" fmla="*/ 111660 w 464745"/>
              <a:gd name="connsiteY0" fmla="*/ 739366 h 739366"/>
              <a:gd name="connsiteX1" fmla="*/ 464745 w 464745"/>
              <a:gd name="connsiteY1" fmla="*/ 531137 h 739366"/>
              <a:gd name="connsiteX2" fmla="*/ 368175 w 464745"/>
              <a:gd name="connsiteY2" fmla="*/ 368174 h 739366"/>
              <a:gd name="connsiteX3" fmla="*/ 410424 w 464745"/>
              <a:gd name="connsiteY3" fmla="*/ 126749 h 739366"/>
              <a:gd name="connsiteX4" fmla="*/ 256516 w 464745"/>
              <a:gd name="connsiteY4" fmla="*/ 0 h 739366"/>
              <a:gd name="connsiteX5" fmla="*/ 0 w 464745"/>
              <a:gd name="connsiteY5" fmla="*/ 328943 h 739366"/>
              <a:gd name="connsiteX6" fmla="*/ 15089 w 464745"/>
              <a:gd name="connsiteY6" fmla="*/ 567351 h 739366"/>
              <a:gd name="connsiteX7" fmla="*/ 111660 w 464745"/>
              <a:gd name="connsiteY7" fmla="*/ 739366 h 739366"/>
              <a:gd name="connsiteX0" fmla="*/ 111660 w 473798"/>
              <a:gd name="connsiteY0" fmla="*/ 739366 h 739366"/>
              <a:gd name="connsiteX1" fmla="*/ 464745 w 473798"/>
              <a:gd name="connsiteY1" fmla="*/ 531137 h 739366"/>
              <a:gd name="connsiteX2" fmla="*/ 368175 w 473798"/>
              <a:gd name="connsiteY2" fmla="*/ 368174 h 739366"/>
              <a:gd name="connsiteX3" fmla="*/ 473798 w 473798"/>
              <a:gd name="connsiteY3" fmla="*/ 316872 h 739366"/>
              <a:gd name="connsiteX4" fmla="*/ 256516 w 473798"/>
              <a:gd name="connsiteY4" fmla="*/ 0 h 739366"/>
              <a:gd name="connsiteX5" fmla="*/ 0 w 473798"/>
              <a:gd name="connsiteY5" fmla="*/ 328943 h 739366"/>
              <a:gd name="connsiteX6" fmla="*/ 15089 w 473798"/>
              <a:gd name="connsiteY6" fmla="*/ 567351 h 739366"/>
              <a:gd name="connsiteX7" fmla="*/ 111660 w 473798"/>
              <a:gd name="connsiteY7" fmla="*/ 739366 h 739366"/>
              <a:gd name="connsiteX0" fmla="*/ 111660 w 473798"/>
              <a:gd name="connsiteY0" fmla="*/ 612618 h 612618"/>
              <a:gd name="connsiteX1" fmla="*/ 464745 w 473798"/>
              <a:gd name="connsiteY1" fmla="*/ 404389 h 612618"/>
              <a:gd name="connsiteX2" fmla="*/ 368175 w 473798"/>
              <a:gd name="connsiteY2" fmla="*/ 241426 h 612618"/>
              <a:gd name="connsiteX3" fmla="*/ 473798 w 473798"/>
              <a:gd name="connsiteY3" fmla="*/ 190124 h 612618"/>
              <a:gd name="connsiteX4" fmla="*/ 413442 w 473798"/>
              <a:gd name="connsiteY4" fmla="*/ 0 h 612618"/>
              <a:gd name="connsiteX5" fmla="*/ 0 w 473798"/>
              <a:gd name="connsiteY5" fmla="*/ 202195 h 612618"/>
              <a:gd name="connsiteX6" fmla="*/ 15089 w 473798"/>
              <a:gd name="connsiteY6" fmla="*/ 440603 h 612618"/>
              <a:gd name="connsiteX7" fmla="*/ 111660 w 473798"/>
              <a:gd name="connsiteY7" fmla="*/ 612618 h 612618"/>
              <a:gd name="connsiteX0" fmla="*/ 96571 w 458709"/>
              <a:gd name="connsiteY0" fmla="*/ 612618 h 612618"/>
              <a:gd name="connsiteX1" fmla="*/ 449656 w 458709"/>
              <a:gd name="connsiteY1" fmla="*/ 404389 h 612618"/>
              <a:gd name="connsiteX2" fmla="*/ 353086 w 458709"/>
              <a:gd name="connsiteY2" fmla="*/ 241426 h 612618"/>
              <a:gd name="connsiteX3" fmla="*/ 458709 w 458709"/>
              <a:gd name="connsiteY3" fmla="*/ 190124 h 612618"/>
              <a:gd name="connsiteX4" fmla="*/ 398353 w 458709"/>
              <a:gd name="connsiteY4" fmla="*/ 0 h 612618"/>
              <a:gd name="connsiteX5" fmla="*/ 138820 w 458709"/>
              <a:gd name="connsiteY5" fmla="*/ 325926 h 612618"/>
              <a:gd name="connsiteX6" fmla="*/ 0 w 458709"/>
              <a:gd name="connsiteY6" fmla="*/ 440603 h 612618"/>
              <a:gd name="connsiteX7" fmla="*/ 96571 w 458709"/>
              <a:gd name="connsiteY7" fmla="*/ 612618 h 612618"/>
              <a:gd name="connsiteX0" fmla="*/ 96571 w 458709"/>
              <a:gd name="connsiteY0" fmla="*/ 612618 h 612618"/>
              <a:gd name="connsiteX1" fmla="*/ 449656 w 458709"/>
              <a:gd name="connsiteY1" fmla="*/ 404389 h 612618"/>
              <a:gd name="connsiteX2" fmla="*/ 458709 w 458709"/>
              <a:gd name="connsiteY2" fmla="*/ 190124 h 612618"/>
              <a:gd name="connsiteX3" fmla="*/ 398353 w 458709"/>
              <a:gd name="connsiteY3" fmla="*/ 0 h 612618"/>
              <a:gd name="connsiteX4" fmla="*/ 138820 w 458709"/>
              <a:gd name="connsiteY4" fmla="*/ 325926 h 612618"/>
              <a:gd name="connsiteX5" fmla="*/ 0 w 458709"/>
              <a:gd name="connsiteY5" fmla="*/ 440603 h 612618"/>
              <a:gd name="connsiteX6" fmla="*/ 96571 w 458709"/>
              <a:gd name="connsiteY6" fmla="*/ 612618 h 612618"/>
              <a:gd name="connsiteX0" fmla="*/ 96571 w 458709"/>
              <a:gd name="connsiteY0" fmla="*/ 612618 h 612618"/>
              <a:gd name="connsiteX1" fmla="*/ 449656 w 458709"/>
              <a:gd name="connsiteY1" fmla="*/ 404389 h 612618"/>
              <a:gd name="connsiteX2" fmla="*/ 458709 w 458709"/>
              <a:gd name="connsiteY2" fmla="*/ 190124 h 612618"/>
              <a:gd name="connsiteX3" fmla="*/ 398353 w 458709"/>
              <a:gd name="connsiteY3" fmla="*/ 0 h 612618"/>
              <a:gd name="connsiteX4" fmla="*/ 138820 w 458709"/>
              <a:gd name="connsiteY4" fmla="*/ 325926 h 612618"/>
              <a:gd name="connsiteX5" fmla="*/ 78463 w 458709"/>
              <a:gd name="connsiteY5" fmla="*/ 368175 h 612618"/>
              <a:gd name="connsiteX6" fmla="*/ 0 w 458709"/>
              <a:gd name="connsiteY6" fmla="*/ 440603 h 612618"/>
              <a:gd name="connsiteX7" fmla="*/ 96571 w 458709"/>
              <a:gd name="connsiteY7" fmla="*/ 612618 h 612618"/>
              <a:gd name="connsiteX0" fmla="*/ 120714 w 482852"/>
              <a:gd name="connsiteY0" fmla="*/ 612618 h 612618"/>
              <a:gd name="connsiteX1" fmla="*/ 473799 w 482852"/>
              <a:gd name="connsiteY1" fmla="*/ 404389 h 612618"/>
              <a:gd name="connsiteX2" fmla="*/ 482852 w 482852"/>
              <a:gd name="connsiteY2" fmla="*/ 190124 h 612618"/>
              <a:gd name="connsiteX3" fmla="*/ 422496 w 482852"/>
              <a:gd name="connsiteY3" fmla="*/ 0 h 612618"/>
              <a:gd name="connsiteX4" fmla="*/ 162963 w 482852"/>
              <a:gd name="connsiteY4" fmla="*/ 325926 h 612618"/>
              <a:gd name="connsiteX5" fmla="*/ 0 w 482852"/>
              <a:gd name="connsiteY5" fmla="*/ 190123 h 612618"/>
              <a:gd name="connsiteX6" fmla="*/ 24143 w 482852"/>
              <a:gd name="connsiteY6" fmla="*/ 440603 h 612618"/>
              <a:gd name="connsiteX7" fmla="*/ 120714 w 482852"/>
              <a:gd name="connsiteY7" fmla="*/ 612618 h 612618"/>
              <a:gd name="connsiteX0" fmla="*/ 120714 w 482852"/>
              <a:gd name="connsiteY0" fmla="*/ 733330 h 733330"/>
              <a:gd name="connsiteX1" fmla="*/ 473799 w 482852"/>
              <a:gd name="connsiteY1" fmla="*/ 525101 h 733330"/>
              <a:gd name="connsiteX2" fmla="*/ 482852 w 482852"/>
              <a:gd name="connsiteY2" fmla="*/ 310836 h 733330"/>
              <a:gd name="connsiteX3" fmla="*/ 422496 w 482852"/>
              <a:gd name="connsiteY3" fmla="*/ 120712 h 733330"/>
              <a:gd name="connsiteX4" fmla="*/ 268587 w 482852"/>
              <a:gd name="connsiteY4" fmla="*/ 0 h 733330"/>
              <a:gd name="connsiteX5" fmla="*/ 0 w 482852"/>
              <a:gd name="connsiteY5" fmla="*/ 310835 h 733330"/>
              <a:gd name="connsiteX6" fmla="*/ 24143 w 482852"/>
              <a:gd name="connsiteY6" fmla="*/ 561315 h 733330"/>
              <a:gd name="connsiteX7" fmla="*/ 120714 w 482852"/>
              <a:gd name="connsiteY7" fmla="*/ 733330 h 733330"/>
              <a:gd name="connsiteX0" fmla="*/ 120714 w 482852"/>
              <a:gd name="connsiteY0" fmla="*/ 733330 h 733330"/>
              <a:gd name="connsiteX1" fmla="*/ 159946 w 482852"/>
              <a:gd name="connsiteY1" fmla="*/ 443620 h 733330"/>
              <a:gd name="connsiteX2" fmla="*/ 482852 w 482852"/>
              <a:gd name="connsiteY2" fmla="*/ 310836 h 733330"/>
              <a:gd name="connsiteX3" fmla="*/ 422496 w 482852"/>
              <a:gd name="connsiteY3" fmla="*/ 120712 h 733330"/>
              <a:gd name="connsiteX4" fmla="*/ 268587 w 482852"/>
              <a:gd name="connsiteY4" fmla="*/ 0 h 733330"/>
              <a:gd name="connsiteX5" fmla="*/ 0 w 482852"/>
              <a:gd name="connsiteY5" fmla="*/ 310835 h 733330"/>
              <a:gd name="connsiteX6" fmla="*/ 24143 w 482852"/>
              <a:gd name="connsiteY6" fmla="*/ 561315 h 733330"/>
              <a:gd name="connsiteX7" fmla="*/ 120714 w 482852"/>
              <a:gd name="connsiteY7" fmla="*/ 733330 h 733330"/>
              <a:gd name="connsiteX0" fmla="*/ 120714 w 422496"/>
              <a:gd name="connsiteY0" fmla="*/ 733330 h 733330"/>
              <a:gd name="connsiteX1" fmla="*/ 159946 w 422496"/>
              <a:gd name="connsiteY1" fmla="*/ 443620 h 733330"/>
              <a:gd name="connsiteX2" fmla="*/ 422496 w 422496"/>
              <a:gd name="connsiteY2" fmla="*/ 120712 h 733330"/>
              <a:gd name="connsiteX3" fmla="*/ 268587 w 422496"/>
              <a:gd name="connsiteY3" fmla="*/ 0 h 733330"/>
              <a:gd name="connsiteX4" fmla="*/ 0 w 422496"/>
              <a:gd name="connsiteY4" fmla="*/ 310835 h 733330"/>
              <a:gd name="connsiteX5" fmla="*/ 24143 w 422496"/>
              <a:gd name="connsiteY5" fmla="*/ 561315 h 733330"/>
              <a:gd name="connsiteX6" fmla="*/ 120714 w 422496"/>
              <a:gd name="connsiteY6" fmla="*/ 733330 h 733330"/>
              <a:gd name="connsiteX0" fmla="*/ 120714 w 422496"/>
              <a:gd name="connsiteY0" fmla="*/ 733330 h 733330"/>
              <a:gd name="connsiteX1" fmla="*/ 159946 w 422496"/>
              <a:gd name="connsiteY1" fmla="*/ 443620 h 733330"/>
              <a:gd name="connsiteX2" fmla="*/ 422496 w 422496"/>
              <a:gd name="connsiteY2" fmla="*/ 120712 h 733330"/>
              <a:gd name="connsiteX3" fmla="*/ 268587 w 422496"/>
              <a:gd name="connsiteY3" fmla="*/ 0 h 733330"/>
              <a:gd name="connsiteX4" fmla="*/ 0 w 422496"/>
              <a:gd name="connsiteY4" fmla="*/ 310835 h 733330"/>
              <a:gd name="connsiteX5" fmla="*/ 120714 w 422496"/>
              <a:gd name="connsiteY5" fmla="*/ 733330 h 733330"/>
              <a:gd name="connsiteX0" fmla="*/ 0 w 422496"/>
              <a:gd name="connsiteY0" fmla="*/ 310835 h 443620"/>
              <a:gd name="connsiteX1" fmla="*/ 159946 w 422496"/>
              <a:gd name="connsiteY1" fmla="*/ 443620 h 443620"/>
              <a:gd name="connsiteX2" fmla="*/ 422496 w 422496"/>
              <a:gd name="connsiteY2" fmla="*/ 120712 h 443620"/>
              <a:gd name="connsiteX3" fmla="*/ 268587 w 422496"/>
              <a:gd name="connsiteY3" fmla="*/ 0 h 443620"/>
              <a:gd name="connsiteX4" fmla="*/ 0 w 422496"/>
              <a:gd name="connsiteY4" fmla="*/ 310835 h 44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96" h="443620">
                <a:moveTo>
                  <a:pt x="0" y="310835"/>
                </a:moveTo>
                <a:lnTo>
                  <a:pt x="159946" y="443620"/>
                </a:lnTo>
                <a:lnTo>
                  <a:pt x="422496" y="120712"/>
                </a:lnTo>
                <a:lnTo>
                  <a:pt x="268587" y="0"/>
                </a:lnTo>
                <a:lnTo>
                  <a:pt x="0" y="310835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2025381" y="3651643"/>
            <a:ext cx="1697746" cy="1256928"/>
          </a:xfrm>
          <a:custGeom>
            <a:avLst/>
            <a:gdLst>
              <a:gd name="connsiteX0" fmla="*/ 0 w 1697746"/>
              <a:gd name="connsiteY0" fmla="*/ 1256928 h 1256928"/>
              <a:gd name="connsiteX1" fmla="*/ 86377 w 1697746"/>
              <a:gd name="connsiteY1" fmla="*/ 1200336 h 1256928"/>
              <a:gd name="connsiteX2" fmla="*/ 175732 w 1697746"/>
              <a:gd name="connsiteY2" fmla="*/ 1102046 h 1256928"/>
              <a:gd name="connsiteX3" fmla="*/ 244237 w 1697746"/>
              <a:gd name="connsiteY3" fmla="*/ 1054390 h 1256928"/>
              <a:gd name="connsiteX4" fmla="*/ 333592 w 1697746"/>
              <a:gd name="connsiteY4" fmla="*/ 985884 h 1256928"/>
              <a:gd name="connsiteX5" fmla="*/ 416990 w 1697746"/>
              <a:gd name="connsiteY5" fmla="*/ 935250 h 1256928"/>
              <a:gd name="connsiteX6" fmla="*/ 518259 w 1697746"/>
              <a:gd name="connsiteY6" fmla="*/ 884615 h 1256928"/>
              <a:gd name="connsiteX7" fmla="*/ 628464 w 1697746"/>
              <a:gd name="connsiteY7" fmla="*/ 1060347 h 1256928"/>
              <a:gd name="connsiteX8" fmla="*/ 979927 w 1697746"/>
              <a:gd name="connsiteY8" fmla="*/ 842916 h 1256928"/>
              <a:gd name="connsiteX9" fmla="*/ 878658 w 1697746"/>
              <a:gd name="connsiteY9" fmla="*/ 693991 h 1256928"/>
              <a:gd name="connsiteX10" fmla="*/ 959078 w 1697746"/>
              <a:gd name="connsiteY10" fmla="*/ 580808 h 1256928"/>
              <a:gd name="connsiteX11" fmla="*/ 1012691 w 1697746"/>
              <a:gd name="connsiteY11" fmla="*/ 476560 h 1256928"/>
              <a:gd name="connsiteX12" fmla="*/ 1051411 w 1697746"/>
              <a:gd name="connsiteY12" fmla="*/ 372313 h 1256928"/>
              <a:gd name="connsiteX13" fmla="*/ 1081196 w 1697746"/>
              <a:gd name="connsiteY13" fmla="*/ 274022 h 1256928"/>
              <a:gd name="connsiteX14" fmla="*/ 1128852 w 1697746"/>
              <a:gd name="connsiteY14" fmla="*/ 229345 h 1256928"/>
              <a:gd name="connsiteX15" fmla="*/ 1203315 w 1697746"/>
              <a:gd name="connsiteY15" fmla="*/ 181689 h 1256928"/>
              <a:gd name="connsiteX16" fmla="*/ 1325433 w 1697746"/>
              <a:gd name="connsiteY16" fmla="*/ 116162 h 1256928"/>
              <a:gd name="connsiteX17" fmla="*/ 1417767 w 1697746"/>
              <a:gd name="connsiteY17" fmla="*/ 83398 h 1256928"/>
              <a:gd name="connsiteX18" fmla="*/ 1697746 w 1697746"/>
              <a:gd name="connsiteY18" fmla="*/ 29785 h 1256928"/>
              <a:gd name="connsiteX19" fmla="*/ 1143745 w 1697746"/>
              <a:gd name="connsiteY19" fmla="*/ 0 h 1256928"/>
              <a:gd name="connsiteX20" fmla="*/ 839938 w 1697746"/>
              <a:gd name="connsiteY20" fmla="*/ 235302 h 1256928"/>
              <a:gd name="connsiteX21" fmla="*/ 765475 w 1697746"/>
              <a:gd name="connsiteY21" fmla="*/ 321678 h 1256928"/>
              <a:gd name="connsiteX22" fmla="*/ 932271 w 1697746"/>
              <a:gd name="connsiteY22" fmla="*/ 446775 h 1256928"/>
              <a:gd name="connsiteX23" fmla="*/ 658249 w 1697746"/>
              <a:gd name="connsiteY23" fmla="*/ 774410 h 1256928"/>
              <a:gd name="connsiteX24" fmla="*/ 497410 w 1697746"/>
              <a:gd name="connsiteY24" fmla="*/ 646335 h 1256928"/>
              <a:gd name="connsiteX25" fmla="*/ 0 w 1697746"/>
              <a:gd name="connsiteY25" fmla="*/ 1256928 h 12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97746" h="1256928">
                <a:moveTo>
                  <a:pt x="0" y="1256928"/>
                </a:moveTo>
                <a:lnTo>
                  <a:pt x="86377" y="1200336"/>
                </a:lnTo>
                <a:lnTo>
                  <a:pt x="175732" y="1102046"/>
                </a:lnTo>
                <a:lnTo>
                  <a:pt x="244237" y="1054390"/>
                </a:lnTo>
                <a:lnTo>
                  <a:pt x="333592" y="985884"/>
                </a:lnTo>
                <a:lnTo>
                  <a:pt x="416990" y="935250"/>
                </a:lnTo>
                <a:lnTo>
                  <a:pt x="518259" y="884615"/>
                </a:lnTo>
                <a:lnTo>
                  <a:pt x="628464" y="1060347"/>
                </a:lnTo>
                <a:lnTo>
                  <a:pt x="979927" y="842916"/>
                </a:lnTo>
                <a:lnTo>
                  <a:pt x="878658" y="693991"/>
                </a:lnTo>
                <a:lnTo>
                  <a:pt x="959078" y="580808"/>
                </a:lnTo>
                <a:lnTo>
                  <a:pt x="1012691" y="476560"/>
                </a:lnTo>
                <a:lnTo>
                  <a:pt x="1051411" y="372313"/>
                </a:lnTo>
                <a:lnTo>
                  <a:pt x="1081196" y="274022"/>
                </a:lnTo>
                <a:lnTo>
                  <a:pt x="1128852" y="229345"/>
                </a:lnTo>
                <a:lnTo>
                  <a:pt x="1203315" y="181689"/>
                </a:lnTo>
                <a:lnTo>
                  <a:pt x="1325433" y="116162"/>
                </a:lnTo>
                <a:lnTo>
                  <a:pt x="1417767" y="83398"/>
                </a:lnTo>
                <a:lnTo>
                  <a:pt x="1697746" y="29785"/>
                </a:lnTo>
                <a:lnTo>
                  <a:pt x="1143745" y="0"/>
                </a:lnTo>
                <a:lnTo>
                  <a:pt x="839938" y="235302"/>
                </a:lnTo>
                <a:lnTo>
                  <a:pt x="765475" y="321678"/>
                </a:lnTo>
                <a:lnTo>
                  <a:pt x="932271" y="446775"/>
                </a:lnTo>
                <a:lnTo>
                  <a:pt x="658249" y="774410"/>
                </a:lnTo>
                <a:lnTo>
                  <a:pt x="497410" y="646335"/>
                </a:lnTo>
                <a:lnTo>
                  <a:pt x="0" y="1256928"/>
                </a:lnTo>
                <a:close/>
              </a:path>
            </a:pathLst>
          </a:cu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584156" y="3886200"/>
            <a:ext cx="666750" cy="757238"/>
          </a:xfrm>
          <a:custGeom>
            <a:avLst/>
            <a:gdLst>
              <a:gd name="connsiteX0" fmla="*/ 0 w 666750"/>
              <a:gd name="connsiteY0" fmla="*/ 2381 h 757238"/>
              <a:gd name="connsiteX1" fmla="*/ 33338 w 666750"/>
              <a:gd name="connsiteY1" fmla="*/ 66675 h 757238"/>
              <a:gd name="connsiteX2" fmla="*/ 159544 w 666750"/>
              <a:gd name="connsiteY2" fmla="*/ 757238 h 757238"/>
              <a:gd name="connsiteX3" fmla="*/ 338138 w 666750"/>
              <a:gd name="connsiteY3" fmla="*/ 721519 h 757238"/>
              <a:gd name="connsiteX4" fmla="*/ 311944 w 666750"/>
              <a:gd name="connsiteY4" fmla="*/ 259556 h 757238"/>
              <a:gd name="connsiteX5" fmla="*/ 330994 w 666750"/>
              <a:gd name="connsiteY5" fmla="*/ 200025 h 757238"/>
              <a:gd name="connsiteX6" fmla="*/ 421482 w 666750"/>
              <a:gd name="connsiteY6" fmla="*/ 95250 h 757238"/>
              <a:gd name="connsiteX7" fmla="*/ 666750 w 666750"/>
              <a:gd name="connsiteY7" fmla="*/ 42863 h 757238"/>
              <a:gd name="connsiteX8" fmla="*/ 364332 w 666750"/>
              <a:gd name="connsiteY8" fmla="*/ 0 h 757238"/>
              <a:gd name="connsiteX9" fmla="*/ 0 w 666750"/>
              <a:gd name="connsiteY9" fmla="*/ 2381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750" h="757238">
                <a:moveTo>
                  <a:pt x="0" y="2381"/>
                </a:moveTo>
                <a:lnTo>
                  <a:pt x="33338" y="66675"/>
                </a:lnTo>
                <a:lnTo>
                  <a:pt x="159544" y="757238"/>
                </a:lnTo>
                <a:lnTo>
                  <a:pt x="338138" y="721519"/>
                </a:lnTo>
                <a:lnTo>
                  <a:pt x="311944" y="259556"/>
                </a:lnTo>
                <a:lnTo>
                  <a:pt x="330994" y="200025"/>
                </a:lnTo>
                <a:lnTo>
                  <a:pt x="421482" y="95250"/>
                </a:lnTo>
                <a:lnTo>
                  <a:pt x="666750" y="42863"/>
                </a:lnTo>
                <a:lnTo>
                  <a:pt x="364332" y="0"/>
                </a:lnTo>
                <a:lnTo>
                  <a:pt x="0" y="2381"/>
                </a:lnTo>
                <a:close/>
              </a:path>
            </a:pathLst>
          </a:cu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643188" y="3120871"/>
            <a:ext cx="902211" cy="202606"/>
          </a:xfrm>
          <a:custGeom>
            <a:avLst/>
            <a:gdLst>
              <a:gd name="connsiteX0" fmla="*/ 828675 w 828675"/>
              <a:gd name="connsiteY0" fmla="*/ 173831 h 173831"/>
              <a:gd name="connsiteX1" fmla="*/ 607218 w 828675"/>
              <a:gd name="connsiteY1" fmla="*/ 0 h 173831"/>
              <a:gd name="connsiteX2" fmla="*/ 0 w 828675"/>
              <a:gd name="connsiteY2" fmla="*/ 116681 h 173831"/>
              <a:gd name="connsiteX3" fmla="*/ 828675 w 828675"/>
              <a:gd name="connsiteY3" fmla="*/ 173831 h 173831"/>
              <a:gd name="connsiteX0" fmla="*/ 902211 w 902211"/>
              <a:gd name="connsiteY0" fmla="*/ 180226 h 180226"/>
              <a:gd name="connsiteX1" fmla="*/ 607218 w 902211"/>
              <a:gd name="connsiteY1" fmla="*/ 0 h 180226"/>
              <a:gd name="connsiteX2" fmla="*/ 0 w 902211"/>
              <a:gd name="connsiteY2" fmla="*/ 116681 h 180226"/>
              <a:gd name="connsiteX3" fmla="*/ 902211 w 902211"/>
              <a:gd name="connsiteY3" fmla="*/ 180226 h 180226"/>
              <a:gd name="connsiteX0" fmla="*/ 902211 w 902211"/>
              <a:gd name="connsiteY0" fmla="*/ 202606 h 202606"/>
              <a:gd name="connsiteX1" fmla="*/ 629599 w 902211"/>
              <a:gd name="connsiteY1" fmla="*/ 0 h 202606"/>
              <a:gd name="connsiteX2" fmla="*/ 0 w 902211"/>
              <a:gd name="connsiteY2" fmla="*/ 139061 h 202606"/>
              <a:gd name="connsiteX3" fmla="*/ 902211 w 902211"/>
              <a:gd name="connsiteY3" fmla="*/ 202606 h 20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211" h="202606">
                <a:moveTo>
                  <a:pt x="902211" y="202606"/>
                </a:moveTo>
                <a:lnTo>
                  <a:pt x="629599" y="0"/>
                </a:lnTo>
                <a:lnTo>
                  <a:pt x="0" y="139061"/>
                </a:lnTo>
                <a:lnTo>
                  <a:pt x="902211" y="20260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236494" y="3369469"/>
            <a:ext cx="940594" cy="183356"/>
          </a:xfrm>
          <a:custGeom>
            <a:avLst/>
            <a:gdLst>
              <a:gd name="connsiteX0" fmla="*/ 940594 w 940594"/>
              <a:gd name="connsiteY0" fmla="*/ 183356 h 183356"/>
              <a:gd name="connsiteX1" fmla="*/ 762000 w 940594"/>
              <a:gd name="connsiteY1" fmla="*/ 11906 h 183356"/>
              <a:gd name="connsiteX2" fmla="*/ 585787 w 940594"/>
              <a:gd name="connsiteY2" fmla="*/ 0 h 183356"/>
              <a:gd name="connsiteX3" fmla="*/ 0 w 940594"/>
              <a:gd name="connsiteY3" fmla="*/ 121444 h 183356"/>
              <a:gd name="connsiteX4" fmla="*/ 940594 w 940594"/>
              <a:gd name="connsiteY4" fmla="*/ 183356 h 1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594" h="183356">
                <a:moveTo>
                  <a:pt x="940594" y="183356"/>
                </a:moveTo>
                <a:lnTo>
                  <a:pt x="762000" y="11906"/>
                </a:lnTo>
                <a:lnTo>
                  <a:pt x="585787" y="0"/>
                </a:lnTo>
                <a:lnTo>
                  <a:pt x="0" y="121444"/>
                </a:lnTo>
                <a:lnTo>
                  <a:pt x="940594" y="18335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74854" y="5083021"/>
            <a:ext cx="274320" cy="27432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64283" y="5066292"/>
            <a:ext cx="697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DuTrac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70358" y="4717758"/>
            <a:ext cx="274320" cy="274320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59787" y="4701029"/>
            <a:ext cx="1017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John Deere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70358" y="5461451"/>
            <a:ext cx="274320" cy="27432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59787" y="5444722"/>
            <a:ext cx="1438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Dubuque County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4216"/>
            <a:ext cx="3990886" cy="5729567"/>
          </a:xfrm>
          <a:prstGeom prst="rect">
            <a:avLst/>
          </a:prstGeom>
          <a:solidFill>
            <a:srgbClr val="006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798" y="2912611"/>
            <a:ext cx="2839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alibri" panose="020F0502020204030204"/>
              </a:rPr>
              <a:t>SCHEDULE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081425" y="3797294"/>
            <a:ext cx="1951511" cy="32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0"/>
            <a:ext cx="12192000" cy="56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293784"/>
            <a:ext cx="12192000" cy="564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280160"/>
            <a:ext cx="68752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Environmental </a:t>
            </a: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>Concurrence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John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Deere Road 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work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complete; efforts focused on NW Arterial 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portion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June/July 2021</a:t>
            </a:r>
          </a:p>
          <a:p>
            <a:pPr>
              <a:defRPr/>
            </a:pPr>
            <a:endParaRPr lang="en-US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>Final </a:t>
            </a:r>
            <a:r>
              <a:rPr 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Design/Check Plans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10/12/21l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endParaRPr lang="en-US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endParaRPr lang="en-US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Letting</a:t>
            </a:r>
          </a:p>
          <a:p>
            <a:pPr lvl="0">
              <a:defRPr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Late 2021/Early 2022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972" y="6437478"/>
            <a:ext cx="755663" cy="2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270</Words>
  <Application>Microsoft Office PowerPoint</Application>
  <PresentationFormat>Widescreen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Foth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Guillaume, Mickena</dc:creator>
  <cp:lastModifiedBy>Moniza, Aaron</cp:lastModifiedBy>
  <cp:revision>218</cp:revision>
  <cp:lastPrinted>2020-10-30T23:10:08Z</cp:lastPrinted>
  <dcterms:created xsi:type="dcterms:W3CDTF">2020-06-26T20:15:00Z</dcterms:created>
  <dcterms:modified xsi:type="dcterms:W3CDTF">2021-04-05T21:26:09Z</dcterms:modified>
</cp:coreProperties>
</file>