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377" r:id="rId3"/>
    <p:sldId id="376" r:id="rId4"/>
    <p:sldId id="282" r:id="rId5"/>
    <p:sldId id="380" r:id="rId6"/>
    <p:sldId id="375" r:id="rId7"/>
    <p:sldId id="296" r:id="rId8"/>
    <p:sldId id="300" r:id="rId9"/>
    <p:sldId id="379" r:id="rId10"/>
    <p:sldId id="381" r:id="rId11"/>
    <p:sldId id="304" r:id="rId12"/>
    <p:sldId id="306" r:id="rId13"/>
    <p:sldId id="30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3" autoAdjust="0"/>
    <p:restoredTop sz="66006" autoAdjust="0"/>
  </p:normalViewPr>
  <p:slideViewPr>
    <p:cSldViewPr snapToGrid="0">
      <p:cViewPr varScale="1">
        <p:scale>
          <a:sx n="86" d="100"/>
          <a:sy n="86" d="100"/>
        </p:scale>
        <p:origin x="48" y="46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356702119582844E-2"/>
          <c:y val="3.8449341100907572E-2"/>
          <c:w val="0.8439426642425879"/>
          <c:h val="0.91781869621917334"/>
        </c:manualLayout>
      </c:layout>
      <c:lineChart>
        <c:grouping val="standard"/>
        <c:varyColors val="0"/>
        <c:ser>
          <c:idx val="0"/>
          <c:order val="0"/>
          <c:tx>
            <c:strRef>
              <c:f>Sheet1!$B$1</c:f>
              <c:strCache>
                <c:ptCount val="1"/>
                <c:pt idx="0">
                  <c:v>2019 Passengers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c:formatCode>
                <c:ptCount val="12"/>
                <c:pt idx="0">
                  <c:v>2136298</c:v>
                </c:pt>
                <c:pt idx="1">
                  <c:v>2078169</c:v>
                </c:pt>
                <c:pt idx="2">
                  <c:v>2301439</c:v>
                </c:pt>
                <c:pt idx="3">
                  <c:v>2151626</c:v>
                </c:pt>
                <c:pt idx="4">
                  <c:v>2546029</c:v>
                </c:pt>
                <c:pt idx="5">
                  <c:v>2499002</c:v>
                </c:pt>
                <c:pt idx="6">
                  <c:v>2547889</c:v>
                </c:pt>
                <c:pt idx="7">
                  <c:v>2367967</c:v>
                </c:pt>
                <c:pt idx="8">
                  <c:v>2037750</c:v>
                </c:pt>
                <c:pt idx="9">
                  <c:v>2447687</c:v>
                </c:pt>
                <c:pt idx="10">
                  <c:v>2459525</c:v>
                </c:pt>
                <c:pt idx="11">
                  <c:v>2280403</c:v>
                </c:pt>
              </c:numCache>
            </c:numRef>
          </c:val>
          <c:smooth val="0"/>
          <c:extLst>
            <c:ext xmlns:c16="http://schemas.microsoft.com/office/drawing/2014/chart" uri="{C3380CC4-5D6E-409C-BE32-E72D297353CC}">
              <c16:uniqueId val="{00000000-3E69-4FE7-8DD5-549512E1D1C6}"/>
            </c:ext>
          </c:extLst>
        </c:ser>
        <c:ser>
          <c:idx val="1"/>
          <c:order val="1"/>
          <c:tx>
            <c:strRef>
              <c:f>Sheet1!$C$1</c:f>
              <c:strCache>
                <c:ptCount val="1"/>
                <c:pt idx="0">
                  <c:v>2020 Passengers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3.7284522680738209E-2"/>
                  <c:y val="-4.44665378676055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69-4FE7-8DD5-549512E1D1C6}"/>
                </c:ext>
              </c:extLst>
            </c:dLbl>
            <c:dLbl>
              <c:idx val="1"/>
              <c:layout>
                <c:manualLayout>
                  <c:x val="-3.7284522680738209E-2"/>
                  <c:y val="-5.64893824082496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E69-4FE7-8DD5-549512E1D1C6}"/>
                </c:ext>
              </c:extLst>
            </c:dLbl>
            <c:dLbl>
              <c:idx val="2"/>
              <c:layout>
                <c:manualLayout>
                  <c:x val="-3.8680683239202457E-2"/>
                  <c:y val="-7.33213647651512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69-4FE7-8DD5-549512E1D1C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#,##0</c:formatCode>
                <c:ptCount val="12"/>
                <c:pt idx="0">
                  <c:v>2311732</c:v>
                </c:pt>
                <c:pt idx="1">
                  <c:v>2054725</c:v>
                </c:pt>
                <c:pt idx="2">
                  <c:v>2280522</c:v>
                </c:pt>
                <c:pt idx="3">
                  <c:v>136023</c:v>
                </c:pt>
                <c:pt idx="4">
                  <c:v>171563</c:v>
                </c:pt>
                <c:pt idx="5">
                  <c:v>353261</c:v>
                </c:pt>
                <c:pt idx="6">
                  <c:v>626516</c:v>
                </c:pt>
                <c:pt idx="7">
                  <c:v>709033</c:v>
                </c:pt>
                <c:pt idx="8">
                  <c:v>516068</c:v>
                </c:pt>
                <c:pt idx="9">
                  <c:v>855908</c:v>
                </c:pt>
                <c:pt idx="10">
                  <c:v>936092</c:v>
                </c:pt>
                <c:pt idx="11">
                  <c:v>780283</c:v>
                </c:pt>
              </c:numCache>
            </c:numRef>
          </c:val>
          <c:smooth val="0"/>
          <c:extLst>
            <c:ext xmlns:c16="http://schemas.microsoft.com/office/drawing/2014/chart" uri="{C3380CC4-5D6E-409C-BE32-E72D297353CC}">
              <c16:uniqueId val="{00000004-3E69-4FE7-8DD5-549512E1D1C6}"/>
            </c:ext>
          </c:extLst>
        </c:ser>
        <c:ser>
          <c:idx val="2"/>
          <c:order val="2"/>
          <c:tx>
            <c:strRef>
              <c:f>Sheet1!$D$1</c:f>
              <c:strCache>
                <c:ptCount val="1"/>
                <c:pt idx="0">
                  <c:v>2021 Passengers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3"/>
              <c:layout>
                <c:manualLayout>
                  <c:x val="-1.8154111474838336E-2"/>
                  <c:y val="-4.05385368050633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E69-4FE7-8DD5-549512E1D1C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Jan</c:v>
                </c:pt>
                <c:pt idx="1">
                  <c:v>Feb</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#,##0</c:formatCode>
                <c:ptCount val="12"/>
                <c:pt idx="0">
                  <c:v>805990</c:v>
                </c:pt>
                <c:pt idx="1">
                  <c:v>628989</c:v>
                </c:pt>
                <c:pt idx="2">
                  <c:v>1047418</c:v>
                </c:pt>
                <c:pt idx="3">
                  <c:v>1059759</c:v>
                </c:pt>
              </c:numCache>
            </c:numRef>
          </c:val>
          <c:smooth val="0"/>
          <c:extLst>
            <c:ext xmlns:c16="http://schemas.microsoft.com/office/drawing/2014/chart" uri="{C3380CC4-5D6E-409C-BE32-E72D297353CC}">
              <c16:uniqueId val="{00000005-3E69-4FE7-8DD5-549512E1D1C6}"/>
            </c:ext>
          </c:extLst>
        </c:ser>
        <c:dLbls>
          <c:showLegendKey val="0"/>
          <c:showVal val="0"/>
          <c:showCatName val="0"/>
          <c:showSerName val="0"/>
          <c:showPercent val="0"/>
          <c:showBubbleSize val="0"/>
        </c:dLbls>
        <c:marker val="1"/>
        <c:smooth val="0"/>
        <c:axId val="496799144"/>
        <c:axId val="496797832"/>
      </c:lineChart>
      <c:catAx>
        <c:axId val="496799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6797832"/>
        <c:crosses val="autoZero"/>
        <c:auto val="1"/>
        <c:lblAlgn val="ctr"/>
        <c:lblOffset val="100"/>
        <c:noMultiLvlLbl val="0"/>
      </c:catAx>
      <c:valAx>
        <c:axId val="496797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67991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PFC Revenue</a:t>
            </a:r>
          </a:p>
        </c:rich>
      </c:tx>
      <c:layout>
        <c:manualLayout>
          <c:xMode val="edge"/>
          <c:yMode val="edge"/>
          <c:x val="0.48607948633832887"/>
          <c:y val="1.213367681298946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PFC!$B$1</c:f>
              <c:strCache>
                <c:ptCount val="1"/>
                <c:pt idx="0">
                  <c:v>PFC</c:v>
                </c:pt>
              </c:strCache>
            </c:strRef>
          </c:tx>
          <c:spPr>
            <a:solidFill>
              <a:srgbClr val="C0000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B590-487B-95F7-BAF7745993B2}"/>
              </c:ext>
            </c:extLst>
          </c:dPt>
          <c:dPt>
            <c:idx val="2"/>
            <c:invertIfNegative val="0"/>
            <c:bubble3D val="0"/>
            <c:spPr>
              <a:solidFill>
                <a:srgbClr val="92D050"/>
              </a:solidFill>
              <a:ln>
                <a:noFill/>
              </a:ln>
              <a:effectLst/>
            </c:spPr>
            <c:extLst>
              <c:ext xmlns:c16="http://schemas.microsoft.com/office/drawing/2014/chart" uri="{C3380CC4-5D6E-409C-BE32-E72D297353CC}">
                <c16:uniqueId val="{00000003-B590-487B-95F7-BAF7745993B2}"/>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PFC!$A$2:$A$4</c:f>
              <c:strCache>
                <c:ptCount val="3"/>
                <c:pt idx="0">
                  <c:v>FY19 Actual</c:v>
                </c:pt>
                <c:pt idx="1">
                  <c:v>FY20 Actual</c:v>
                </c:pt>
                <c:pt idx="2">
                  <c:v>FY21 Forecasted</c:v>
                </c:pt>
              </c:strCache>
            </c:strRef>
          </c:cat>
          <c:val>
            <c:numRef>
              <c:f>PFC!$B$2:$B$4</c:f>
              <c:numCache>
                <c:formatCode>"$"#,##0</c:formatCode>
                <c:ptCount val="3"/>
                <c:pt idx="0">
                  <c:v>169227</c:v>
                </c:pt>
                <c:pt idx="1">
                  <c:v>126498</c:v>
                </c:pt>
                <c:pt idx="2">
                  <c:v>19771</c:v>
                </c:pt>
              </c:numCache>
            </c:numRef>
          </c:val>
          <c:extLst>
            <c:ext xmlns:c16="http://schemas.microsoft.com/office/drawing/2014/chart" uri="{C3380CC4-5D6E-409C-BE32-E72D297353CC}">
              <c16:uniqueId val="{00000004-B590-487B-95F7-BAF7745993B2}"/>
            </c:ext>
          </c:extLst>
        </c:ser>
        <c:dLbls>
          <c:showLegendKey val="0"/>
          <c:showVal val="0"/>
          <c:showCatName val="0"/>
          <c:showSerName val="0"/>
          <c:showPercent val="0"/>
          <c:showBubbleSize val="0"/>
        </c:dLbls>
        <c:gapWidth val="300"/>
        <c:axId val="1327952879"/>
        <c:axId val="1327953295"/>
      </c:barChart>
      <c:catAx>
        <c:axId val="1327952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327953295"/>
        <c:crosses val="autoZero"/>
        <c:auto val="1"/>
        <c:lblAlgn val="ctr"/>
        <c:lblOffset val="100"/>
        <c:noMultiLvlLbl val="0"/>
      </c:catAx>
      <c:valAx>
        <c:axId val="132795329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327952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CFC</a:t>
            </a:r>
            <a:r>
              <a:rPr lang="en-US" b="1" baseline="0"/>
              <a:t> Revenue</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1-CD34-4EB0-BC0C-FFDE577FD8C9}"/>
              </c:ext>
            </c:extLst>
          </c:dPt>
          <c:dPt>
            <c:idx val="2"/>
            <c:invertIfNegative val="0"/>
            <c:bubble3D val="0"/>
            <c:spPr>
              <a:solidFill>
                <a:srgbClr val="92D050"/>
              </a:solidFill>
              <a:ln>
                <a:noFill/>
              </a:ln>
              <a:effectLst/>
            </c:spPr>
            <c:extLst>
              <c:ext xmlns:c16="http://schemas.microsoft.com/office/drawing/2014/chart" uri="{C3380CC4-5D6E-409C-BE32-E72D297353CC}">
                <c16:uniqueId val="{00000003-CD34-4EB0-BC0C-FFDE577FD8C9}"/>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CFC!$A$2:$A$4</c:f>
              <c:strCache>
                <c:ptCount val="3"/>
                <c:pt idx="0">
                  <c:v>FY19 Actual</c:v>
                </c:pt>
                <c:pt idx="1">
                  <c:v>FY20 Actual</c:v>
                </c:pt>
                <c:pt idx="2">
                  <c:v>FY21 Forecasted</c:v>
                </c:pt>
              </c:strCache>
            </c:strRef>
          </c:cat>
          <c:val>
            <c:numRef>
              <c:f>CFC!$B$2:$B$4</c:f>
              <c:numCache>
                <c:formatCode>"$"#,##0</c:formatCode>
                <c:ptCount val="3"/>
                <c:pt idx="0">
                  <c:v>63219</c:v>
                </c:pt>
                <c:pt idx="1">
                  <c:v>50455</c:v>
                </c:pt>
                <c:pt idx="2">
                  <c:v>20222</c:v>
                </c:pt>
              </c:numCache>
            </c:numRef>
          </c:val>
          <c:extLst>
            <c:ext xmlns:c16="http://schemas.microsoft.com/office/drawing/2014/chart" uri="{C3380CC4-5D6E-409C-BE32-E72D297353CC}">
              <c16:uniqueId val="{00000004-CD34-4EB0-BC0C-FFDE577FD8C9}"/>
            </c:ext>
          </c:extLst>
        </c:ser>
        <c:dLbls>
          <c:showLegendKey val="0"/>
          <c:showVal val="0"/>
          <c:showCatName val="0"/>
          <c:showSerName val="0"/>
          <c:showPercent val="0"/>
          <c:showBubbleSize val="0"/>
        </c:dLbls>
        <c:gapWidth val="229"/>
        <c:overlap val="-27"/>
        <c:axId val="1417092447"/>
        <c:axId val="1417103679"/>
      </c:barChart>
      <c:catAx>
        <c:axId val="141709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417103679"/>
        <c:crosses val="autoZero"/>
        <c:auto val="1"/>
        <c:lblAlgn val="ctr"/>
        <c:lblOffset val="100"/>
        <c:noMultiLvlLbl val="0"/>
      </c:catAx>
      <c:valAx>
        <c:axId val="141710367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417092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Fuel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492434769183264"/>
          <c:y val="9.4957576261719981E-2"/>
          <c:w val="0.90189499483468449"/>
          <c:h val="0.78893787653012515"/>
        </c:manualLayout>
      </c:layout>
      <c:barChart>
        <c:barDir val="col"/>
        <c:grouping val="clustered"/>
        <c:varyColors val="0"/>
        <c:ser>
          <c:idx val="0"/>
          <c:order val="0"/>
          <c:tx>
            <c:strRef>
              <c:f>Fuel!$B$2</c:f>
              <c:strCache>
                <c:ptCount val="1"/>
                <c:pt idx="0">
                  <c:v>Revenue</c:v>
                </c:pt>
              </c:strCache>
            </c:strRef>
          </c:tx>
          <c:spPr>
            <a:solidFill>
              <a:schemeClr val="accent1"/>
            </a:solidFill>
            <a:ln w="6350">
              <a:noFill/>
            </a:ln>
            <a:effectLst/>
          </c:spPr>
          <c:invertIfNegative val="0"/>
          <c:dPt>
            <c:idx val="0"/>
            <c:invertIfNegative val="0"/>
            <c:bubble3D val="0"/>
            <c:spPr>
              <a:solidFill>
                <a:srgbClr val="0070C0"/>
              </a:solidFill>
              <a:ln w="6350">
                <a:noFill/>
              </a:ln>
              <a:effectLst/>
            </c:spPr>
            <c:extLst>
              <c:ext xmlns:c16="http://schemas.microsoft.com/office/drawing/2014/chart" uri="{C3380CC4-5D6E-409C-BE32-E72D297353CC}">
                <c16:uniqueId val="{00000001-870C-4BC5-B3C7-4038D38C103D}"/>
              </c:ext>
            </c:extLst>
          </c:dPt>
          <c:dPt>
            <c:idx val="1"/>
            <c:invertIfNegative val="0"/>
            <c:bubble3D val="0"/>
            <c:spPr>
              <a:solidFill>
                <a:srgbClr val="C00000"/>
              </a:solidFill>
              <a:ln w="6350">
                <a:noFill/>
              </a:ln>
              <a:effectLst/>
            </c:spPr>
            <c:extLst>
              <c:ext xmlns:c16="http://schemas.microsoft.com/office/drawing/2014/chart" uri="{C3380CC4-5D6E-409C-BE32-E72D297353CC}">
                <c16:uniqueId val="{00000003-870C-4BC5-B3C7-4038D38C103D}"/>
              </c:ext>
            </c:extLst>
          </c:dPt>
          <c:dPt>
            <c:idx val="2"/>
            <c:invertIfNegative val="0"/>
            <c:bubble3D val="0"/>
            <c:spPr>
              <a:solidFill>
                <a:srgbClr val="00B050"/>
              </a:solidFill>
              <a:ln w="6350">
                <a:noFill/>
              </a:ln>
              <a:effectLst/>
            </c:spPr>
            <c:extLst>
              <c:ext xmlns:c16="http://schemas.microsoft.com/office/drawing/2014/chart" uri="{C3380CC4-5D6E-409C-BE32-E72D297353CC}">
                <c16:uniqueId val="{00000005-870C-4BC5-B3C7-4038D38C103D}"/>
              </c:ext>
            </c:extLst>
          </c:dPt>
          <c:dLbls>
            <c:dLbl>
              <c:idx val="0"/>
              <c:layout>
                <c:manualLayout>
                  <c:x val="-2.6856715631489188E-17"/>
                  <c:y val="6.0668384064947248E-3"/>
                </c:manualLayout>
              </c:layout>
              <c:tx>
                <c:rich>
                  <a:bodyPr/>
                  <a:lstStyle/>
                  <a:p>
                    <a:fld id="{84BB69B8-EAE1-4E88-AF22-62FF4BAA538D}" type="VALUE">
                      <a:rPr lang="en-US"/>
                      <a:pPr/>
                      <a:t>[VALUE]</a:t>
                    </a:fld>
                    <a:endParaRPr lang="en-US"/>
                  </a:p>
                  <a:p>
                    <a:r>
                      <a:rPr lang="en-US"/>
                      <a:t>Revenue</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70C-4BC5-B3C7-4038D38C103D}"/>
                </c:ext>
              </c:extLst>
            </c:dLbl>
            <c:dLbl>
              <c:idx val="1"/>
              <c:tx>
                <c:rich>
                  <a:bodyPr/>
                  <a:lstStyle/>
                  <a:p>
                    <a:fld id="{6DFBC4E1-822B-4FCE-8966-B36B39C6900E}" type="VALUE">
                      <a:rPr lang="en-US"/>
                      <a:pPr/>
                      <a:t>[VALUE]</a:t>
                    </a:fld>
                    <a:endParaRPr lang="en-US"/>
                  </a:p>
                  <a:p>
                    <a:r>
                      <a:rPr lang="en-US"/>
                      <a:t>Revenue</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70C-4BC5-B3C7-4038D38C103D}"/>
                </c:ext>
              </c:extLst>
            </c:dLbl>
            <c:dLbl>
              <c:idx val="2"/>
              <c:tx>
                <c:rich>
                  <a:bodyPr/>
                  <a:lstStyle/>
                  <a:p>
                    <a:fld id="{D624EB33-78FC-4F47-BF66-9847188393F1}" type="VALUE">
                      <a:rPr lang="en-US"/>
                      <a:pPr/>
                      <a:t>[VALUE]</a:t>
                    </a:fld>
                    <a:endParaRPr lang="en-US"/>
                  </a:p>
                  <a:p>
                    <a:r>
                      <a:rPr lang="en-US"/>
                      <a:t>Revenue</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70C-4BC5-B3C7-4038D38C103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Fuel!$A$3:$A$5</c:f>
              <c:strCache>
                <c:ptCount val="3"/>
                <c:pt idx="0">
                  <c:v>FY19 Actual</c:v>
                </c:pt>
                <c:pt idx="1">
                  <c:v>FY20 Actual</c:v>
                </c:pt>
                <c:pt idx="2">
                  <c:v>FY21 Forecasted</c:v>
                </c:pt>
              </c:strCache>
            </c:strRef>
          </c:cat>
          <c:val>
            <c:numRef>
              <c:f>Fuel!$B$3:$B$5</c:f>
              <c:numCache>
                <c:formatCode>"$"#,##0</c:formatCode>
                <c:ptCount val="3"/>
                <c:pt idx="0">
                  <c:v>2821493.73</c:v>
                </c:pt>
                <c:pt idx="1">
                  <c:v>2253813</c:v>
                </c:pt>
                <c:pt idx="2">
                  <c:v>1058280</c:v>
                </c:pt>
              </c:numCache>
            </c:numRef>
          </c:val>
          <c:extLst>
            <c:ext xmlns:c16="http://schemas.microsoft.com/office/drawing/2014/chart" uri="{C3380CC4-5D6E-409C-BE32-E72D297353CC}">
              <c16:uniqueId val="{00000006-870C-4BC5-B3C7-4038D38C103D}"/>
            </c:ext>
          </c:extLst>
        </c:ser>
        <c:ser>
          <c:idx val="1"/>
          <c:order val="1"/>
          <c:tx>
            <c:strRef>
              <c:f>Fuel!$C$2</c:f>
              <c:strCache>
                <c:ptCount val="1"/>
                <c:pt idx="0">
                  <c:v>Expense</c:v>
                </c:pt>
              </c:strCache>
            </c:strRef>
          </c:tx>
          <c:spPr>
            <a:solidFill>
              <a:srgbClr val="00B0F0"/>
            </a:solidFill>
            <a:ln w="6350">
              <a:noFill/>
            </a:ln>
            <a:effectLst/>
          </c:spPr>
          <c:invertIfNegative val="0"/>
          <c:dPt>
            <c:idx val="1"/>
            <c:invertIfNegative val="0"/>
            <c:bubble3D val="0"/>
            <c:spPr>
              <a:solidFill>
                <a:srgbClr val="FF0000"/>
              </a:solidFill>
              <a:ln w="6350">
                <a:noFill/>
              </a:ln>
              <a:effectLst/>
            </c:spPr>
            <c:extLst>
              <c:ext xmlns:c16="http://schemas.microsoft.com/office/drawing/2014/chart" uri="{C3380CC4-5D6E-409C-BE32-E72D297353CC}">
                <c16:uniqueId val="{00000008-870C-4BC5-B3C7-4038D38C103D}"/>
              </c:ext>
            </c:extLst>
          </c:dPt>
          <c:dPt>
            <c:idx val="2"/>
            <c:invertIfNegative val="0"/>
            <c:bubble3D val="0"/>
            <c:spPr>
              <a:solidFill>
                <a:srgbClr val="92D050"/>
              </a:solidFill>
              <a:ln w="6350">
                <a:noFill/>
              </a:ln>
              <a:effectLst/>
            </c:spPr>
            <c:extLst>
              <c:ext xmlns:c16="http://schemas.microsoft.com/office/drawing/2014/chart" uri="{C3380CC4-5D6E-409C-BE32-E72D297353CC}">
                <c16:uniqueId val="{0000000A-870C-4BC5-B3C7-4038D38C103D}"/>
              </c:ext>
            </c:extLst>
          </c:dPt>
          <c:dLbls>
            <c:dLbl>
              <c:idx val="0"/>
              <c:layout>
                <c:manualLayout>
                  <c:x val="0"/>
                  <c:y val="4.0445589376631929E-3"/>
                </c:manualLayout>
              </c:layout>
              <c:tx>
                <c:rich>
                  <a:bodyPr/>
                  <a:lstStyle/>
                  <a:p>
                    <a:fld id="{DFE90D46-2F0B-4958-8E98-892E4C488C4F}" type="VALUE">
                      <a:rPr lang="en-US"/>
                      <a:pPr/>
                      <a:t>[VALUE]</a:t>
                    </a:fld>
                    <a:endParaRPr lang="en-US"/>
                  </a:p>
                  <a:p>
                    <a:r>
                      <a:rPr lang="en-US"/>
                      <a:t>Expense</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70C-4BC5-B3C7-4038D38C103D}"/>
                </c:ext>
              </c:extLst>
            </c:dLbl>
            <c:dLbl>
              <c:idx val="1"/>
              <c:tx>
                <c:rich>
                  <a:bodyPr/>
                  <a:lstStyle/>
                  <a:p>
                    <a:fld id="{65A84C86-B2D3-4618-9C12-C39D3C6B1F6E}" type="VALUE">
                      <a:rPr lang="en-US"/>
                      <a:pPr/>
                      <a:t>[VALUE]</a:t>
                    </a:fld>
                    <a:endParaRPr lang="en-US"/>
                  </a:p>
                  <a:p>
                    <a:r>
                      <a:rPr lang="en-US"/>
                      <a:t>Expense</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870C-4BC5-B3C7-4038D38C103D}"/>
                </c:ext>
              </c:extLst>
            </c:dLbl>
            <c:dLbl>
              <c:idx val="2"/>
              <c:tx>
                <c:rich>
                  <a:bodyPr/>
                  <a:lstStyle/>
                  <a:p>
                    <a:fld id="{B0D0E726-CAAF-452B-9E64-2481B98AB1B6}" type="VALUE">
                      <a:rPr lang="en-US"/>
                      <a:pPr/>
                      <a:t>[VALUE]</a:t>
                    </a:fld>
                    <a:endParaRPr lang="en-US"/>
                  </a:p>
                  <a:p>
                    <a:r>
                      <a:rPr lang="en-US"/>
                      <a:t>Expense</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870C-4BC5-B3C7-4038D38C103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Fuel!$A$3:$A$5</c:f>
              <c:strCache>
                <c:ptCount val="3"/>
                <c:pt idx="0">
                  <c:v>FY19 Actual</c:v>
                </c:pt>
                <c:pt idx="1">
                  <c:v>FY20 Actual</c:v>
                </c:pt>
                <c:pt idx="2">
                  <c:v>FY21 Forecasted</c:v>
                </c:pt>
              </c:strCache>
            </c:strRef>
          </c:cat>
          <c:val>
            <c:numRef>
              <c:f>Fuel!$C$3:$C$5</c:f>
              <c:numCache>
                <c:formatCode>"$"#,##0</c:formatCode>
                <c:ptCount val="3"/>
                <c:pt idx="0">
                  <c:v>1852169</c:v>
                </c:pt>
                <c:pt idx="1">
                  <c:v>1430893</c:v>
                </c:pt>
                <c:pt idx="2">
                  <c:v>493521</c:v>
                </c:pt>
              </c:numCache>
            </c:numRef>
          </c:val>
          <c:extLst>
            <c:ext xmlns:c16="http://schemas.microsoft.com/office/drawing/2014/chart" uri="{C3380CC4-5D6E-409C-BE32-E72D297353CC}">
              <c16:uniqueId val="{0000000C-870C-4BC5-B3C7-4038D38C103D}"/>
            </c:ext>
          </c:extLst>
        </c:ser>
        <c:dLbls>
          <c:showLegendKey val="0"/>
          <c:showVal val="0"/>
          <c:showCatName val="0"/>
          <c:showSerName val="0"/>
          <c:showPercent val="0"/>
          <c:showBubbleSize val="0"/>
        </c:dLbls>
        <c:gapWidth val="297"/>
        <c:overlap val="-36"/>
        <c:axId val="741431199"/>
        <c:axId val="755255279"/>
      </c:barChart>
      <c:catAx>
        <c:axId val="741431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55255279"/>
        <c:crosses val="autoZero"/>
        <c:auto val="1"/>
        <c:lblAlgn val="ctr"/>
        <c:lblOffset val="100"/>
        <c:noMultiLvlLbl val="0"/>
      </c:catAx>
      <c:valAx>
        <c:axId val="75525527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414311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3426825284404E-2"/>
          <c:y val="1.5239220035068448E-2"/>
          <c:w val="0.88349209806125539"/>
          <c:h val="0.90511551046963146"/>
        </c:manualLayout>
      </c:layout>
      <c:barChart>
        <c:barDir val="col"/>
        <c:grouping val="clustered"/>
        <c:varyColors val="0"/>
        <c:ser>
          <c:idx val="2"/>
          <c:order val="1"/>
          <c:tx>
            <c:strRef>
              <c:f>ATCT!$A$2:$A$7</c:f>
              <c:strCache>
                <c:ptCount val="6"/>
                <c:pt idx="0">
                  <c:v>2015</c:v>
                </c:pt>
                <c:pt idx="1">
                  <c:v>2016</c:v>
                </c:pt>
                <c:pt idx="2">
                  <c:v>2017</c:v>
                </c:pt>
                <c:pt idx="3">
                  <c:v>2018</c:v>
                </c:pt>
                <c:pt idx="4">
                  <c:v>2019</c:v>
                </c:pt>
                <c:pt idx="5">
                  <c:v>2020</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Lit>
              <c:formatCode>General</c:formatCode>
              <c:ptCount val="6"/>
              <c:pt idx="0">
                <c:v>2015</c:v>
              </c:pt>
              <c:pt idx="1">
                <c:v>2016</c:v>
              </c:pt>
              <c:pt idx="2">
                <c:v>2017</c:v>
              </c:pt>
              <c:pt idx="3">
                <c:v>2018</c:v>
              </c:pt>
              <c:pt idx="4">
                <c:v>2019</c:v>
              </c:pt>
              <c:pt idx="5">
                <c:v>2020</c:v>
              </c:pt>
            </c:numLit>
          </c:cat>
          <c:val>
            <c:numRef>
              <c:f>ATCT!$B$2:$B$7</c:f>
              <c:numCache>
                <c:formatCode>#,##0</c:formatCode>
                <c:ptCount val="6"/>
                <c:pt idx="0">
                  <c:v>52005</c:v>
                </c:pt>
                <c:pt idx="1">
                  <c:v>52643</c:v>
                </c:pt>
                <c:pt idx="2">
                  <c:v>56959</c:v>
                </c:pt>
                <c:pt idx="3">
                  <c:v>56344</c:v>
                </c:pt>
                <c:pt idx="4">
                  <c:v>64603</c:v>
                </c:pt>
                <c:pt idx="5">
                  <c:v>64415</c:v>
                </c:pt>
              </c:numCache>
            </c:numRef>
          </c:val>
          <c:extLst>
            <c:ext xmlns:c16="http://schemas.microsoft.com/office/drawing/2014/chart" uri="{C3380CC4-5D6E-409C-BE32-E72D297353CC}">
              <c16:uniqueId val="{00000000-F5C0-4196-B213-9403930C9272}"/>
            </c:ext>
          </c:extLst>
        </c:ser>
        <c:dLbls>
          <c:dLblPos val="outEnd"/>
          <c:showLegendKey val="0"/>
          <c:showVal val="1"/>
          <c:showCatName val="0"/>
          <c:showSerName val="0"/>
          <c:showPercent val="0"/>
          <c:showBubbleSize val="0"/>
        </c:dLbls>
        <c:gapWidth val="128"/>
        <c:overlap val="-27"/>
        <c:axId val="401219039"/>
        <c:axId val="401214879"/>
        <c:extLst>
          <c:ext xmlns:c15="http://schemas.microsoft.com/office/drawing/2012/chart" uri="{02D57815-91ED-43cb-92C2-25804820EDAC}">
            <c15:filteredBarSeries>
              <c15:ser>
                <c:idx val="1"/>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Lit>
                    <c:formatCode>General</c:formatCode>
                    <c:ptCount val="6"/>
                    <c:pt idx="0">
                      <c:v>2015</c:v>
                    </c:pt>
                    <c:pt idx="1">
                      <c:v>2016</c:v>
                    </c:pt>
                    <c:pt idx="2">
                      <c:v>2017</c:v>
                    </c:pt>
                    <c:pt idx="3">
                      <c:v>2018</c:v>
                    </c:pt>
                    <c:pt idx="4">
                      <c:v>2019</c:v>
                    </c:pt>
                    <c:pt idx="5">
                      <c:v>2020</c:v>
                    </c:pt>
                  </c:numLit>
                </c:cat>
                <c:val>
                  <c:numRef>
                    <c:extLst>
                      <c:ext uri="{02D57815-91ED-43cb-92C2-25804820EDAC}">
                        <c15:formulaRef>
                          <c15:sqref>ATCT!$A$2:$A$7</c15:sqref>
                        </c15:formulaRef>
                      </c:ext>
                    </c:extLst>
                    <c:numCache>
                      <c:formatCode>General</c:formatCode>
                      <c:ptCount val="6"/>
                      <c:pt idx="0">
                        <c:v>2015</c:v>
                      </c:pt>
                      <c:pt idx="1">
                        <c:v>2016</c:v>
                      </c:pt>
                      <c:pt idx="2">
                        <c:v>2017</c:v>
                      </c:pt>
                      <c:pt idx="3">
                        <c:v>2018</c:v>
                      </c:pt>
                      <c:pt idx="4">
                        <c:v>2019</c:v>
                      </c:pt>
                      <c:pt idx="5">
                        <c:v>2020</c:v>
                      </c:pt>
                    </c:numCache>
                  </c:numRef>
                </c:val>
                <c:extLst>
                  <c:ext xmlns:c16="http://schemas.microsoft.com/office/drawing/2014/chart" uri="{C3380CC4-5D6E-409C-BE32-E72D297353CC}">
                    <c16:uniqueId val="{00000001-F5C0-4196-B213-9403930C9272}"/>
                  </c:ext>
                </c:extLst>
              </c15:ser>
            </c15:filteredBarSeries>
          </c:ext>
        </c:extLst>
      </c:barChart>
      <c:catAx>
        <c:axId val="401219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01214879"/>
        <c:crosses val="autoZero"/>
        <c:auto val="1"/>
        <c:lblAlgn val="ctr"/>
        <c:lblOffset val="100"/>
        <c:noMultiLvlLbl val="0"/>
      </c:catAx>
      <c:valAx>
        <c:axId val="4012148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01219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05A93F-F1CA-4F80-BAEF-A08DDCD94AA7}" type="doc">
      <dgm:prSet loTypeId="urn:microsoft.com/office/officeart/2005/8/layout/arrow2" loCatId="process" qsTypeId="urn:microsoft.com/office/officeart/2005/8/quickstyle/simple4" qsCatId="simple" csTypeId="urn:microsoft.com/office/officeart/2005/8/colors/colorful2" csCatId="colorful" phldr="1"/>
      <dgm:spPr/>
      <dgm:t>
        <a:bodyPr/>
        <a:lstStyle/>
        <a:p>
          <a:endParaRPr lang="en-US"/>
        </a:p>
      </dgm:t>
    </dgm:pt>
    <dgm:pt modelId="{3C01BD9D-36A9-44E5-BC2F-D2028CAC79B7}">
      <dgm:prSet phldrT="[Text]" custT="1"/>
      <dgm:spPr/>
      <dgm:t>
        <a:bodyPr/>
        <a:lstStyle/>
        <a:p>
          <a:r>
            <a:rPr lang="en-US" sz="1400" b="1" dirty="0"/>
            <a:t>March 2020</a:t>
          </a:r>
        </a:p>
        <a:p>
          <a:r>
            <a:rPr lang="en-US" sz="1000" b="1" dirty="0"/>
            <a:t>Covid declared U.S. National Emergency.</a:t>
          </a:r>
        </a:p>
        <a:p>
          <a:r>
            <a:rPr lang="en-US" sz="1000" b="1" dirty="0"/>
            <a:t>Congress signs Cares Act – Airports &amp; Airline relief funding through September 30, 2020</a:t>
          </a:r>
        </a:p>
      </dgm:t>
    </dgm:pt>
    <dgm:pt modelId="{7561EE97-FDA2-4735-B51F-8337D3BA7B8E}" type="parTrans" cxnId="{82BF5B98-3DAE-4A4F-A4EA-320487D569E8}">
      <dgm:prSet/>
      <dgm:spPr/>
      <dgm:t>
        <a:bodyPr/>
        <a:lstStyle/>
        <a:p>
          <a:endParaRPr lang="en-US"/>
        </a:p>
      </dgm:t>
    </dgm:pt>
    <dgm:pt modelId="{0A898435-723D-4FA6-80E9-D1E46E1C9A71}" type="sibTrans" cxnId="{82BF5B98-3DAE-4A4F-A4EA-320487D569E8}">
      <dgm:prSet/>
      <dgm:spPr/>
      <dgm:t>
        <a:bodyPr/>
        <a:lstStyle/>
        <a:p>
          <a:endParaRPr lang="en-US"/>
        </a:p>
      </dgm:t>
    </dgm:pt>
    <dgm:pt modelId="{D8B8AE00-1060-4016-894A-178E8593F0EB}">
      <dgm:prSet phldrT="[Text]" custT="1"/>
      <dgm:spPr/>
      <dgm:t>
        <a:bodyPr/>
        <a:lstStyle/>
        <a:p>
          <a:r>
            <a:rPr lang="en-US" sz="1400" b="1" dirty="0"/>
            <a:t>December 2020 </a:t>
          </a:r>
        </a:p>
        <a:p>
          <a:r>
            <a:rPr lang="en-US" sz="1000" b="1" dirty="0"/>
            <a:t>Congress signs Corona Virus Response and Recovery Supplemental Act (CRSSA)</a:t>
          </a:r>
        </a:p>
        <a:p>
          <a:r>
            <a:rPr lang="en-US" sz="1000" b="1" dirty="0"/>
            <a:t>Airports/Airlines relief funding through March 31, 2021</a:t>
          </a:r>
        </a:p>
      </dgm:t>
    </dgm:pt>
    <dgm:pt modelId="{BA601B56-E3E7-425F-81A3-BE780DBF5E6F}" type="parTrans" cxnId="{B07F8E15-EF58-4466-806D-99BD5FC453DA}">
      <dgm:prSet/>
      <dgm:spPr/>
      <dgm:t>
        <a:bodyPr/>
        <a:lstStyle/>
        <a:p>
          <a:endParaRPr lang="en-US"/>
        </a:p>
      </dgm:t>
    </dgm:pt>
    <dgm:pt modelId="{1F654B61-DEE5-4945-A6B4-6F8E9C87BF7A}" type="sibTrans" cxnId="{B07F8E15-EF58-4466-806D-99BD5FC453DA}">
      <dgm:prSet/>
      <dgm:spPr/>
      <dgm:t>
        <a:bodyPr/>
        <a:lstStyle/>
        <a:p>
          <a:endParaRPr lang="en-US"/>
        </a:p>
      </dgm:t>
    </dgm:pt>
    <dgm:pt modelId="{EE7E1BD7-8BA0-4FF0-9957-5EE4BE07B0FD}">
      <dgm:prSet phldrT="[Text]" custT="1"/>
      <dgm:spPr/>
      <dgm:t>
        <a:bodyPr/>
        <a:lstStyle/>
        <a:p>
          <a:r>
            <a:rPr lang="en-US" sz="1400" b="1" dirty="0"/>
            <a:t>January 2021 </a:t>
          </a:r>
        </a:p>
        <a:p>
          <a:r>
            <a:rPr lang="en-US" sz="1000" b="1" dirty="0"/>
            <a:t>AA resumes daily flights DBQ to ORD, evaluating demand on month-to-month basis. </a:t>
          </a:r>
        </a:p>
      </dgm:t>
    </dgm:pt>
    <dgm:pt modelId="{05D05544-546C-419F-BE9C-7555B80FAB51}" type="parTrans" cxnId="{F2D97EFE-B97F-483D-B710-EFD434212DC7}">
      <dgm:prSet/>
      <dgm:spPr/>
      <dgm:t>
        <a:bodyPr/>
        <a:lstStyle/>
        <a:p>
          <a:endParaRPr lang="en-US"/>
        </a:p>
      </dgm:t>
    </dgm:pt>
    <dgm:pt modelId="{95AE93C0-74EE-4B08-8FA5-64B42C661EC9}" type="sibTrans" cxnId="{F2D97EFE-B97F-483D-B710-EFD434212DC7}">
      <dgm:prSet/>
      <dgm:spPr/>
      <dgm:t>
        <a:bodyPr/>
        <a:lstStyle/>
        <a:p>
          <a:endParaRPr lang="en-US"/>
        </a:p>
      </dgm:t>
    </dgm:pt>
    <dgm:pt modelId="{CCC83082-F134-4D3F-903C-FFF6C2CC58BC}">
      <dgm:prSet custT="1"/>
      <dgm:spPr/>
      <dgm:t>
        <a:bodyPr/>
        <a:lstStyle/>
        <a:p>
          <a:r>
            <a:rPr lang="en-US" sz="1400" b="1" dirty="0"/>
            <a:t>October 2020  </a:t>
          </a:r>
        </a:p>
        <a:p>
          <a:r>
            <a:rPr lang="en-US" sz="1000" b="1" dirty="0"/>
            <a:t>Cares Act expires  </a:t>
          </a:r>
        </a:p>
        <a:p>
          <a:r>
            <a:rPr lang="en-US" sz="1000" b="1" dirty="0"/>
            <a:t>Airlines began reduction of flights at all airports. Some airports receive suspensions including DBQ (3 months)</a:t>
          </a:r>
        </a:p>
      </dgm:t>
    </dgm:pt>
    <dgm:pt modelId="{E02D25A4-0BF8-4C81-90AD-4EFBA984EA32}" type="parTrans" cxnId="{C713B19B-D653-4EAD-BD33-A4C1546F5A59}">
      <dgm:prSet/>
      <dgm:spPr/>
      <dgm:t>
        <a:bodyPr/>
        <a:lstStyle/>
        <a:p>
          <a:endParaRPr lang="en-US"/>
        </a:p>
      </dgm:t>
    </dgm:pt>
    <dgm:pt modelId="{2224395B-8592-4507-B0BA-B78C1364DF83}" type="sibTrans" cxnId="{C713B19B-D653-4EAD-BD33-A4C1546F5A59}">
      <dgm:prSet/>
      <dgm:spPr/>
      <dgm:t>
        <a:bodyPr/>
        <a:lstStyle/>
        <a:p>
          <a:endParaRPr lang="en-US"/>
        </a:p>
      </dgm:t>
    </dgm:pt>
    <dgm:pt modelId="{1025E74A-27D2-4151-923F-9731896F3823}">
      <dgm:prSet phldrT="[Text]" custT="1"/>
      <dgm:spPr/>
      <dgm:t>
        <a:bodyPr/>
        <a:lstStyle/>
        <a:p>
          <a:r>
            <a:rPr lang="en-US" sz="1000" b="1" dirty="0"/>
            <a:t>March 2021 Congress signs American Rescue Plan Act (ARPA) Airports and Airlines relief funding through September 2021</a:t>
          </a:r>
        </a:p>
      </dgm:t>
    </dgm:pt>
    <dgm:pt modelId="{087AE3D0-35BA-4B29-8EDE-BA2CDA7B19D0}" type="parTrans" cxnId="{DBCB772C-1214-4567-A9C6-ED85EF1FD8CE}">
      <dgm:prSet/>
      <dgm:spPr/>
      <dgm:t>
        <a:bodyPr/>
        <a:lstStyle/>
        <a:p>
          <a:endParaRPr lang="en-US"/>
        </a:p>
      </dgm:t>
    </dgm:pt>
    <dgm:pt modelId="{335C39A6-CCC2-431E-9612-ABED4DB83A17}" type="sibTrans" cxnId="{DBCB772C-1214-4567-A9C6-ED85EF1FD8CE}">
      <dgm:prSet/>
      <dgm:spPr/>
      <dgm:t>
        <a:bodyPr/>
        <a:lstStyle/>
        <a:p>
          <a:endParaRPr lang="en-US"/>
        </a:p>
      </dgm:t>
    </dgm:pt>
    <dgm:pt modelId="{3CB480FB-C6B7-4024-9D2B-12F11553725C}" type="pres">
      <dgm:prSet presAssocID="{9805A93F-F1CA-4F80-BAEF-A08DDCD94AA7}" presName="arrowDiagram" presStyleCnt="0">
        <dgm:presLayoutVars>
          <dgm:chMax val="5"/>
          <dgm:dir/>
          <dgm:resizeHandles val="exact"/>
        </dgm:presLayoutVars>
      </dgm:prSet>
      <dgm:spPr/>
    </dgm:pt>
    <dgm:pt modelId="{C79C3E2D-9C70-4EE2-9ED7-54829251C5F0}" type="pres">
      <dgm:prSet presAssocID="{9805A93F-F1CA-4F80-BAEF-A08DDCD94AA7}" presName="arrow" presStyleLbl="bgShp" presStyleIdx="0" presStyleCnt="1"/>
      <dgm:spPr/>
    </dgm:pt>
    <dgm:pt modelId="{ECDA5C84-B60E-4153-B4DA-0973E0FA39FA}" type="pres">
      <dgm:prSet presAssocID="{9805A93F-F1CA-4F80-BAEF-A08DDCD94AA7}" presName="arrowDiagram5" presStyleCnt="0"/>
      <dgm:spPr/>
    </dgm:pt>
    <dgm:pt modelId="{9D52CEA1-3FAB-476D-8225-C3084CD33E48}" type="pres">
      <dgm:prSet presAssocID="{3C01BD9D-36A9-44E5-BC2F-D2028CAC79B7}" presName="bullet5a" presStyleLbl="node1" presStyleIdx="0" presStyleCnt="5"/>
      <dgm:spPr/>
    </dgm:pt>
    <dgm:pt modelId="{6C47B164-B41B-44B4-A982-07003AC8FD0A}" type="pres">
      <dgm:prSet presAssocID="{3C01BD9D-36A9-44E5-BC2F-D2028CAC79B7}" presName="textBox5a" presStyleLbl="revTx" presStyleIdx="0" presStyleCnt="5" custScaleX="126184" custLinFactNeighborX="-34534" custLinFactNeighborY="17659">
        <dgm:presLayoutVars>
          <dgm:bulletEnabled val="1"/>
        </dgm:presLayoutVars>
      </dgm:prSet>
      <dgm:spPr/>
    </dgm:pt>
    <dgm:pt modelId="{A43D019A-B728-44D2-BF6D-6C1B70AFA576}" type="pres">
      <dgm:prSet presAssocID="{CCC83082-F134-4D3F-903C-FFF6C2CC58BC}" presName="bullet5b" presStyleLbl="node1" presStyleIdx="1" presStyleCnt="5"/>
      <dgm:spPr/>
    </dgm:pt>
    <dgm:pt modelId="{BBD936C2-8801-401B-8DE5-502C65C07342}" type="pres">
      <dgm:prSet presAssocID="{CCC83082-F134-4D3F-903C-FFF6C2CC58BC}" presName="textBox5b" presStyleLbl="revTx" presStyleIdx="1" presStyleCnt="5">
        <dgm:presLayoutVars>
          <dgm:bulletEnabled val="1"/>
        </dgm:presLayoutVars>
      </dgm:prSet>
      <dgm:spPr/>
    </dgm:pt>
    <dgm:pt modelId="{464E4BE2-55EA-4FA7-B97A-039E6F4BBB91}" type="pres">
      <dgm:prSet presAssocID="{D8B8AE00-1060-4016-894A-178E8593F0EB}" presName="bullet5c" presStyleLbl="node1" presStyleIdx="2" presStyleCnt="5"/>
      <dgm:spPr/>
    </dgm:pt>
    <dgm:pt modelId="{7E7B6E4C-BEDB-45D8-922A-AAFD59286449}" type="pres">
      <dgm:prSet presAssocID="{D8B8AE00-1060-4016-894A-178E8593F0EB}" presName="textBox5c" presStyleLbl="revTx" presStyleIdx="2" presStyleCnt="5">
        <dgm:presLayoutVars>
          <dgm:bulletEnabled val="1"/>
        </dgm:presLayoutVars>
      </dgm:prSet>
      <dgm:spPr/>
    </dgm:pt>
    <dgm:pt modelId="{4C183690-3BCE-4AA5-9B74-30F74FC015DE}" type="pres">
      <dgm:prSet presAssocID="{EE7E1BD7-8BA0-4FF0-9957-5EE4BE07B0FD}" presName="bullet5d" presStyleLbl="node1" presStyleIdx="3" presStyleCnt="5"/>
      <dgm:spPr/>
    </dgm:pt>
    <dgm:pt modelId="{A7610638-57AD-4893-B942-D2054A63820C}" type="pres">
      <dgm:prSet presAssocID="{EE7E1BD7-8BA0-4FF0-9957-5EE4BE07B0FD}" presName="textBox5d" presStyleLbl="revTx" presStyleIdx="3" presStyleCnt="5">
        <dgm:presLayoutVars>
          <dgm:bulletEnabled val="1"/>
        </dgm:presLayoutVars>
      </dgm:prSet>
      <dgm:spPr/>
    </dgm:pt>
    <dgm:pt modelId="{3A3DB1CA-92E6-43A0-B7C5-61740665A80D}" type="pres">
      <dgm:prSet presAssocID="{1025E74A-27D2-4151-923F-9731896F3823}" presName="bullet5e" presStyleLbl="node1" presStyleIdx="4" presStyleCnt="5"/>
      <dgm:spPr/>
    </dgm:pt>
    <dgm:pt modelId="{D7448229-0852-4807-86CA-46BE2AD0AD31}" type="pres">
      <dgm:prSet presAssocID="{1025E74A-27D2-4151-923F-9731896F3823}" presName="textBox5e" presStyleLbl="revTx" presStyleIdx="4" presStyleCnt="5">
        <dgm:presLayoutVars>
          <dgm:bulletEnabled val="1"/>
        </dgm:presLayoutVars>
      </dgm:prSet>
      <dgm:spPr/>
    </dgm:pt>
  </dgm:ptLst>
  <dgm:cxnLst>
    <dgm:cxn modelId="{DE841508-11B4-4D7B-AA04-74B26B200555}" type="presOf" srcId="{D8B8AE00-1060-4016-894A-178E8593F0EB}" destId="{7E7B6E4C-BEDB-45D8-922A-AAFD59286449}" srcOrd="0" destOrd="0" presId="urn:microsoft.com/office/officeart/2005/8/layout/arrow2"/>
    <dgm:cxn modelId="{BEE7D113-8D47-40DF-BFAB-3BE9AAA1E188}" type="presOf" srcId="{EE7E1BD7-8BA0-4FF0-9957-5EE4BE07B0FD}" destId="{A7610638-57AD-4893-B942-D2054A63820C}" srcOrd="0" destOrd="0" presId="urn:microsoft.com/office/officeart/2005/8/layout/arrow2"/>
    <dgm:cxn modelId="{B07F8E15-EF58-4466-806D-99BD5FC453DA}" srcId="{9805A93F-F1CA-4F80-BAEF-A08DDCD94AA7}" destId="{D8B8AE00-1060-4016-894A-178E8593F0EB}" srcOrd="2" destOrd="0" parTransId="{BA601B56-E3E7-425F-81A3-BE780DBF5E6F}" sibTransId="{1F654B61-DEE5-4945-A6B4-6F8E9C87BF7A}"/>
    <dgm:cxn modelId="{DBCB772C-1214-4567-A9C6-ED85EF1FD8CE}" srcId="{9805A93F-F1CA-4F80-BAEF-A08DDCD94AA7}" destId="{1025E74A-27D2-4151-923F-9731896F3823}" srcOrd="4" destOrd="0" parTransId="{087AE3D0-35BA-4B29-8EDE-BA2CDA7B19D0}" sibTransId="{335C39A6-CCC2-431E-9612-ABED4DB83A17}"/>
    <dgm:cxn modelId="{9ED29A44-62C4-4F12-9ED2-5C206171AFAD}" type="presOf" srcId="{9805A93F-F1CA-4F80-BAEF-A08DDCD94AA7}" destId="{3CB480FB-C6B7-4024-9D2B-12F11553725C}" srcOrd="0" destOrd="0" presId="urn:microsoft.com/office/officeart/2005/8/layout/arrow2"/>
    <dgm:cxn modelId="{3C79CE96-082F-4734-96EC-69BF96628D92}" type="presOf" srcId="{3C01BD9D-36A9-44E5-BC2F-D2028CAC79B7}" destId="{6C47B164-B41B-44B4-A982-07003AC8FD0A}" srcOrd="0" destOrd="0" presId="urn:microsoft.com/office/officeart/2005/8/layout/arrow2"/>
    <dgm:cxn modelId="{82BF5B98-3DAE-4A4F-A4EA-320487D569E8}" srcId="{9805A93F-F1CA-4F80-BAEF-A08DDCD94AA7}" destId="{3C01BD9D-36A9-44E5-BC2F-D2028CAC79B7}" srcOrd="0" destOrd="0" parTransId="{7561EE97-FDA2-4735-B51F-8337D3BA7B8E}" sibTransId="{0A898435-723D-4FA6-80E9-D1E46E1C9A71}"/>
    <dgm:cxn modelId="{C713B19B-D653-4EAD-BD33-A4C1546F5A59}" srcId="{9805A93F-F1CA-4F80-BAEF-A08DDCD94AA7}" destId="{CCC83082-F134-4D3F-903C-FFF6C2CC58BC}" srcOrd="1" destOrd="0" parTransId="{E02D25A4-0BF8-4C81-90AD-4EFBA984EA32}" sibTransId="{2224395B-8592-4507-B0BA-B78C1364DF83}"/>
    <dgm:cxn modelId="{CC55BA9C-6C12-4D14-ADA6-049D60D5702D}" type="presOf" srcId="{1025E74A-27D2-4151-923F-9731896F3823}" destId="{D7448229-0852-4807-86CA-46BE2AD0AD31}" srcOrd="0" destOrd="0" presId="urn:microsoft.com/office/officeart/2005/8/layout/arrow2"/>
    <dgm:cxn modelId="{48AD49EC-E038-4B25-A834-3383C72AF1FF}" type="presOf" srcId="{CCC83082-F134-4D3F-903C-FFF6C2CC58BC}" destId="{BBD936C2-8801-401B-8DE5-502C65C07342}" srcOrd="0" destOrd="0" presId="urn:microsoft.com/office/officeart/2005/8/layout/arrow2"/>
    <dgm:cxn modelId="{F2D97EFE-B97F-483D-B710-EFD434212DC7}" srcId="{9805A93F-F1CA-4F80-BAEF-A08DDCD94AA7}" destId="{EE7E1BD7-8BA0-4FF0-9957-5EE4BE07B0FD}" srcOrd="3" destOrd="0" parTransId="{05D05544-546C-419F-BE9C-7555B80FAB51}" sibTransId="{95AE93C0-74EE-4B08-8FA5-64B42C661EC9}"/>
    <dgm:cxn modelId="{EA2AB268-9FC7-4634-8EEF-E41E38E65FF4}" type="presParOf" srcId="{3CB480FB-C6B7-4024-9D2B-12F11553725C}" destId="{C79C3E2D-9C70-4EE2-9ED7-54829251C5F0}" srcOrd="0" destOrd="0" presId="urn:microsoft.com/office/officeart/2005/8/layout/arrow2"/>
    <dgm:cxn modelId="{B74CCDEF-4793-4845-82DC-166A8AC6EAF0}" type="presParOf" srcId="{3CB480FB-C6B7-4024-9D2B-12F11553725C}" destId="{ECDA5C84-B60E-4153-B4DA-0973E0FA39FA}" srcOrd="1" destOrd="0" presId="urn:microsoft.com/office/officeart/2005/8/layout/arrow2"/>
    <dgm:cxn modelId="{24A6B399-2D00-47E4-9C46-C85BD0440DF7}" type="presParOf" srcId="{ECDA5C84-B60E-4153-B4DA-0973E0FA39FA}" destId="{9D52CEA1-3FAB-476D-8225-C3084CD33E48}" srcOrd="0" destOrd="0" presId="urn:microsoft.com/office/officeart/2005/8/layout/arrow2"/>
    <dgm:cxn modelId="{062CAC1F-5BC3-43E2-A40F-6BB9A2A00C9B}" type="presParOf" srcId="{ECDA5C84-B60E-4153-B4DA-0973E0FA39FA}" destId="{6C47B164-B41B-44B4-A982-07003AC8FD0A}" srcOrd="1" destOrd="0" presId="urn:microsoft.com/office/officeart/2005/8/layout/arrow2"/>
    <dgm:cxn modelId="{0814E95F-8E06-4D35-9734-1C0D7E89EC87}" type="presParOf" srcId="{ECDA5C84-B60E-4153-B4DA-0973E0FA39FA}" destId="{A43D019A-B728-44D2-BF6D-6C1B70AFA576}" srcOrd="2" destOrd="0" presId="urn:microsoft.com/office/officeart/2005/8/layout/arrow2"/>
    <dgm:cxn modelId="{36270E97-0175-4542-9EEB-BA09F3122465}" type="presParOf" srcId="{ECDA5C84-B60E-4153-B4DA-0973E0FA39FA}" destId="{BBD936C2-8801-401B-8DE5-502C65C07342}" srcOrd="3" destOrd="0" presId="urn:microsoft.com/office/officeart/2005/8/layout/arrow2"/>
    <dgm:cxn modelId="{90611173-EDE9-43AF-8926-A02521D45A49}" type="presParOf" srcId="{ECDA5C84-B60E-4153-B4DA-0973E0FA39FA}" destId="{464E4BE2-55EA-4FA7-B97A-039E6F4BBB91}" srcOrd="4" destOrd="0" presId="urn:microsoft.com/office/officeart/2005/8/layout/arrow2"/>
    <dgm:cxn modelId="{7411B897-B278-4F47-9089-15FA6D402236}" type="presParOf" srcId="{ECDA5C84-B60E-4153-B4DA-0973E0FA39FA}" destId="{7E7B6E4C-BEDB-45D8-922A-AAFD59286449}" srcOrd="5" destOrd="0" presId="urn:microsoft.com/office/officeart/2005/8/layout/arrow2"/>
    <dgm:cxn modelId="{0FA52F6C-107E-44B7-B7D8-2568DB9AF269}" type="presParOf" srcId="{ECDA5C84-B60E-4153-B4DA-0973E0FA39FA}" destId="{4C183690-3BCE-4AA5-9B74-30F74FC015DE}" srcOrd="6" destOrd="0" presId="urn:microsoft.com/office/officeart/2005/8/layout/arrow2"/>
    <dgm:cxn modelId="{454A561B-CA0A-48BA-A5FB-7BFC7E537037}" type="presParOf" srcId="{ECDA5C84-B60E-4153-B4DA-0973E0FA39FA}" destId="{A7610638-57AD-4893-B942-D2054A63820C}" srcOrd="7" destOrd="0" presId="urn:microsoft.com/office/officeart/2005/8/layout/arrow2"/>
    <dgm:cxn modelId="{F421E931-7E1A-4C7A-81B1-9A011C245917}" type="presParOf" srcId="{ECDA5C84-B60E-4153-B4DA-0973E0FA39FA}" destId="{3A3DB1CA-92E6-43A0-B7C5-61740665A80D}" srcOrd="8" destOrd="0" presId="urn:microsoft.com/office/officeart/2005/8/layout/arrow2"/>
    <dgm:cxn modelId="{ECEC213B-E0FB-4594-8079-8EFC77E0AF75}" type="presParOf" srcId="{ECDA5C84-B60E-4153-B4DA-0973E0FA39FA}" destId="{D7448229-0852-4807-86CA-46BE2AD0AD31}" srcOrd="9" destOrd="0" presId="urn:microsoft.com/office/officeart/2005/8/layout/arrow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C3E2D-9C70-4EE2-9ED7-54829251C5F0}">
      <dsp:nvSpPr>
        <dsp:cNvPr id="0" name=""/>
        <dsp:cNvSpPr/>
      </dsp:nvSpPr>
      <dsp:spPr>
        <a:xfrm>
          <a:off x="1733750" y="0"/>
          <a:ext cx="8816740" cy="5510463"/>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D52CEA1-3FAB-476D-8225-C3084CD33E48}">
      <dsp:nvSpPr>
        <dsp:cNvPr id="0" name=""/>
        <dsp:cNvSpPr/>
      </dsp:nvSpPr>
      <dsp:spPr>
        <a:xfrm>
          <a:off x="2602199" y="4097580"/>
          <a:ext cx="202785" cy="20278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C47B164-B41B-44B4-A982-07003AC8FD0A}">
      <dsp:nvSpPr>
        <dsp:cNvPr id="0" name=""/>
        <dsp:cNvSpPr/>
      </dsp:nvSpPr>
      <dsp:spPr>
        <a:xfrm>
          <a:off x="2153515" y="4198972"/>
          <a:ext cx="1457416" cy="131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52"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March 2020</a:t>
          </a:r>
        </a:p>
        <a:p>
          <a:pPr marL="0" lvl="0" indent="0" algn="l" defTabSz="622300">
            <a:lnSpc>
              <a:spcPct val="90000"/>
            </a:lnSpc>
            <a:spcBef>
              <a:spcPct val="0"/>
            </a:spcBef>
            <a:spcAft>
              <a:spcPct val="35000"/>
            </a:spcAft>
            <a:buNone/>
          </a:pPr>
          <a:r>
            <a:rPr lang="en-US" sz="1000" b="1" kern="1200" dirty="0"/>
            <a:t>Covid declared U.S. National Emergency.</a:t>
          </a:r>
        </a:p>
        <a:p>
          <a:pPr marL="0" lvl="0" indent="0" algn="l" defTabSz="622300">
            <a:lnSpc>
              <a:spcPct val="90000"/>
            </a:lnSpc>
            <a:spcBef>
              <a:spcPct val="0"/>
            </a:spcBef>
            <a:spcAft>
              <a:spcPct val="35000"/>
            </a:spcAft>
            <a:buNone/>
          </a:pPr>
          <a:r>
            <a:rPr lang="en-US" sz="1000" b="1" kern="1200" dirty="0"/>
            <a:t>Congress signs Cares Act – Airports &amp; Airline relief funding through September 30, 2020</a:t>
          </a:r>
        </a:p>
      </dsp:txBody>
      <dsp:txXfrm>
        <a:off x="2153515" y="4198972"/>
        <a:ext cx="1457416" cy="1311490"/>
      </dsp:txXfrm>
    </dsp:sp>
    <dsp:sp modelId="{A43D019A-B728-44D2-BF6D-6C1B70AFA576}">
      <dsp:nvSpPr>
        <dsp:cNvPr id="0" name=""/>
        <dsp:cNvSpPr/>
      </dsp:nvSpPr>
      <dsp:spPr>
        <a:xfrm>
          <a:off x="3699883" y="3042877"/>
          <a:ext cx="317402" cy="317402"/>
        </a:xfrm>
        <a:prstGeom prst="ellipse">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BD936C2-8801-401B-8DE5-502C65C07342}">
      <dsp:nvSpPr>
        <dsp:cNvPr id="0" name=""/>
        <dsp:cNvSpPr/>
      </dsp:nvSpPr>
      <dsp:spPr>
        <a:xfrm>
          <a:off x="3858585" y="3201579"/>
          <a:ext cx="1463578" cy="230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185"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October 2020  </a:t>
          </a:r>
        </a:p>
        <a:p>
          <a:pPr marL="0" lvl="0" indent="0" algn="l" defTabSz="622300">
            <a:lnSpc>
              <a:spcPct val="90000"/>
            </a:lnSpc>
            <a:spcBef>
              <a:spcPct val="0"/>
            </a:spcBef>
            <a:spcAft>
              <a:spcPct val="35000"/>
            </a:spcAft>
            <a:buNone/>
          </a:pPr>
          <a:r>
            <a:rPr lang="en-US" sz="1000" b="1" kern="1200" dirty="0"/>
            <a:t>Cares Act expires  </a:t>
          </a:r>
        </a:p>
        <a:p>
          <a:pPr marL="0" lvl="0" indent="0" algn="l" defTabSz="622300">
            <a:lnSpc>
              <a:spcPct val="90000"/>
            </a:lnSpc>
            <a:spcBef>
              <a:spcPct val="0"/>
            </a:spcBef>
            <a:spcAft>
              <a:spcPct val="35000"/>
            </a:spcAft>
            <a:buNone/>
          </a:pPr>
          <a:r>
            <a:rPr lang="en-US" sz="1000" b="1" kern="1200" dirty="0"/>
            <a:t>Airlines began reduction of flights at all airports. Some airports receive suspensions including DBQ (3 months)</a:t>
          </a:r>
        </a:p>
      </dsp:txBody>
      <dsp:txXfrm>
        <a:off x="3858585" y="3201579"/>
        <a:ext cx="1463578" cy="2308883"/>
      </dsp:txXfrm>
    </dsp:sp>
    <dsp:sp modelId="{464E4BE2-55EA-4FA7-B97A-039E6F4BBB91}">
      <dsp:nvSpPr>
        <dsp:cNvPr id="0" name=""/>
        <dsp:cNvSpPr/>
      </dsp:nvSpPr>
      <dsp:spPr>
        <a:xfrm>
          <a:off x="5110562" y="2201981"/>
          <a:ext cx="423203" cy="423203"/>
        </a:xfrm>
        <a:prstGeom prst="ellips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E7B6E4C-BEDB-45D8-922A-AAFD59286449}">
      <dsp:nvSpPr>
        <dsp:cNvPr id="0" name=""/>
        <dsp:cNvSpPr/>
      </dsp:nvSpPr>
      <dsp:spPr>
        <a:xfrm>
          <a:off x="5322164" y="2413582"/>
          <a:ext cx="1701630" cy="309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247"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December 2020 </a:t>
          </a:r>
        </a:p>
        <a:p>
          <a:pPr marL="0" lvl="0" indent="0" algn="l" defTabSz="622300">
            <a:lnSpc>
              <a:spcPct val="90000"/>
            </a:lnSpc>
            <a:spcBef>
              <a:spcPct val="0"/>
            </a:spcBef>
            <a:spcAft>
              <a:spcPct val="35000"/>
            </a:spcAft>
            <a:buNone/>
          </a:pPr>
          <a:r>
            <a:rPr lang="en-US" sz="1000" b="1" kern="1200" dirty="0"/>
            <a:t>Congress signs Corona Virus Response and Recovery Supplemental Act (CRSSA)</a:t>
          </a:r>
        </a:p>
        <a:p>
          <a:pPr marL="0" lvl="0" indent="0" algn="l" defTabSz="622300">
            <a:lnSpc>
              <a:spcPct val="90000"/>
            </a:lnSpc>
            <a:spcBef>
              <a:spcPct val="0"/>
            </a:spcBef>
            <a:spcAft>
              <a:spcPct val="35000"/>
            </a:spcAft>
            <a:buNone/>
          </a:pPr>
          <a:r>
            <a:rPr lang="en-US" sz="1000" b="1" kern="1200" dirty="0"/>
            <a:t>Airports/Airlines relief funding through March 31, 2021</a:t>
          </a:r>
        </a:p>
      </dsp:txBody>
      <dsp:txXfrm>
        <a:off x="5322164" y="2413582"/>
        <a:ext cx="1701630" cy="3096880"/>
      </dsp:txXfrm>
    </dsp:sp>
    <dsp:sp modelId="{4C183690-3BCE-4AA5-9B74-30F74FC015DE}">
      <dsp:nvSpPr>
        <dsp:cNvPr id="0" name=""/>
        <dsp:cNvSpPr/>
      </dsp:nvSpPr>
      <dsp:spPr>
        <a:xfrm>
          <a:off x="6750476" y="1545133"/>
          <a:ext cx="546637" cy="546637"/>
        </a:xfrm>
        <a:prstGeom prst="ellipse">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7610638-57AD-4893-B942-D2054A63820C}">
      <dsp:nvSpPr>
        <dsp:cNvPr id="0" name=""/>
        <dsp:cNvSpPr/>
      </dsp:nvSpPr>
      <dsp:spPr>
        <a:xfrm>
          <a:off x="7023795" y="1818452"/>
          <a:ext cx="1763348" cy="3692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652"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t>January 2021 </a:t>
          </a:r>
        </a:p>
        <a:p>
          <a:pPr marL="0" lvl="0" indent="0" algn="l" defTabSz="622300">
            <a:lnSpc>
              <a:spcPct val="90000"/>
            </a:lnSpc>
            <a:spcBef>
              <a:spcPct val="0"/>
            </a:spcBef>
            <a:spcAft>
              <a:spcPct val="35000"/>
            </a:spcAft>
            <a:buNone/>
          </a:pPr>
          <a:r>
            <a:rPr lang="en-US" sz="1000" b="1" kern="1200" dirty="0"/>
            <a:t>AA resumes daily flights DBQ to ORD, evaluating demand on month-to-month basis. </a:t>
          </a:r>
        </a:p>
      </dsp:txBody>
      <dsp:txXfrm>
        <a:off x="7023795" y="1818452"/>
        <a:ext cx="1763348" cy="3692010"/>
      </dsp:txXfrm>
    </dsp:sp>
    <dsp:sp modelId="{3A3DB1CA-92E6-43A0-B7C5-61740665A80D}">
      <dsp:nvSpPr>
        <dsp:cNvPr id="0" name=""/>
        <dsp:cNvSpPr/>
      </dsp:nvSpPr>
      <dsp:spPr>
        <a:xfrm>
          <a:off x="8438881" y="1106500"/>
          <a:ext cx="696522" cy="696522"/>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7448229-0852-4807-86CA-46BE2AD0AD31}">
      <dsp:nvSpPr>
        <dsp:cNvPr id="0" name=""/>
        <dsp:cNvSpPr/>
      </dsp:nvSpPr>
      <dsp:spPr>
        <a:xfrm>
          <a:off x="8787143" y="1454762"/>
          <a:ext cx="1763348" cy="4055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073" tIns="0" rIns="0" bIns="0" numCol="1" spcCol="1270" anchor="t" anchorCtr="0">
          <a:noAutofit/>
        </a:bodyPr>
        <a:lstStyle/>
        <a:p>
          <a:pPr marL="0" lvl="0" indent="0" algn="l" defTabSz="444500">
            <a:lnSpc>
              <a:spcPct val="90000"/>
            </a:lnSpc>
            <a:spcBef>
              <a:spcPct val="0"/>
            </a:spcBef>
            <a:spcAft>
              <a:spcPct val="35000"/>
            </a:spcAft>
            <a:buNone/>
          </a:pPr>
          <a:r>
            <a:rPr lang="en-US" sz="1000" b="1" kern="1200" dirty="0"/>
            <a:t>March 2021 Congress signs American Rescue Plan Act (ARPA) Airports and Airlines relief funding through September 2021</a:t>
          </a:r>
        </a:p>
      </dsp:txBody>
      <dsp:txXfrm>
        <a:off x="8787143" y="1454762"/>
        <a:ext cx="1763348" cy="405570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1A5BD-6D6E-4778-AEE2-9FC77A0817A2}" type="datetimeFigureOut">
              <a:rPr lang="en-US" smtClean="0"/>
              <a:t>4/6/2021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A91468-D014-464E-86EB-00E5D52B3873}" type="slidenum">
              <a:rPr lang="en-US" smtClean="0"/>
              <a:t>‹#›</a:t>
            </a:fld>
            <a:endParaRPr lang="en-US"/>
          </a:p>
        </p:txBody>
      </p:sp>
    </p:spTree>
    <p:extLst>
      <p:ext uri="{BB962C8B-B14F-4D97-AF65-F5344CB8AC3E}">
        <p14:creationId xmlns:p14="http://schemas.microsoft.com/office/powerpoint/2010/main" val="95479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Todd Dalsing, Dubuque Regional Airport</a:t>
            </a:r>
          </a:p>
          <a:p>
            <a:r>
              <a:rPr lang="en-US" dirty="0"/>
              <a:t>This morning I would like to give a quick overview from a year of </a:t>
            </a:r>
            <a:r>
              <a:rPr lang="en-US" dirty="0" err="1"/>
              <a:t>covid</a:t>
            </a:r>
            <a:r>
              <a:rPr lang="en-US" dirty="0"/>
              <a:t> impact on DBQ one of Iowa’s commercial airports, including budget, an update on state DOT projects and program and DBQ Statistics. </a:t>
            </a:r>
          </a:p>
        </p:txBody>
      </p:sp>
      <p:sp>
        <p:nvSpPr>
          <p:cNvPr id="4" name="Slide Number Placeholder 3"/>
          <p:cNvSpPr>
            <a:spLocks noGrp="1"/>
          </p:cNvSpPr>
          <p:nvPr>
            <p:ph type="sldNum" sz="quarter" idx="5"/>
          </p:nvPr>
        </p:nvSpPr>
        <p:spPr/>
        <p:txBody>
          <a:bodyPr/>
          <a:lstStyle/>
          <a:p>
            <a:fld id="{7D2540FA-F6E4-4CC9-B387-330395C8F7E6}" type="slidenum">
              <a:rPr lang="en-US" smtClean="0"/>
              <a:t>1</a:t>
            </a:fld>
            <a:endParaRPr lang="en-US"/>
          </a:p>
        </p:txBody>
      </p:sp>
    </p:spTree>
    <p:extLst>
      <p:ext uri="{BB962C8B-B14F-4D97-AF65-F5344CB8AC3E}">
        <p14:creationId xmlns:p14="http://schemas.microsoft.com/office/powerpoint/2010/main" val="2228264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DBQ budget is $60,000 split 80% state / 10% local. Or $48,000 state, $12,000 local. </a:t>
            </a:r>
          </a:p>
          <a:p>
            <a:r>
              <a:rPr lang="en-US" dirty="0"/>
              <a:t>Use funds for:</a:t>
            </a:r>
          </a:p>
          <a:p>
            <a:r>
              <a:rPr lang="en-US" dirty="0"/>
              <a:t>Air service development, </a:t>
            </a:r>
          </a:p>
          <a:p>
            <a:r>
              <a:rPr lang="en-US" dirty="0"/>
              <a:t>Marketing Commercial Air Service.</a:t>
            </a:r>
          </a:p>
        </p:txBody>
      </p:sp>
      <p:sp>
        <p:nvSpPr>
          <p:cNvPr id="4" name="Slide Number Placeholder 3"/>
          <p:cNvSpPr>
            <a:spLocks noGrp="1"/>
          </p:cNvSpPr>
          <p:nvPr>
            <p:ph type="sldNum" sz="quarter" idx="5"/>
          </p:nvPr>
        </p:nvSpPr>
        <p:spPr/>
        <p:txBody>
          <a:bodyPr/>
          <a:lstStyle/>
          <a:p>
            <a:fld id="{E7A91468-D014-464E-86EB-00E5D52B3873}" type="slidenum">
              <a:rPr lang="en-US" smtClean="0"/>
              <a:t>10</a:t>
            </a:fld>
            <a:endParaRPr lang="en-US"/>
          </a:p>
        </p:txBody>
      </p:sp>
    </p:spTree>
    <p:extLst>
      <p:ext uri="{BB962C8B-B14F-4D97-AF65-F5344CB8AC3E}">
        <p14:creationId xmlns:p14="http://schemas.microsoft.com/office/powerpoint/2010/main" val="3240667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An operation is defined as a take off or landing of aircraft.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Thanks to DBQ strong general aviation the University of Dubuque Flight training school with 30 aircraft and over 300 students, instructors and staff, other local tenants and corporate traffic DBQ was the busiest airport in Iowa 2020. In the past DBQ has always been 2</a:t>
            </a:r>
            <a:r>
              <a:rPr lang="en-US" u="none" baseline="30000" dirty="0"/>
              <a:t>nd</a:t>
            </a:r>
            <a:r>
              <a:rPr lang="en-US" u="none" dirty="0"/>
              <a:t> behind DSM.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You can see the impact </a:t>
            </a:r>
            <a:r>
              <a:rPr lang="en-US" u="none" dirty="0" err="1"/>
              <a:t>Covid</a:t>
            </a:r>
            <a:r>
              <a:rPr lang="en-US" u="none" dirty="0"/>
              <a:t> has had on other Iowa airport DSM, CID and even Chicago Ohara.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2019	</a:t>
            </a:r>
            <a:r>
              <a:rPr lang="en-US" dirty="0"/>
              <a:t>	</a:t>
            </a:r>
            <a:r>
              <a:rPr lang="en-US" u="sng" dirty="0"/>
              <a:t>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DSM 78,869		DSM 58,355	</a:t>
            </a:r>
          </a:p>
          <a:p>
            <a:r>
              <a:rPr lang="en-US" dirty="0"/>
              <a:t>DBQ  64,603		DBQ 64,415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CID  53,111		CID 42,030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SUX 18,500		SUX 15,351</a:t>
            </a:r>
            <a:br>
              <a:rPr lang="en-US" dirty="0"/>
            </a:br>
            <a:r>
              <a:rPr lang="en-US" dirty="0"/>
              <a:t>ALO 21,316		ALO 17,972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ORD 921,408 		ORD 539,615</a:t>
            </a:r>
          </a:p>
          <a:p>
            <a:endParaRPr lang="en-US" b="1" dirty="0"/>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7D2540FA-F6E4-4CC9-B387-330395C8F7E6}" type="slidenum">
              <a:rPr lang="en-US" smtClean="0"/>
              <a:t>11</a:t>
            </a:fld>
            <a:endParaRPr lang="en-US"/>
          </a:p>
        </p:txBody>
      </p:sp>
    </p:spTree>
    <p:extLst>
      <p:ext uri="{BB962C8B-B14F-4D97-AF65-F5344CB8AC3E}">
        <p14:creationId xmlns:p14="http://schemas.microsoft.com/office/powerpoint/2010/main" val="4031042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 </a:t>
            </a:r>
            <a:r>
              <a:rPr lang="en-US" dirty="0" err="1"/>
              <a:t>Covid</a:t>
            </a:r>
            <a:r>
              <a:rPr lang="en-US" dirty="0"/>
              <a:t> impact on enplanements, went from 36K to 11K</a:t>
            </a:r>
          </a:p>
          <a:p>
            <a:r>
              <a:rPr lang="en-US" dirty="0"/>
              <a:t>2020 load factors decrease from 74% to 45%. 45% was around the national average at that time</a:t>
            </a:r>
          </a:p>
          <a:p>
            <a:r>
              <a:rPr lang="en-US" dirty="0"/>
              <a:t>2021 with one flight a day enplanements are slowly rising and currently seeing around %53 load factors as of April 1, </a:t>
            </a:r>
          </a:p>
          <a:p>
            <a:endParaRPr lang="en-US" dirty="0"/>
          </a:p>
          <a:p>
            <a:r>
              <a:rPr lang="en-US" dirty="0"/>
              <a:t>DBQ continues to have an excellent air carriers completion rate. </a:t>
            </a:r>
          </a:p>
        </p:txBody>
      </p:sp>
      <p:sp>
        <p:nvSpPr>
          <p:cNvPr id="4" name="Slide Number Placeholder 3"/>
          <p:cNvSpPr>
            <a:spLocks noGrp="1"/>
          </p:cNvSpPr>
          <p:nvPr>
            <p:ph type="sldNum" sz="quarter" idx="5"/>
          </p:nvPr>
        </p:nvSpPr>
        <p:spPr/>
        <p:txBody>
          <a:bodyPr/>
          <a:lstStyle/>
          <a:p>
            <a:fld id="{7D2540FA-F6E4-4CC9-B387-330395C8F7E6}" type="slidenum">
              <a:rPr lang="en-US" smtClean="0"/>
              <a:t>12</a:t>
            </a:fld>
            <a:endParaRPr lang="en-US"/>
          </a:p>
        </p:txBody>
      </p:sp>
    </p:spTree>
    <p:extLst>
      <p:ext uri="{BB962C8B-B14F-4D97-AF65-F5344CB8AC3E}">
        <p14:creationId xmlns:p14="http://schemas.microsoft.com/office/powerpoint/2010/main" val="497885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would like to recognize and thank your staff</a:t>
            </a:r>
          </a:p>
          <a:p>
            <a:r>
              <a:rPr lang="en-US" sz="1200" kern="1200" dirty="0">
                <a:solidFill>
                  <a:schemeClr val="tx1"/>
                </a:solidFill>
                <a:effectLst/>
                <a:latin typeface="+mn-lt"/>
                <a:ea typeface="+mn-ea"/>
                <a:cs typeface="+mn-cs"/>
              </a:rPr>
              <a:t>Stu Anderson- Director, Transportation Development Division</a:t>
            </a:r>
          </a:p>
          <a:p>
            <a:r>
              <a:rPr lang="en-US" sz="1200" kern="1200" dirty="0">
                <a:solidFill>
                  <a:schemeClr val="tx1"/>
                </a:solidFill>
                <a:effectLst/>
                <a:latin typeface="+mn-lt"/>
                <a:ea typeface="+mn-ea"/>
                <a:cs typeface="+mn-cs"/>
              </a:rPr>
              <a:t>Tim McClung- Aviation Planning Manager</a:t>
            </a:r>
          </a:p>
          <a:p>
            <a:r>
              <a:rPr lang="en-US" sz="1200" kern="1200" dirty="0">
                <a:solidFill>
                  <a:schemeClr val="tx1"/>
                </a:solidFill>
                <a:effectLst/>
                <a:latin typeface="+mn-lt"/>
                <a:ea typeface="+mn-ea"/>
                <a:cs typeface="+mn-cs"/>
              </a:rPr>
              <a:t>Shane Wright- Aviation Program Manager</a:t>
            </a:r>
          </a:p>
          <a:p>
            <a:r>
              <a:rPr lang="en-US" sz="1200" kern="1200" dirty="0">
                <a:solidFill>
                  <a:schemeClr val="tx1"/>
                </a:solidFill>
                <a:effectLst/>
                <a:latin typeface="+mn-lt"/>
                <a:ea typeface="+mn-ea"/>
                <a:cs typeface="+mn-cs"/>
              </a:rPr>
              <a:t>Michael Marr- Airport Inspector</a:t>
            </a:r>
          </a:p>
          <a:p>
            <a:r>
              <a:rPr lang="en-US" sz="1200" kern="1200" dirty="0">
                <a:solidFill>
                  <a:schemeClr val="tx1"/>
                </a:solidFill>
                <a:effectLst/>
                <a:latin typeface="+mn-lt"/>
                <a:ea typeface="+mn-ea"/>
                <a:cs typeface="+mn-cs"/>
              </a:rPr>
              <a:t>Brian </a:t>
            </a:r>
            <a:r>
              <a:rPr lang="en-US" sz="1200" kern="1200" dirty="0" err="1">
                <a:solidFill>
                  <a:schemeClr val="tx1"/>
                </a:solidFill>
                <a:effectLst/>
                <a:latin typeface="+mn-lt"/>
                <a:ea typeface="+mn-ea"/>
                <a:cs typeface="+mn-cs"/>
              </a:rPr>
              <a:t>Kuennen</a:t>
            </a:r>
            <a:r>
              <a:rPr lang="en-US" sz="1200" kern="1200" dirty="0">
                <a:solidFill>
                  <a:schemeClr val="tx1"/>
                </a:solidFill>
                <a:effectLst/>
                <a:latin typeface="+mn-lt"/>
                <a:ea typeface="+mn-ea"/>
                <a:cs typeface="+mn-cs"/>
              </a:rPr>
              <a:t>- Aviation Program Specialist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Commissioners, for your support, </a:t>
            </a:r>
          </a:p>
          <a:p>
            <a:r>
              <a:rPr lang="en-US" dirty="0"/>
              <a:t>happy to answer any questions you may have. </a:t>
            </a:r>
          </a:p>
        </p:txBody>
      </p:sp>
      <p:sp>
        <p:nvSpPr>
          <p:cNvPr id="4" name="Slide Number Placeholder 3"/>
          <p:cNvSpPr>
            <a:spLocks noGrp="1"/>
          </p:cNvSpPr>
          <p:nvPr>
            <p:ph type="sldNum" sz="quarter" idx="5"/>
          </p:nvPr>
        </p:nvSpPr>
        <p:spPr/>
        <p:txBody>
          <a:bodyPr/>
          <a:lstStyle/>
          <a:p>
            <a:fld id="{7D2540FA-F6E4-4CC9-B387-330395C8F7E6}" type="slidenum">
              <a:rPr lang="en-US" smtClean="0"/>
              <a:t>13</a:t>
            </a:fld>
            <a:endParaRPr lang="en-US"/>
          </a:p>
        </p:txBody>
      </p:sp>
    </p:spTree>
    <p:extLst>
      <p:ext uri="{BB962C8B-B14F-4D97-AF65-F5344CB8AC3E}">
        <p14:creationId xmlns:p14="http://schemas.microsoft.com/office/powerpoint/2010/main" val="1485414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Covid</a:t>
            </a:r>
            <a:r>
              <a:rPr lang="en-US" dirty="0"/>
              <a:t> impacted FY 20 and carried over to FY 21.</a:t>
            </a:r>
          </a:p>
          <a:p>
            <a:r>
              <a:rPr lang="en-US" dirty="0"/>
              <a:t>Early March 2020 DBQ Airport and Chamber were in Phoenix meeting with airlines to expand westbound service to Denver when </a:t>
            </a:r>
            <a:r>
              <a:rPr lang="en-US" dirty="0" err="1"/>
              <a:t>covid</a:t>
            </a:r>
            <a:r>
              <a:rPr lang="en-US" dirty="0"/>
              <a:t> was growing concern and soon after declared a national emergency.</a:t>
            </a:r>
          </a:p>
          <a:p>
            <a:r>
              <a:rPr lang="en-US" dirty="0"/>
              <a:t>Late March….</a:t>
            </a:r>
          </a:p>
        </p:txBody>
      </p:sp>
      <p:sp>
        <p:nvSpPr>
          <p:cNvPr id="4" name="Slide Number Placeholder 3"/>
          <p:cNvSpPr>
            <a:spLocks noGrp="1"/>
          </p:cNvSpPr>
          <p:nvPr>
            <p:ph type="sldNum" sz="quarter" idx="5"/>
          </p:nvPr>
        </p:nvSpPr>
        <p:spPr/>
        <p:txBody>
          <a:bodyPr/>
          <a:lstStyle/>
          <a:p>
            <a:fld id="{7D2540FA-F6E4-4CC9-B387-330395C8F7E6}" type="slidenum">
              <a:rPr lang="en-US" smtClean="0"/>
              <a:t>2</a:t>
            </a:fld>
            <a:endParaRPr lang="en-US"/>
          </a:p>
        </p:txBody>
      </p:sp>
    </p:spTree>
    <p:extLst>
      <p:ext uri="{BB962C8B-B14F-4D97-AF65-F5344CB8AC3E}">
        <p14:creationId xmlns:p14="http://schemas.microsoft.com/office/powerpoint/2010/main" val="173927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Airports including DBQ have received two rounds of federal relief to date. </a:t>
            </a:r>
          </a:p>
          <a:p>
            <a:r>
              <a:rPr lang="en-US" dirty="0"/>
              <a:t>1</a:t>
            </a:r>
            <a:r>
              <a:rPr lang="en-US" baseline="30000" dirty="0"/>
              <a:t>st</a:t>
            </a:r>
            <a:r>
              <a:rPr lang="en-US" dirty="0"/>
              <a:t> round:</a:t>
            </a:r>
          </a:p>
        </p:txBody>
      </p:sp>
      <p:sp>
        <p:nvSpPr>
          <p:cNvPr id="4" name="Slide Number Placeholder 3"/>
          <p:cNvSpPr>
            <a:spLocks noGrp="1"/>
          </p:cNvSpPr>
          <p:nvPr>
            <p:ph type="sldNum" sz="quarter" idx="5"/>
          </p:nvPr>
        </p:nvSpPr>
        <p:spPr/>
        <p:txBody>
          <a:bodyPr/>
          <a:lstStyle/>
          <a:p>
            <a:fld id="{7D2540FA-F6E4-4CC9-B387-330395C8F7E6}" type="slidenum">
              <a:rPr lang="en-US" smtClean="0"/>
              <a:t>3</a:t>
            </a:fld>
            <a:endParaRPr lang="en-US"/>
          </a:p>
        </p:txBody>
      </p:sp>
    </p:spTree>
    <p:extLst>
      <p:ext uri="{BB962C8B-B14F-4D97-AF65-F5344CB8AC3E}">
        <p14:creationId xmlns:p14="http://schemas.microsoft.com/office/powerpoint/2010/main" val="390928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Passenger that have gone through TSA screening checkpoint. Numbers represent one day, the first of each month.</a:t>
            </a:r>
          </a:p>
          <a:p>
            <a:r>
              <a:rPr lang="en-US" dirty="0"/>
              <a:t>Top blue line 2019 pre </a:t>
            </a:r>
            <a:r>
              <a:rPr lang="en-US" dirty="0" err="1"/>
              <a:t>covid</a:t>
            </a:r>
            <a:r>
              <a:rPr lang="en-US" dirty="0"/>
              <a:t> numbers.</a:t>
            </a:r>
          </a:p>
          <a:p>
            <a:r>
              <a:rPr lang="en-US" dirty="0"/>
              <a:t>Orange line shows 2 months FY 20 pre </a:t>
            </a:r>
            <a:r>
              <a:rPr lang="en-US" dirty="0" err="1"/>
              <a:t>covid</a:t>
            </a:r>
            <a:r>
              <a:rPr lang="en-US" dirty="0"/>
              <a:t> numbers then March to April worst month of pandemic for aviation, a 96% decrease in passenger demand over 2019.</a:t>
            </a:r>
          </a:p>
          <a:p>
            <a:r>
              <a:rPr lang="en-US" dirty="0"/>
              <a:t>Yellow line shows FY 2021, as you can see, slow recovery, currently at about 50% decrease in passenger demand over 2019.</a:t>
            </a:r>
          </a:p>
        </p:txBody>
      </p:sp>
      <p:sp>
        <p:nvSpPr>
          <p:cNvPr id="4" name="Slide Number Placeholder 3"/>
          <p:cNvSpPr>
            <a:spLocks noGrp="1"/>
          </p:cNvSpPr>
          <p:nvPr>
            <p:ph type="sldNum" sz="quarter" idx="5"/>
          </p:nvPr>
        </p:nvSpPr>
        <p:spPr/>
        <p:txBody>
          <a:bodyPr/>
          <a:lstStyle/>
          <a:p>
            <a:fld id="{7D2540FA-F6E4-4CC9-B387-330395C8F7E6}" type="slidenum">
              <a:rPr lang="en-US" smtClean="0"/>
              <a:t>4</a:t>
            </a:fld>
            <a:endParaRPr lang="en-US"/>
          </a:p>
        </p:txBody>
      </p:sp>
    </p:spTree>
    <p:extLst>
      <p:ext uri="{BB962C8B-B14F-4D97-AF65-F5344CB8AC3E}">
        <p14:creationId xmlns:p14="http://schemas.microsoft.com/office/powerpoint/2010/main" val="2321489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is DBQ primary carrier. </a:t>
            </a:r>
          </a:p>
          <a:p>
            <a:r>
              <a:rPr lang="en-US" dirty="0"/>
              <a:t>As you can see all legacy and other carriers showing loss.</a:t>
            </a:r>
          </a:p>
        </p:txBody>
      </p:sp>
      <p:sp>
        <p:nvSpPr>
          <p:cNvPr id="4" name="Slide Number Placeholder 3"/>
          <p:cNvSpPr>
            <a:spLocks noGrp="1"/>
          </p:cNvSpPr>
          <p:nvPr>
            <p:ph type="sldNum" sz="quarter" idx="5"/>
          </p:nvPr>
        </p:nvSpPr>
        <p:spPr/>
        <p:txBody>
          <a:bodyPr/>
          <a:lstStyle/>
          <a:p>
            <a:fld id="{7D2540FA-F6E4-4CC9-B387-330395C8F7E6}" type="slidenum">
              <a:rPr lang="en-US" smtClean="0"/>
              <a:t>5</a:t>
            </a:fld>
            <a:endParaRPr lang="en-US"/>
          </a:p>
        </p:txBody>
      </p:sp>
    </p:spTree>
    <p:extLst>
      <p:ext uri="{BB962C8B-B14F-4D97-AF65-F5344CB8AC3E}">
        <p14:creationId xmlns:p14="http://schemas.microsoft.com/office/powerpoint/2010/main" val="814785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Airport Budget Revenue Impact</a:t>
            </a:r>
          </a:p>
          <a:p>
            <a:r>
              <a:rPr lang="en-US" dirty="0"/>
              <a:t>Graphs show FY19 and FY 20 Actual and FY 21 forecasted for next 2 months. </a:t>
            </a:r>
          </a:p>
          <a:p>
            <a:r>
              <a:rPr lang="en-US" b="1" dirty="0"/>
              <a:t>Top left graph </a:t>
            </a:r>
            <a:r>
              <a:rPr lang="en-US" dirty="0"/>
              <a:t>- PFC = Passenger Facility Charge, $4.50 fee on each airline ticket sold out of DBQ.</a:t>
            </a:r>
          </a:p>
          <a:p>
            <a:r>
              <a:rPr lang="en-US" dirty="0"/>
              <a:t>PFC are used to offset debt service on FAA AIP projects.</a:t>
            </a:r>
          </a:p>
          <a:p>
            <a:r>
              <a:rPr lang="en-US" b="1" dirty="0"/>
              <a:t>Top right graph </a:t>
            </a:r>
            <a:r>
              <a:rPr lang="en-US" dirty="0"/>
              <a:t>- CFC = Customer Facility Charge, $3.00 on each vehicle per day rented out of DBQ.</a:t>
            </a:r>
          </a:p>
          <a:p>
            <a:r>
              <a:rPr lang="en-US" dirty="0"/>
              <a:t>CFC are used to make improvements to rental car associated infrastructure at terminal. </a:t>
            </a:r>
          </a:p>
          <a:p>
            <a:r>
              <a:rPr lang="en-US" b="1" dirty="0"/>
              <a:t>Bottom graph </a:t>
            </a:r>
            <a:r>
              <a:rPr lang="en-US" dirty="0"/>
              <a:t>-Fuel includes all fuel sold at airport Jet A, 100LL, Diesel, </a:t>
            </a:r>
            <a:r>
              <a:rPr lang="en-US" dirty="0" err="1"/>
              <a:t>autogas</a:t>
            </a:r>
            <a:r>
              <a:rPr lang="en-US" dirty="0"/>
              <a:t>. </a:t>
            </a:r>
          </a:p>
          <a:p>
            <a:r>
              <a:rPr lang="en-US" dirty="0"/>
              <a:t>Revenues are down but expenses are also down because we are not purchasing as much fuel. </a:t>
            </a:r>
          </a:p>
        </p:txBody>
      </p:sp>
      <p:sp>
        <p:nvSpPr>
          <p:cNvPr id="4" name="Slide Number Placeholder 3"/>
          <p:cNvSpPr>
            <a:spLocks noGrp="1"/>
          </p:cNvSpPr>
          <p:nvPr>
            <p:ph type="sldNum" sz="quarter" idx="5"/>
          </p:nvPr>
        </p:nvSpPr>
        <p:spPr/>
        <p:txBody>
          <a:bodyPr/>
          <a:lstStyle/>
          <a:p>
            <a:fld id="{7D2540FA-F6E4-4CC9-B387-330395C8F7E6}" type="slidenum">
              <a:rPr lang="en-US" smtClean="0"/>
              <a:t>6</a:t>
            </a:fld>
            <a:endParaRPr lang="en-US"/>
          </a:p>
        </p:txBody>
      </p:sp>
    </p:spTree>
    <p:extLst>
      <p:ext uri="{BB962C8B-B14F-4D97-AF65-F5344CB8AC3E}">
        <p14:creationId xmlns:p14="http://schemas.microsoft.com/office/powerpoint/2010/main" val="4268567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FY 22 Capital Improvement include 2 IDOT CSVI Projects highlighted in yellow</a:t>
            </a:r>
          </a:p>
        </p:txBody>
      </p:sp>
      <p:sp>
        <p:nvSpPr>
          <p:cNvPr id="4" name="Slide Number Placeholder 3"/>
          <p:cNvSpPr>
            <a:spLocks noGrp="1"/>
          </p:cNvSpPr>
          <p:nvPr>
            <p:ph type="sldNum" sz="quarter" idx="5"/>
          </p:nvPr>
        </p:nvSpPr>
        <p:spPr/>
        <p:txBody>
          <a:bodyPr/>
          <a:lstStyle/>
          <a:p>
            <a:fld id="{7D2540FA-F6E4-4CC9-B387-330395C8F7E6}" type="slidenum">
              <a:rPr lang="en-US" smtClean="0"/>
              <a:t>7</a:t>
            </a:fld>
            <a:endParaRPr lang="en-US"/>
          </a:p>
        </p:txBody>
      </p:sp>
    </p:spTree>
    <p:extLst>
      <p:ext uri="{BB962C8B-B14F-4D97-AF65-F5344CB8AC3E}">
        <p14:creationId xmlns:p14="http://schemas.microsoft.com/office/powerpoint/2010/main" val="345507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IDOT CSVI Project Relocate Emergency Generator</a:t>
            </a:r>
          </a:p>
          <a:p>
            <a:endParaRPr lang="en-US" dirty="0"/>
          </a:p>
          <a:p>
            <a:r>
              <a:rPr lang="en-US" dirty="0"/>
              <a:t>Generator that DBQ is currently using for airfield lighting backup will be relocated. </a:t>
            </a:r>
          </a:p>
          <a:p>
            <a:endParaRPr lang="en-US" dirty="0"/>
          </a:p>
          <a:p>
            <a:r>
              <a:rPr lang="en-US" dirty="0"/>
              <a:t>Provide back up power for JUF that include Airport operations and maintenance to include ARFF</a:t>
            </a:r>
          </a:p>
          <a:p>
            <a:r>
              <a:rPr lang="en-US" dirty="0"/>
              <a:t>And DJC that provides all aircraft ground handling, fueling, concierge service and </a:t>
            </a:r>
          </a:p>
          <a:p>
            <a:r>
              <a:rPr lang="en-US" dirty="0"/>
              <a:t>Administrative offices. </a:t>
            </a:r>
          </a:p>
          <a:p>
            <a:endParaRPr lang="en-US" dirty="0"/>
          </a:p>
        </p:txBody>
      </p:sp>
      <p:sp>
        <p:nvSpPr>
          <p:cNvPr id="4" name="Slide Number Placeholder 3"/>
          <p:cNvSpPr>
            <a:spLocks noGrp="1"/>
          </p:cNvSpPr>
          <p:nvPr>
            <p:ph type="sldNum" sz="quarter" idx="5"/>
          </p:nvPr>
        </p:nvSpPr>
        <p:spPr/>
        <p:txBody>
          <a:bodyPr/>
          <a:lstStyle/>
          <a:p>
            <a:fld id="{7D2540FA-F6E4-4CC9-B387-330395C8F7E6}" type="slidenum">
              <a:rPr lang="en-US" smtClean="0"/>
              <a:t>8</a:t>
            </a:fld>
            <a:endParaRPr lang="en-US"/>
          </a:p>
        </p:txBody>
      </p:sp>
    </p:spTree>
    <p:extLst>
      <p:ext uri="{BB962C8B-B14F-4D97-AF65-F5344CB8AC3E}">
        <p14:creationId xmlns:p14="http://schemas.microsoft.com/office/powerpoint/2010/main" val="3857671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IDOT CSVI Project</a:t>
            </a:r>
          </a:p>
          <a:p>
            <a:endParaRPr lang="en-US" dirty="0"/>
          </a:p>
          <a:p>
            <a:r>
              <a:rPr lang="en-US" dirty="0"/>
              <a:t>To meet increased demand in fuel gallons sold. </a:t>
            </a:r>
          </a:p>
          <a:p>
            <a:endParaRPr lang="en-US" dirty="0"/>
          </a:p>
        </p:txBody>
      </p:sp>
      <p:sp>
        <p:nvSpPr>
          <p:cNvPr id="4" name="Slide Number Placeholder 3"/>
          <p:cNvSpPr>
            <a:spLocks noGrp="1"/>
          </p:cNvSpPr>
          <p:nvPr>
            <p:ph type="sldNum" sz="quarter" idx="5"/>
          </p:nvPr>
        </p:nvSpPr>
        <p:spPr/>
        <p:txBody>
          <a:bodyPr/>
          <a:lstStyle/>
          <a:p>
            <a:fld id="{7D2540FA-F6E4-4CC9-B387-330395C8F7E6}" type="slidenum">
              <a:rPr lang="en-US" smtClean="0"/>
              <a:t>9</a:t>
            </a:fld>
            <a:endParaRPr lang="en-US"/>
          </a:p>
        </p:txBody>
      </p:sp>
    </p:spTree>
    <p:extLst>
      <p:ext uri="{BB962C8B-B14F-4D97-AF65-F5344CB8AC3E}">
        <p14:creationId xmlns:p14="http://schemas.microsoft.com/office/powerpoint/2010/main" val="1266328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339B-75AB-429F-9B97-9A864CBB6B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3E7E6D-3919-461A-9BDA-8B45C8115A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840214-5DAE-43CF-934F-028BF68923DE}"/>
              </a:ext>
            </a:extLst>
          </p:cNvPr>
          <p:cNvSpPr>
            <a:spLocks noGrp="1"/>
          </p:cNvSpPr>
          <p:nvPr>
            <p:ph type="dt" sz="half" idx="10"/>
          </p:nvPr>
        </p:nvSpPr>
        <p:spPr/>
        <p:txBody>
          <a:bodyPr/>
          <a:lstStyle/>
          <a:p>
            <a:fld id="{4CFCB851-0B57-48A6-8958-CCAABD9ADE04}" type="datetimeFigureOut">
              <a:rPr lang="en-US" smtClean="0"/>
              <a:t>4/6/2021</a:t>
            </a:fld>
            <a:endParaRPr lang="en-US"/>
          </a:p>
        </p:txBody>
      </p:sp>
      <p:sp>
        <p:nvSpPr>
          <p:cNvPr id="5" name="Footer Placeholder 4">
            <a:extLst>
              <a:ext uri="{FF2B5EF4-FFF2-40B4-BE49-F238E27FC236}">
                <a16:creationId xmlns:a16="http://schemas.microsoft.com/office/drawing/2014/main" id="{AFAA29C9-4E13-46E0-9FF3-BF01CBBBB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93C4CA-CFED-42A5-AE3F-7F90ACA20C84}"/>
              </a:ext>
            </a:extLst>
          </p:cNvPr>
          <p:cNvSpPr>
            <a:spLocks noGrp="1"/>
          </p:cNvSpPr>
          <p:nvPr>
            <p:ph type="sldNum" sz="quarter" idx="12"/>
          </p:nvPr>
        </p:nvSpPr>
        <p:spPr/>
        <p:txBody>
          <a:bodyPr/>
          <a:lstStyle/>
          <a:p>
            <a:fld id="{93264A8D-A89D-455C-8E8E-B89D63E64D9C}" type="slidenum">
              <a:rPr lang="en-US" smtClean="0"/>
              <a:t>‹#›</a:t>
            </a:fld>
            <a:endParaRPr lang="en-US"/>
          </a:p>
        </p:txBody>
      </p:sp>
    </p:spTree>
    <p:extLst>
      <p:ext uri="{BB962C8B-B14F-4D97-AF65-F5344CB8AC3E}">
        <p14:creationId xmlns:p14="http://schemas.microsoft.com/office/powerpoint/2010/main" val="202042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6E8B0-B794-4D0C-8F97-84BB125A8B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24DC5F-DB27-4E47-9C22-9D0685D521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C09AD-1917-47EA-B973-B5E258CF7FB7}"/>
              </a:ext>
            </a:extLst>
          </p:cNvPr>
          <p:cNvSpPr>
            <a:spLocks noGrp="1"/>
          </p:cNvSpPr>
          <p:nvPr>
            <p:ph type="dt" sz="half" idx="10"/>
          </p:nvPr>
        </p:nvSpPr>
        <p:spPr/>
        <p:txBody>
          <a:bodyPr/>
          <a:lstStyle/>
          <a:p>
            <a:fld id="{4CFCB851-0B57-48A6-8958-CCAABD9ADE04}" type="datetimeFigureOut">
              <a:rPr lang="en-US" smtClean="0"/>
              <a:t>4/6/2021</a:t>
            </a:fld>
            <a:endParaRPr lang="en-US"/>
          </a:p>
        </p:txBody>
      </p:sp>
      <p:sp>
        <p:nvSpPr>
          <p:cNvPr id="5" name="Footer Placeholder 4">
            <a:extLst>
              <a:ext uri="{FF2B5EF4-FFF2-40B4-BE49-F238E27FC236}">
                <a16:creationId xmlns:a16="http://schemas.microsoft.com/office/drawing/2014/main" id="{42A80523-FA20-4509-B8D6-236000D96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AFFF2-D54A-4C9E-8DAA-D6117429AB2F}"/>
              </a:ext>
            </a:extLst>
          </p:cNvPr>
          <p:cNvSpPr>
            <a:spLocks noGrp="1"/>
          </p:cNvSpPr>
          <p:nvPr>
            <p:ph type="sldNum" sz="quarter" idx="12"/>
          </p:nvPr>
        </p:nvSpPr>
        <p:spPr/>
        <p:txBody>
          <a:bodyPr/>
          <a:lstStyle/>
          <a:p>
            <a:fld id="{93264A8D-A89D-455C-8E8E-B89D63E64D9C}" type="slidenum">
              <a:rPr lang="en-US" smtClean="0"/>
              <a:t>‹#›</a:t>
            </a:fld>
            <a:endParaRPr lang="en-US"/>
          </a:p>
        </p:txBody>
      </p:sp>
    </p:spTree>
    <p:extLst>
      <p:ext uri="{BB962C8B-B14F-4D97-AF65-F5344CB8AC3E}">
        <p14:creationId xmlns:p14="http://schemas.microsoft.com/office/powerpoint/2010/main" val="2047552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C80762-84D6-4F65-84AE-0EEF0DBBD0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EA1FD5-2D68-4411-BDF9-8A876A1D86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888A7-1950-4C53-AD99-A2129157531C}"/>
              </a:ext>
            </a:extLst>
          </p:cNvPr>
          <p:cNvSpPr>
            <a:spLocks noGrp="1"/>
          </p:cNvSpPr>
          <p:nvPr>
            <p:ph type="dt" sz="half" idx="10"/>
          </p:nvPr>
        </p:nvSpPr>
        <p:spPr/>
        <p:txBody>
          <a:bodyPr/>
          <a:lstStyle/>
          <a:p>
            <a:fld id="{4CFCB851-0B57-48A6-8958-CCAABD9ADE04}" type="datetimeFigureOut">
              <a:rPr lang="en-US" smtClean="0"/>
              <a:t>4/6/2021</a:t>
            </a:fld>
            <a:endParaRPr lang="en-US"/>
          </a:p>
        </p:txBody>
      </p:sp>
      <p:sp>
        <p:nvSpPr>
          <p:cNvPr id="5" name="Footer Placeholder 4">
            <a:extLst>
              <a:ext uri="{FF2B5EF4-FFF2-40B4-BE49-F238E27FC236}">
                <a16:creationId xmlns:a16="http://schemas.microsoft.com/office/drawing/2014/main" id="{3006DF97-189A-4F1F-B5B3-6718FD325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ED031-D4DF-4973-BD66-7E5C892A2E3A}"/>
              </a:ext>
            </a:extLst>
          </p:cNvPr>
          <p:cNvSpPr>
            <a:spLocks noGrp="1"/>
          </p:cNvSpPr>
          <p:nvPr>
            <p:ph type="sldNum" sz="quarter" idx="12"/>
          </p:nvPr>
        </p:nvSpPr>
        <p:spPr/>
        <p:txBody>
          <a:bodyPr/>
          <a:lstStyle/>
          <a:p>
            <a:fld id="{93264A8D-A89D-455C-8E8E-B89D63E64D9C}" type="slidenum">
              <a:rPr lang="en-US" smtClean="0"/>
              <a:t>‹#›</a:t>
            </a:fld>
            <a:endParaRPr lang="en-US"/>
          </a:p>
        </p:txBody>
      </p:sp>
    </p:spTree>
    <p:extLst>
      <p:ext uri="{BB962C8B-B14F-4D97-AF65-F5344CB8AC3E}">
        <p14:creationId xmlns:p14="http://schemas.microsoft.com/office/powerpoint/2010/main" val="3331909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115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7746F-5183-4C53-A967-A59C5A5B50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0113BF-40E3-4213-9E51-D1AE3A191A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6B3D2-972D-4FEF-9FC1-4009CED95B5F}"/>
              </a:ext>
            </a:extLst>
          </p:cNvPr>
          <p:cNvSpPr>
            <a:spLocks noGrp="1"/>
          </p:cNvSpPr>
          <p:nvPr>
            <p:ph type="dt" sz="half" idx="10"/>
          </p:nvPr>
        </p:nvSpPr>
        <p:spPr/>
        <p:txBody>
          <a:bodyPr/>
          <a:lstStyle/>
          <a:p>
            <a:fld id="{4CFCB851-0B57-48A6-8958-CCAABD9ADE04}" type="datetimeFigureOut">
              <a:rPr lang="en-US" smtClean="0"/>
              <a:t>4/6/2021</a:t>
            </a:fld>
            <a:endParaRPr lang="en-US"/>
          </a:p>
        </p:txBody>
      </p:sp>
      <p:sp>
        <p:nvSpPr>
          <p:cNvPr id="5" name="Footer Placeholder 4">
            <a:extLst>
              <a:ext uri="{FF2B5EF4-FFF2-40B4-BE49-F238E27FC236}">
                <a16:creationId xmlns:a16="http://schemas.microsoft.com/office/drawing/2014/main" id="{DD4A1184-5472-4E2F-9939-AED23D07C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E6C18-24E9-427A-B922-277A99474407}"/>
              </a:ext>
            </a:extLst>
          </p:cNvPr>
          <p:cNvSpPr>
            <a:spLocks noGrp="1"/>
          </p:cNvSpPr>
          <p:nvPr>
            <p:ph type="sldNum" sz="quarter" idx="12"/>
          </p:nvPr>
        </p:nvSpPr>
        <p:spPr/>
        <p:txBody>
          <a:bodyPr/>
          <a:lstStyle/>
          <a:p>
            <a:fld id="{93264A8D-A89D-455C-8E8E-B89D63E64D9C}" type="slidenum">
              <a:rPr lang="en-US" smtClean="0"/>
              <a:t>‹#›</a:t>
            </a:fld>
            <a:endParaRPr lang="en-US"/>
          </a:p>
        </p:txBody>
      </p:sp>
    </p:spTree>
    <p:extLst>
      <p:ext uri="{BB962C8B-B14F-4D97-AF65-F5344CB8AC3E}">
        <p14:creationId xmlns:p14="http://schemas.microsoft.com/office/powerpoint/2010/main" val="13495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1D860-C22A-4879-877F-63C5A6CE7C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65F34E-C0B9-4FFC-9773-3641FF9185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5A340-DA77-4BFD-9FCF-CA7D987282A7}"/>
              </a:ext>
            </a:extLst>
          </p:cNvPr>
          <p:cNvSpPr>
            <a:spLocks noGrp="1"/>
          </p:cNvSpPr>
          <p:nvPr>
            <p:ph type="dt" sz="half" idx="10"/>
          </p:nvPr>
        </p:nvSpPr>
        <p:spPr/>
        <p:txBody>
          <a:bodyPr/>
          <a:lstStyle/>
          <a:p>
            <a:fld id="{4CFCB851-0B57-48A6-8958-CCAABD9ADE04}" type="datetimeFigureOut">
              <a:rPr lang="en-US" smtClean="0"/>
              <a:t>4/6/2021</a:t>
            </a:fld>
            <a:endParaRPr lang="en-US"/>
          </a:p>
        </p:txBody>
      </p:sp>
      <p:sp>
        <p:nvSpPr>
          <p:cNvPr id="5" name="Footer Placeholder 4">
            <a:extLst>
              <a:ext uri="{FF2B5EF4-FFF2-40B4-BE49-F238E27FC236}">
                <a16:creationId xmlns:a16="http://schemas.microsoft.com/office/drawing/2014/main" id="{5C85A701-F323-4BF5-8BB9-4D0136555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1DD65-0E53-4A83-9581-D53302BC0508}"/>
              </a:ext>
            </a:extLst>
          </p:cNvPr>
          <p:cNvSpPr>
            <a:spLocks noGrp="1"/>
          </p:cNvSpPr>
          <p:nvPr>
            <p:ph type="sldNum" sz="quarter" idx="12"/>
          </p:nvPr>
        </p:nvSpPr>
        <p:spPr/>
        <p:txBody>
          <a:bodyPr/>
          <a:lstStyle/>
          <a:p>
            <a:fld id="{93264A8D-A89D-455C-8E8E-B89D63E64D9C}" type="slidenum">
              <a:rPr lang="en-US" smtClean="0"/>
              <a:t>‹#›</a:t>
            </a:fld>
            <a:endParaRPr lang="en-US"/>
          </a:p>
        </p:txBody>
      </p:sp>
    </p:spTree>
    <p:extLst>
      <p:ext uri="{BB962C8B-B14F-4D97-AF65-F5344CB8AC3E}">
        <p14:creationId xmlns:p14="http://schemas.microsoft.com/office/powerpoint/2010/main" val="3185761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8B3CA-20EA-43EF-8748-4AF5BFBFBF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49AB8-F8F3-401E-85C6-5B887F0307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E8765-55A6-42CC-A0BC-93E25C9F0D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27E46B-6542-44D5-A1EA-99141FE063DA}"/>
              </a:ext>
            </a:extLst>
          </p:cNvPr>
          <p:cNvSpPr>
            <a:spLocks noGrp="1"/>
          </p:cNvSpPr>
          <p:nvPr>
            <p:ph type="dt" sz="half" idx="10"/>
          </p:nvPr>
        </p:nvSpPr>
        <p:spPr/>
        <p:txBody>
          <a:bodyPr/>
          <a:lstStyle/>
          <a:p>
            <a:fld id="{4CFCB851-0B57-48A6-8958-CCAABD9ADE04}" type="datetimeFigureOut">
              <a:rPr lang="en-US" smtClean="0"/>
              <a:t>4/6/2021</a:t>
            </a:fld>
            <a:endParaRPr lang="en-US"/>
          </a:p>
        </p:txBody>
      </p:sp>
      <p:sp>
        <p:nvSpPr>
          <p:cNvPr id="6" name="Footer Placeholder 5">
            <a:extLst>
              <a:ext uri="{FF2B5EF4-FFF2-40B4-BE49-F238E27FC236}">
                <a16:creationId xmlns:a16="http://schemas.microsoft.com/office/drawing/2014/main" id="{ED97AB48-8FDF-4AC7-A27C-8DDDD1A626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A7FB1C-7A88-4655-9408-0740D05D1305}"/>
              </a:ext>
            </a:extLst>
          </p:cNvPr>
          <p:cNvSpPr>
            <a:spLocks noGrp="1"/>
          </p:cNvSpPr>
          <p:nvPr>
            <p:ph type="sldNum" sz="quarter" idx="12"/>
          </p:nvPr>
        </p:nvSpPr>
        <p:spPr/>
        <p:txBody>
          <a:bodyPr/>
          <a:lstStyle/>
          <a:p>
            <a:fld id="{93264A8D-A89D-455C-8E8E-B89D63E64D9C}" type="slidenum">
              <a:rPr lang="en-US" smtClean="0"/>
              <a:t>‹#›</a:t>
            </a:fld>
            <a:endParaRPr lang="en-US"/>
          </a:p>
        </p:txBody>
      </p:sp>
    </p:spTree>
    <p:extLst>
      <p:ext uri="{BB962C8B-B14F-4D97-AF65-F5344CB8AC3E}">
        <p14:creationId xmlns:p14="http://schemas.microsoft.com/office/powerpoint/2010/main" val="229921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BC5B-176C-46B6-8E70-823718AD0B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0D8C0B-7A19-47DB-9BA7-4B35E0AB85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5120D7-9B0E-434F-A7BD-563BE649B4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B4ED5B-F514-4C4B-B661-CD559C5955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4ACB43-3FB2-4E89-857C-493F14B28B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94915B-549C-474A-985B-68C1AA5CB43D}"/>
              </a:ext>
            </a:extLst>
          </p:cNvPr>
          <p:cNvSpPr>
            <a:spLocks noGrp="1"/>
          </p:cNvSpPr>
          <p:nvPr>
            <p:ph type="dt" sz="half" idx="10"/>
          </p:nvPr>
        </p:nvSpPr>
        <p:spPr/>
        <p:txBody>
          <a:bodyPr/>
          <a:lstStyle/>
          <a:p>
            <a:fld id="{4CFCB851-0B57-48A6-8958-CCAABD9ADE04}" type="datetimeFigureOut">
              <a:rPr lang="en-US" smtClean="0"/>
              <a:t>4/6/2021</a:t>
            </a:fld>
            <a:endParaRPr lang="en-US"/>
          </a:p>
        </p:txBody>
      </p:sp>
      <p:sp>
        <p:nvSpPr>
          <p:cNvPr id="8" name="Footer Placeholder 7">
            <a:extLst>
              <a:ext uri="{FF2B5EF4-FFF2-40B4-BE49-F238E27FC236}">
                <a16:creationId xmlns:a16="http://schemas.microsoft.com/office/drawing/2014/main" id="{07B5F727-C50B-475D-9E25-580B88C4E3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C575B7-4AC5-46A2-B0B7-A8498E1B9615}"/>
              </a:ext>
            </a:extLst>
          </p:cNvPr>
          <p:cNvSpPr>
            <a:spLocks noGrp="1"/>
          </p:cNvSpPr>
          <p:nvPr>
            <p:ph type="sldNum" sz="quarter" idx="12"/>
          </p:nvPr>
        </p:nvSpPr>
        <p:spPr/>
        <p:txBody>
          <a:bodyPr/>
          <a:lstStyle/>
          <a:p>
            <a:fld id="{93264A8D-A89D-455C-8E8E-B89D63E64D9C}" type="slidenum">
              <a:rPr lang="en-US" smtClean="0"/>
              <a:t>‹#›</a:t>
            </a:fld>
            <a:endParaRPr lang="en-US"/>
          </a:p>
        </p:txBody>
      </p:sp>
    </p:spTree>
    <p:extLst>
      <p:ext uri="{BB962C8B-B14F-4D97-AF65-F5344CB8AC3E}">
        <p14:creationId xmlns:p14="http://schemas.microsoft.com/office/powerpoint/2010/main" val="23019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78E45-F8BC-4735-92B4-C4533FF62C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65227E-39EA-40A9-8040-B86A101D243F}"/>
              </a:ext>
            </a:extLst>
          </p:cNvPr>
          <p:cNvSpPr>
            <a:spLocks noGrp="1"/>
          </p:cNvSpPr>
          <p:nvPr>
            <p:ph type="dt" sz="half" idx="10"/>
          </p:nvPr>
        </p:nvSpPr>
        <p:spPr/>
        <p:txBody>
          <a:bodyPr/>
          <a:lstStyle/>
          <a:p>
            <a:fld id="{4CFCB851-0B57-48A6-8958-CCAABD9ADE04}" type="datetimeFigureOut">
              <a:rPr lang="en-US" smtClean="0"/>
              <a:t>4/6/2021</a:t>
            </a:fld>
            <a:endParaRPr lang="en-US"/>
          </a:p>
        </p:txBody>
      </p:sp>
      <p:sp>
        <p:nvSpPr>
          <p:cNvPr id="4" name="Footer Placeholder 3">
            <a:extLst>
              <a:ext uri="{FF2B5EF4-FFF2-40B4-BE49-F238E27FC236}">
                <a16:creationId xmlns:a16="http://schemas.microsoft.com/office/drawing/2014/main" id="{911F3EE0-03E5-4F98-B544-D5DD803543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2361D7-00A7-41B9-A80E-88848E9F4586}"/>
              </a:ext>
            </a:extLst>
          </p:cNvPr>
          <p:cNvSpPr>
            <a:spLocks noGrp="1"/>
          </p:cNvSpPr>
          <p:nvPr>
            <p:ph type="sldNum" sz="quarter" idx="12"/>
          </p:nvPr>
        </p:nvSpPr>
        <p:spPr/>
        <p:txBody>
          <a:bodyPr/>
          <a:lstStyle/>
          <a:p>
            <a:fld id="{93264A8D-A89D-455C-8E8E-B89D63E64D9C}" type="slidenum">
              <a:rPr lang="en-US" smtClean="0"/>
              <a:t>‹#›</a:t>
            </a:fld>
            <a:endParaRPr lang="en-US"/>
          </a:p>
        </p:txBody>
      </p:sp>
    </p:spTree>
    <p:extLst>
      <p:ext uri="{BB962C8B-B14F-4D97-AF65-F5344CB8AC3E}">
        <p14:creationId xmlns:p14="http://schemas.microsoft.com/office/powerpoint/2010/main" val="3529065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56E8C-ECF8-4391-ACC9-735D515C92B5}"/>
              </a:ext>
            </a:extLst>
          </p:cNvPr>
          <p:cNvSpPr>
            <a:spLocks noGrp="1"/>
          </p:cNvSpPr>
          <p:nvPr>
            <p:ph type="dt" sz="half" idx="10"/>
          </p:nvPr>
        </p:nvSpPr>
        <p:spPr/>
        <p:txBody>
          <a:bodyPr/>
          <a:lstStyle/>
          <a:p>
            <a:fld id="{4CFCB851-0B57-48A6-8958-CCAABD9ADE04}" type="datetimeFigureOut">
              <a:rPr lang="en-US" smtClean="0"/>
              <a:t>4/6/2021</a:t>
            </a:fld>
            <a:endParaRPr lang="en-US"/>
          </a:p>
        </p:txBody>
      </p:sp>
      <p:sp>
        <p:nvSpPr>
          <p:cNvPr id="3" name="Footer Placeholder 2">
            <a:extLst>
              <a:ext uri="{FF2B5EF4-FFF2-40B4-BE49-F238E27FC236}">
                <a16:creationId xmlns:a16="http://schemas.microsoft.com/office/drawing/2014/main" id="{B2DFE5DF-DF11-4383-AC09-3B5DE92483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FFF354-91BC-4DAE-B5D7-3041B15BB311}"/>
              </a:ext>
            </a:extLst>
          </p:cNvPr>
          <p:cNvSpPr>
            <a:spLocks noGrp="1"/>
          </p:cNvSpPr>
          <p:nvPr>
            <p:ph type="sldNum" sz="quarter" idx="12"/>
          </p:nvPr>
        </p:nvSpPr>
        <p:spPr/>
        <p:txBody>
          <a:bodyPr/>
          <a:lstStyle/>
          <a:p>
            <a:fld id="{93264A8D-A89D-455C-8E8E-B89D63E64D9C}" type="slidenum">
              <a:rPr lang="en-US" smtClean="0"/>
              <a:t>‹#›</a:t>
            </a:fld>
            <a:endParaRPr lang="en-US"/>
          </a:p>
        </p:txBody>
      </p:sp>
    </p:spTree>
    <p:extLst>
      <p:ext uri="{BB962C8B-B14F-4D97-AF65-F5344CB8AC3E}">
        <p14:creationId xmlns:p14="http://schemas.microsoft.com/office/powerpoint/2010/main" val="3506811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50D3A-7FB4-43C3-95FD-6F1DC333D9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DDB30-F5B1-4541-9F49-827BB4F5D9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58AD59-133D-431F-983F-54175A327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6E0E5A-5495-4FC2-BD8A-FB07EDDA8CD3}"/>
              </a:ext>
            </a:extLst>
          </p:cNvPr>
          <p:cNvSpPr>
            <a:spLocks noGrp="1"/>
          </p:cNvSpPr>
          <p:nvPr>
            <p:ph type="dt" sz="half" idx="10"/>
          </p:nvPr>
        </p:nvSpPr>
        <p:spPr/>
        <p:txBody>
          <a:bodyPr/>
          <a:lstStyle/>
          <a:p>
            <a:fld id="{4CFCB851-0B57-48A6-8958-CCAABD9ADE04}" type="datetimeFigureOut">
              <a:rPr lang="en-US" smtClean="0"/>
              <a:t>4/6/2021</a:t>
            </a:fld>
            <a:endParaRPr lang="en-US"/>
          </a:p>
        </p:txBody>
      </p:sp>
      <p:sp>
        <p:nvSpPr>
          <p:cNvPr id="6" name="Footer Placeholder 5">
            <a:extLst>
              <a:ext uri="{FF2B5EF4-FFF2-40B4-BE49-F238E27FC236}">
                <a16:creationId xmlns:a16="http://schemas.microsoft.com/office/drawing/2014/main" id="{3EAC6669-6198-45EB-A31B-09DC830C5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BC5AD-D06B-4AC7-BEAC-E30D67CBA18C}"/>
              </a:ext>
            </a:extLst>
          </p:cNvPr>
          <p:cNvSpPr>
            <a:spLocks noGrp="1"/>
          </p:cNvSpPr>
          <p:nvPr>
            <p:ph type="sldNum" sz="quarter" idx="12"/>
          </p:nvPr>
        </p:nvSpPr>
        <p:spPr/>
        <p:txBody>
          <a:bodyPr/>
          <a:lstStyle/>
          <a:p>
            <a:fld id="{93264A8D-A89D-455C-8E8E-B89D63E64D9C}" type="slidenum">
              <a:rPr lang="en-US" smtClean="0"/>
              <a:t>‹#›</a:t>
            </a:fld>
            <a:endParaRPr lang="en-US"/>
          </a:p>
        </p:txBody>
      </p:sp>
    </p:spTree>
    <p:extLst>
      <p:ext uri="{BB962C8B-B14F-4D97-AF65-F5344CB8AC3E}">
        <p14:creationId xmlns:p14="http://schemas.microsoft.com/office/powerpoint/2010/main" val="813833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46FB0-6E9D-43AE-9AF7-1564F6DB7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B5F305-AC9A-4460-8BFB-5E92CFEE93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921C4-FCB0-4D0D-9A41-CFAF77E20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4DFDAE-918F-47CB-A079-E437E6ECF802}"/>
              </a:ext>
            </a:extLst>
          </p:cNvPr>
          <p:cNvSpPr>
            <a:spLocks noGrp="1"/>
          </p:cNvSpPr>
          <p:nvPr>
            <p:ph type="dt" sz="half" idx="10"/>
          </p:nvPr>
        </p:nvSpPr>
        <p:spPr/>
        <p:txBody>
          <a:bodyPr/>
          <a:lstStyle/>
          <a:p>
            <a:fld id="{4CFCB851-0B57-48A6-8958-CCAABD9ADE04}" type="datetimeFigureOut">
              <a:rPr lang="en-US" smtClean="0"/>
              <a:t>4/6/2021</a:t>
            </a:fld>
            <a:endParaRPr lang="en-US"/>
          </a:p>
        </p:txBody>
      </p:sp>
      <p:sp>
        <p:nvSpPr>
          <p:cNvPr id="6" name="Footer Placeholder 5">
            <a:extLst>
              <a:ext uri="{FF2B5EF4-FFF2-40B4-BE49-F238E27FC236}">
                <a16:creationId xmlns:a16="http://schemas.microsoft.com/office/drawing/2014/main" id="{4A6F2152-756F-4B6C-9478-86FA662F72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693D4-4256-4A4B-9A41-2A537DFE8893}"/>
              </a:ext>
            </a:extLst>
          </p:cNvPr>
          <p:cNvSpPr>
            <a:spLocks noGrp="1"/>
          </p:cNvSpPr>
          <p:nvPr>
            <p:ph type="sldNum" sz="quarter" idx="12"/>
          </p:nvPr>
        </p:nvSpPr>
        <p:spPr/>
        <p:txBody>
          <a:bodyPr/>
          <a:lstStyle/>
          <a:p>
            <a:fld id="{93264A8D-A89D-455C-8E8E-B89D63E64D9C}" type="slidenum">
              <a:rPr lang="en-US" smtClean="0"/>
              <a:t>‹#›</a:t>
            </a:fld>
            <a:endParaRPr lang="en-US"/>
          </a:p>
        </p:txBody>
      </p:sp>
    </p:spTree>
    <p:extLst>
      <p:ext uri="{BB962C8B-B14F-4D97-AF65-F5344CB8AC3E}">
        <p14:creationId xmlns:p14="http://schemas.microsoft.com/office/powerpoint/2010/main" val="2016109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459C69-46AB-4C0D-AF34-C166172E83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380A50-92F1-4876-9D23-FCE5B1295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A7543-6809-4E6A-BE2C-F8AEBD7EB9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CB851-0B57-48A6-8958-CCAABD9ADE04}" type="datetimeFigureOut">
              <a:rPr lang="en-US" smtClean="0"/>
              <a:t>4/6/2021</a:t>
            </a:fld>
            <a:endParaRPr lang="en-US"/>
          </a:p>
        </p:txBody>
      </p:sp>
      <p:sp>
        <p:nvSpPr>
          <p:cNvPr id="5" name="Footer Placeholder 4">
            <a:extLst>
              <a:ext uri="{FF2B5EF4-FFF2-40B4-BE49-F238E27FC236}">
                <a16:creationId xmlns:a16="http://schemas.microsoft.com/office/drawing/2014/main" id="{6507E2DE-AE00-4C9C-9833-8923AE8496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876D5A-2CF1-4979-8EF2-AF4FEEF477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64A8D-A89D-455C-8E8E-B89D63E64D9C}" type="slidenum">
              <a:rPr lang="en-US" smtClean="0"/>
              <a:t>‹#›</a:t>
            </a:fld>
            <a:endParaRPr lang="en-US"/>
          </a:p>
        </p:txBody>
      </p:sp>
    </p:spTree>
    <p:extLst>
      <p:ext uri="{BB962C8B-B14F-4D97-AF65-F5344CB8AC3E}">
        <p14:creationId xmlns:p14="http://schemas.microsoft.com/office/powerpoint/2010/main" val="2419719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www.flydbq.com/"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www.congress.gov/116/bills/hr748/BILLS-116hr748enr.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5.jpg"/><Relationship Id="rId5" Type="http://schemas.openxmlformats.org/officeDocument/2006/relationships/image" Target="../media/image4.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5718494" y="341250"/>
            <a:ext cx="6168009" cy="6214491"/>
          </a:xfrm>
          <a:prstGeom prst="rect">
            <a:avLst/>
          </a:prstGeom>
          <a:ln>
            <a:noFill/>
            <a:miter/>
          </a:ln>
        </p:spPr>
        <p:style>
          <a:lnRef idx="2">
            <a:schemeClr val="accent1">
              <a:shade val="50000"/>
            </a:schemeClr>
          </a:lnRef>
          <a:fillRef idx="1">
            <a:srgbClr val="FF6155"/>
          </a:fillRef>
          <a:effectRef idx="0">
            <a:schemeClr val="accent1"/>
          </a:effectRef>
          <a:fontRef idx="minor">
            <a:schemeClr val="lt1"/>
          </a:fontRef>
        </p:style>
        <p:txBody>
          <a:bodyPr lIns="91440" tIns="53340" rIns="91440" bIns="91440" rtlCol="0" anchor="ctr"/>
          <a:lstStyle>
            <a:defPPr/>
          </a:lstStyle>
          <a:p>
            <a:endParaRPr/>
          </a:p>
        </p:txBody>
      </p:sp>
      <p:sp>
        <p:nvSpPr>
          <p:cNvPr id="3" name="New shape"/>
          <p:cNvSpPr/>
          <p:nvPr/>
        </p:nvSpPr>
        <p:spPr>
          <a:xfrm>
            <a:off x="1588" y="0"/>
            <a:ext cx="8946134" cy="6844030"/>
          </a:xfrm>
          <a:prstGeom prst="rect">
            <a:avLst/>
          </a:prstGeom>
          <a:ln>
            <a:noFill/>
            <a:miter/>
          </a:ln>
        </p:spPr>
        <p:style>
          <a:lnRef idx="2">
            <a:schemeClr val="accent1">
              <a:shade val="50000"/>
            </a:schemeClr>
          </a:lnRef>
          <a:fillRef idx="1">
            <a:srgbClr val="35495E"/>
          </a:fillRef>
          <a:effectRef idx="0">
            <a:schemeClr val="accent1"/>
          </a:effectRef>
          <a:fontRef idx="minor">
            <a:schemeClr val="lt1"/>
          </a:fontRef>
        </p:style>
        <p:txBody>
          <a:bodyPr lIns="91440" tIns="53340" rIns="91440" bIns="91440" rtlCol="0" anchor="ctr"/>
          <a:lstStyle>
            <a:defPPr/>
          </a:lstStyle>
          <a:p>
            <a:endParaRPr/>
          </a:p>
        </p:txBody>
      </p:sp>
      <p:sp>
        <p:nvSpPr>
          <p:cNvPr id="4" name="New shape"/>
          <p:cNvSpPr/>
          <p:nvPr/>
        </p:nvSpPr>
        <p:spPr>
          <a:xfrm>
            <a:off x="5872671" y="645287"/>
            <a:ext cx="5696712" cy="563270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a:p>
        </p:txBody>
      </p:sp>
      <p:pic>
        <p:nvPicPr>
          <p:cNvPr id="5" name="New picture"/>
          <p:cNvPicPr/>
          <p:nvPr/>
        </p:nvPicPr>
        <p:blipFill>
          <a:blip r:embed="rId3"/>
          <a:stretch>
            <a:fillRect/>
          </a:stretch>
        </p:blipFill>
        <p:spPr>
          <a:xfrm>
            <a:off x="6033811" y="580009"/>
            <a:ext cx="5696712" cy="5632704"/>
          </a:xfrm>
          <a:prstGeom prst="rect">
            <a:avLst/>
          </a:prstGeom>
        </p:spPr>
      </p:pic>
      <p:sp>
        <p:nvSpPr>
          <p:cNvPr id="6" name="New shape"/>
          <p:cNvSpPr/>
          <p:nvPr/>
        </p:nvSpPr>
        <p:spPr>
          <a:xfrm>
            <a:off x="5871148" y="2883027"/>
            <a:ext cx="695325" cy="2427732"/>
          </a:xfrm>
          <a:prstGeom prst="rect">
            <a:avLst/>
          </a:prstGeom>
          <a:ln>
            <a:noFill/>
            <a:miter/>
          </a:ln>
        </p:spPr>
        <p:style>
          <a:lnRef idx="2">
            <a:schemeClr val="accent1">
              <a:shade val="50000"/>
            </a:schemeClr>
          </a:lnRef>
          <a:fillRef idx="1">
            <a:srgbClr val="FF6155"/>
          </a:fillRef>
          <a:effectRef idx="0">
            <a:schemeClr val="accent1"/>
          </a:effectRef>
          <a:fontRef idx="minor">
            <a:schemeClr val="lt1"/>
          </a:fontRef>
        </p:style>
        <p:txBody>
          <a:bodyPr lIns="91440" tIns="53340" rIns="91440" bIns="91440" rtlCol="0" anchor="ctr"/>
          <a:lstStyle>
            <a:defPPr/>
          </a:lstStyle>
          <a:p>
            <a:endParaRPr/>
          </a:p>
        </p:txBody>
      </p:sp>
      <p:sp>
        <p:nvSpPr>
          <p:cNvPr id="7" name="New shape"/>
          <p:cNvSpPr/>
          <p:nvPr/>
        </p:nvSpPr>
        <p:spPr>
          <a:xfrm>
            <a:off x="3494" y="3103754"/>
            <a:ext cx="6353937" cy="2009521"/>
          </a:xfrm>
          <a:prstGeom prst="rect">
            <a:avLst/>
          </a:prstGeom>
          <a:ln>
            <a:noFill/>
            <a:miter/>
          </a:ln>
        </p:spPr>
        <p:style>
          <a:lnRef idx="2">
            <a:schemeClr val="accent1">
              <a:shade val="50000"/>
            </a:schemeClr>
          </a:lnRef>
          <a:fillRef idx="1">
            <a:srgbClr val="FFFFFF"/>
          </a:fillRef>
          <a:effectRef idx="0">
            <a:schemeClr val="accent1"/>
          </a:effectRef>
          <a:fontRef idx="minor">
            <a:schemeClr val="lt1"/>
          </a:fontRef>
        </p:style>
        <p:txBody>
          <a:bodyPr lIns="91440" tIns="53340" rIns="91440" bIns="91440" rtlCol="0" anchor="ctr"/>
          <a:lstStyle>
            <a:defPPr/>
          </a:lstStyle>
          <a:p>
            <a:endParaRPr/>
          </a:p>
        </p:txBody>
      </p:sp>
      <p:sp>
        <p:nvSpPr>
          <p:cNvPr id="8" name="New shape"/>
          <p:cNvSpPr/>
          <p:nvPr/>
        </p:nvSpPr>
        <p:spPr>
          <a:xfrm>
            <a:off x="60008" y="3400425"/>
            <a:ext cx="6353048" cy="107619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r>
              <a:rPr sz="4800" b="1" dirty="0">
                <a:solidFill>
                  <a:srgbClr val="35495E"/>
                </a:solidFill>
                <a:latin typeface="Arial"/>
              </a:rPr>
              <a:t>DUBUQUE REGIONAL AIRPORT</a:t>
            </a:r>
          </a:p>
        </p:txBody>
      </p:sp>
      <p:sp>
        <p:nvSpPr>
          <p:cNvPr id="9" name="New shape"/>
          <p:cNvSpPr/>
          <p:nvPr/>
        </p:nvSpPr>
        <p:spPr>
          <a:xfrm>
            <a:off x="305497" y="922533"/>
            <a:ext cx="5469890" cy="107619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r>
              <a:rPr lang="en-US" sz="3200" b="1" dirty="0">
                <a:solidFill>
                  <a:srgbClr val="F6F2F1"/>
                </a:solidFill>
                <a:latin typeface="Arial"/>
              </a:rPr>
              <a:t>IOWA DOT COMMISSION </a:t>
            </a:r>
            <a:r>
              <a:rPr sz="3200" b="1" dirty="0">
                <a:solidFill>
                  <a:srgbClr val="F6F2F1"/>
                </a:solidFill>
                <a:latin typeface="Arial"/>
              </a:rPr>
              <a:t>PRESENTATION</a:t>
            </a:r>
          </a:p>
        </p:txBody>
      </p:sp>
      <p:sp>
        <p:nvSpPr>
          <p:cNvPr id="10" name="New shape">
            <a:extLst>
              <a:ext uri="{FF2B5EF4-FFF2-40B4-BE49-F238E27FC236}">
                <a16:creationId xmlns:a16="http://schemas.microsoft.com/office/drawing/2014/main" id="{EBC3B77C-761C-412C-9995-E788A9B67D48}"/>
              </a:ext>
            </a:extLst>
          </p:cNvPr>
          <p:cNvSpPr/>
          <p:nvPr/>
        </p:nvSpPr>
        <p:spPr>
          <a:xfrm>
            <a:off x="4642688" y="5484631"/>
            <a:ext cx="6168009" cy="664543"/>
          </a:xfrm>
          <a:prstGeom prst="rect">
            <a:avLst/>
          </a:prstGeom>
          <a:ln>
            <a:noFill/>
            <a:miter/>
          </a:ln>
        </p:spPr>
        <p:style>
          <a:lnRef idx="2">
            <a:schemeClr val="accent1">
              <a:shade val="50000"/>
            </a:schemeClr>
          </a:lnRef>
          <a:fillRef idx="1">
            <a:srgbClr val="41B883">
              <a:alpha val="0"/>
            </a:srgbClr>
          </a:fillRef>
          <a:effectRef idx="0">
            <a:schemeClr val="accent1"/>
          </a:effectRef>
          <a:fontRef idx="minor">
            <a:schemeClr val="lt1"/>
          </a:fontRef>
        </p:style>
        <p:txBody>
          <a:bodyPr lIns="91440" tIns="53340" rIns="91440" bIns="91440" rtlCol="0" anchor="t"/>
          <a:lstStyle>
            <a:defPPr/>
          </a:lstStyle>
          <a:p>
            <a:pPr algn="ctr" defTabSz="457200">
              <a:spcBef>
                <a:spcPct val="0"/>
              </a:spcBef>
              <a:spcAft>
                <a:spcPct val="0"/>
              </a:spcAft>
            </a:pPr>
            <a:r>
              <a:rPr lang="en-US" b="1" dirty="0">
                <a:solidFill>
                  <a:schemeClr val="accent1">
                    <a:lumMod val="75000"/>
                  </a:schemeClr>
                </a:solidFill>
                <a:latin typeface="Arial"/>
              </a:rPr>
              <a:t>Captain Robert L. Martin</a:t>
            </a:r>
          </a:p>
          <a:p>
            <a:pPr algn="ctr" defTabSz="457200">
              <a:spcBef>
                <a:spcPct val="0"/>
              </a:spcBef>
              <a:spcAft>
                <a:spcPct val="0"/>
              </a:spcAft>
            </a:pPr>
            <a:r>
              <a:rPr lang="en-US" b="1" dirty="0">
                <a:solidFill>
                  <a:schemeClr val="accent1">
                    <a:lumMod val="75000"/>
                  </a:schemeClr>
                </a:solidFill>
                <a:latin typeface="Arial"/>
              </a:rPr>
              <a:t>Terminal</a:t>
            </a:r>
            <a:endParaRPr b="1" dirty="0">
              <a:solidFill>
                <a:schemeClr val="accent1">
                  <a:lumMod val="75000"/>
                </a:schemeClr>
              </a:solidFill>
              <a:latin typeface="Aria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AD620B-5412-4863-8855-52446130737A}"/>
              </a:ext>
            </a:extLst>
          </p:cNvPr>
          <p:cNvSpPr>
            <a:spLocks noGrp="1"/>
          </p:cNvSpPr>
          <p:nvPr>
            <p:ph type="title"/>
          </p:nvPr>
        </p:nvSpPr>
        <p:spPr>
          <a:xfrm>
            <a:off x="92468" y="1412488"/>
            <a:ext cx="3852808" cy="4363844"/>
          </a:xfrm>
        </p:spPr>
        <p:txBody>
          <a:bodyPr anchor="t">
            <a:normAutofit/>
          </a:bodyPr>
          <a:lstStyle/>
          <a:p>
            <a:pPr algn="ctr"/>
            <a:r>
              <a:rPr lang="en-US" sz="2800" dirty="0">
                <a:solidFill>
                  <a:srgbClr val="FFFFFF"/>
                </a:solidFill>
                <a:latin typeface="Arial" panose="020B0604020202020204" pitchFamily="34" charset="0"/>
                <a:cs typeface="Arial" panose="020B0604020202020204" pitchFamily="34" charset="0"/>
              </a:rPr>
              <a:t>IDOT  AVIATION BUREAU</a:t>
            </a: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r>
              <a:rPr lang="en-US" sz="2800" dirty="0">
                <a:solidFill>
                  <a:srgbClr val="FFFFFF"/>
                </a:solidFill>
                <a:latin typeface="Arial" panose="020B0604020202020204" pitchFamily="34" charset="0"/>
                <a:cs typeface="Arial" panose="020B0604020202020204" pitchFamily="34" charset="0"/>
              </a:rPr>
              <a:t>AIR SERVICE DEVELOPMENT PROGRAM</a:t>
            </a: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r>
              <a:rPr lang="en-US" sz="2800" dirty="0">
                <a:solidFill>
                  <a:srgbClr val="FFFFFF"/>
                </a:solidFill>
                <a:latin typeface="Arial" panose="020B0604020202020204" pitchFamily="34" charset="0"/>
                <a:cs typeface="Arial" panose="020B0604020202020204" pitchFamily="34" charset="0"/>
              </a:rPr>
              <a:t>DBQ has participated for 10 years</a:t>
            </a:r>
            <a:br>
              <a:rPr lang="en-US" sz="2800" dirty="0">
                <a:solidFill>
                  <a:srgbClr val="FFFFFF"/>
                </a:solidFill>
              </a:rPr>
            </a:br>
            <a:endParaRPr lang="en-US" sz="2800" dirty="0">
              <a:solidFill>
                <a:srgbClr val="FFFFFF"/>
              </a:solidFill>
            </a:endParaRPr>
          </a:p>
        </p:txBody>
      </p:sp>
      <p:sp>
        <p:nvSpPr>
          <p:cNvPr id="3" name="Subtitle 2">
            <a:extLst>
              <a:ext uri="{FF2B5EF4-FFF2-40B4-BE49-F238E27FC236}">
                <a16:creationId xmlns:a16="http://schemas.microsoft.com/office/drawing/2014/main" id="{4396B287-730D-4835-AED8-5F08B0A085DE}"/>
              </a:ext>
            </a:extLst>
          </p:cNvPr>
          <p:cNvSpPr>
            <a:spLocks noGrp="1"/>
          </p:cNvSpPr>
          <p:nvPr>
            <p:ph sz="half" idx="1"/>
          </p:nvPr>
        </p:nvSpPr>
        <p:spPr>
          <a:xfrm>
            <a:off x="4151519" y="544530"/>
            <a:ext cx="3656620" cy="5231803"/>
          </a:xfrm>
        </p:spPr>
        <p:txBody>
          <a:bodyPr>
            <a:normAutofit/>
          </a:bodyPr>
          <a:lstStyle/>
          <a:p>
            <a:pPr marL="0" indent="0">
              <a:buNone/>
            </a:pPr>
            <a:r>
              <a:rPr lang="en-US" sz="2000" dirty="0"/>
              <a:t>Air Service Development – </a:t>
            </a:r>
          </a:p>
          <a:p>
            <a:pPr marL="0" indent="0">
              <a:buNone/>
            </a:pPr>
            <a:r>
              <a:rPr lang="en-US" sz="2000" dirty="0"/>
              <a:t>Air service consulting and data studies directed at specific air service enhancements. Air service data. </a:t>
            </a:r>
          </a:p>
          <a:p>
            <a:pPr marL="0" indent="0">
              <a:buNone/>
            </a:pPr>
            <a:r>
              <a:rPr lang="en-US" sz="2000" dirty="0"/>
              <a:t>Leveraging federal funds through the U.S. DOT’s Small Community Air Service Development Grant program. </a:t>
            </a:r>
          </a:p>
          <a:p>
            <a:pPr marL="0" indent="0">
              <a:buNone/>
            </a:pPr>
            <a:r>
              <a:rPr lang="en-US" sz="2000" dirty="0"/>
              <a:t> </a:t>
            </a:r>
          </a:p>
        </p:txBody>
      </p:sp>
      <p:cxnSp>
        <p:nvCxnSpPr>
          <p:cNvPr id="14"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D923A3E-43D1-4A99-B040-16828481584B}"/>
              </a:ext>
            </a:extLst>
          </p:cNvPr>
          <p:cNvSpPr>
            <a:spLocks noGrp="1"/>
          </p:cNvSpPr>
          <p:nvPr>
            <p:ph sz="half" idx="2"/>
          </p:nvPr>
        </p:nvSpPr>
        <p:spPr>
          <a:xfrm>
            <a:off x="8373552" y="544530"/>
            <a:ext cx="3275754" cy="5231803"/>
          </a:xfrm>
        </p:spPr>
        <p:txBody>
          <a:bodyPr>
            <a:normAutofit/>
          </a:bodyPr>
          <a:lstStyle/>
          <a:p>
            <a:pPr marL="0" indent="0">
              <a:buNone/>
            </a:pPr>
            <a:r>
              <a:rPr lang="en-US" sz="2000" dirty="0"/>
              <a:t>Marketing Air Service</a:t>
            </a:r>
          </a:p>
          <a:p>
            <a:pPr marL="0" indent="0">
              <a:buNone/>
            </a:pPr>
            <a:r>
              <a:rPr lang="en-US" sz="2000" dirty="0"/>
              <a:t>Marketing efforts using print, radio, digital, billboard, social media and video advertising. </a:t>
            </a:r>
          </a:p>
        </p:txBody>
      </p:sp>
      <p:pic>
        <p:nvPicPr>
          <p:cNvPr id="5" name="Picture 4">
            <a:extLst>
              <a:ext uri="{FF2B5EF4-FFF2-40B4-BE49-F238E27FC236}">
                <a16:creationId xmlns:a16="http://schemas.microsoft.com/office/drawing/2014/main" id="{3B6AF20A-37F0-47E7-B7AC-8A55116514FA}"/>
              </a:ext>
            </a:extLst>
          </p:cNvPr>
          <p:cNvPicPr>
            <a:picLocks noChangeAspect="1"/>
          </p:cNvPicPr>
          <p:nvPr/>
        </p:nvPicPr>
        <p:blipFill rotWithShape="1">
          <a:blip r:embed="rId3"/>
          <a:srcRect l="84607" t="21496" r="8146" b="64347"/>
          <a:stretch/>
        </p:blipFill>
        <p:spPr>
          <a:xfrm>
            <a:off x="4273001" y="3428999"/>
            <a:ext cx="1266195" cy="824501"/>
          </a:xfrm>
          <a:prstGeom prst="rect">
            <a:avLst/>
          </a:prstGeom>
        </p:spPr>
      </p:pic>
      <p:pic>
        <p:nvPicPr>
          <p:cNvPr id="6" name="Picture 5">
            <a:extLst>
              <a:ext uri="{FF2B5EF4-FFF2-40B4-BE49-F238E27FC236}">
                <a16:creationId xmlns:a16="http://schemas.microsoft.com/office/drawing/2014/main" id="{91976AFF-FCC0-477E-8D65-B52D45FEB064}"/>
              </a:ext>
            </a:extLst>
          </p:cNvPr>
          <p:cNvPicPr>
            <a:picLocks noChangeAspect="1"/>
          </p:cNvPicPr>
          <p:nvPr/>
        </p:nvPicPr>
        <p:blipFill rotWithShape="1">
          <a:blip r:embed="rId4"/>
          <a:srcRect l="83258" t="21749" r="9073" b="64347"/>
          <a:stretch/>
        </p:blipFill>
        <p:spPr>
          <a:xfrm>
            <a:off x="5991580" y="3407164"/>
            <a:ext cx="1364174" cy="824501"/>
          </a:xfrm>
          <a:prstGeom prst="rect">
            <a:avLst/>
          </a:prstGeom>
        </p:spPr>
      </p:pic>
      <p:pic>
        <p:nvPicPr>
          <p:cNvPr id="8" name="Picture 7">
            <a:extLst>
              <a:ext uri="{FF2B5EF4-FFF2-40B4-BE49-F238E27FC236}">
                <a16:creationId xmlns:a16="http://schemas.microsoft.com/office/drawing/2014/main" id="{75BD7F72-D1C8-49AE-9675-01FD83098B73}"/>
              </a:ext>
            </a:extLst>
          </p:cNvPr>
          <p:cNvPicPr>
            <a:picLocks noChangeAspect="1"/>
          </p:cNvPicPr>
          <p:nvPr/>
        </p:nvPicPr>
        <p:blipFill rotWithShape="1">
          <a:blip r:embed="rId5"/>
          <a:srcRect l="88315" t="31861" r="5196" b="29712"/>
          <a:stretch/>
        </p:blipFill>
        <p:spPr>
          <a:xfrm>
            <a:off x="9240344" y="1906862"/>
            <a:ext cx="1542167" cy="3044274"/>
          </a:xfrm>
          <a:prstGeom prst="rect">
            <a:avLst/>
          </a:prstGeom>
        </p:spPr>
      </p:pic>
      <p:pic>
        <p:nvPicPr>
          <p:cNvPr id="10" name="Picture 9">
            <a:extLst>
              <a:ext uri="{FF2B5EF4-FFF2-40B4-BE49-F238E27FC236}">
                <a16:creationId xmlns:a16="http://schemas.microsoft.com/office/drawing/2014/main" id="{8C4B0B60-41D4-4297-9D15-3BABEC216E1B}"/>
              </a:ext>
            </a:extLst>
          </p:cNvPr>
          <p:cNvPicPr>
            <a:picLocks noChangeAspect="1"/>
          </p:cNvPicPr>
          <p:nvPr/>
        </p:nvPicPr>
        <p:blipFill rotWithShape="1">
          <a:blip r:embed="rId6"/>
          <a:srcRect l="50001" t="25092" r="14044" b="19852"/>
          <a:stretch/>
        </p:blipFill>
        <p:spPr>
          <a:xfrm>
            <a:off x="8447316" y="5123714"/>
            <a:ext cx="3128225" cy="1596689"/>
          </a:xfrm>
          <a:prstGeom prst="rect">
            <a:avLst/>
          </a:prstGeom>
        </p:spPr>
      </p:pic>
    </p:spTree>
    <p:extLst>
      <p:ext uri="{BB962C8B-B14F-4D97-AF65-F5344CB8AC3E}">
        <p14:creationId xmlns:p14="http://schemas.microsoft.com/office/powerpoint/2010/main" val="3704257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ew shape"/>
          <p:cNvSpPr/>
          <p:nvPr/>
        </p:nvSpPr>
        <p:spPr>
          <a:xfrm>
            <a:off x="560135" y="1059816"/>
            <a:ext cx="209169" cy="209169"/>
          </a:xfrm>
          <a:prstGeom prst="rect">
            <a:avLst/>
          </a:prstGeom>
          <a:ln w="12700">
            <a:miter/>
          </a:ln>
        </p:spPr>
        <p:style>
          <a:lnRef idx="2">
            <a:srgbClr val="FF6155"/>
          </a:lnRef>
          <a:fillRef idx="1">
            <a:srgbClr val="FF6155"/>
          </a:fillRef>
          <a:effectRef idx="0">
            <a:schemeClr val="accent1"/>
          </a:effectRef>
          <a:fontRef idx="minor">
            <a:schemeClr val="lt1"/>
          </a:fontRef>
        </p:style>
        <p:txBody>
          <a:bodyPr lIns="91440" tIns="53340" rIns="91440" bIns="91440" rtlCol="0" anchor="ctr"/>
          <a:lstStyle>
            <a:defPPr/>
          </a:lstStyle>
          <a:p>
            <a:endParaRPr/>
          </a:p>
        </p:txBody>
      </p:sp>
      <p:sp>
        <p:nvSpPr>
          <p:cNvPr id="4" name="New shape"/>
          <p:cNvSpPr/>
          <p:nvPr/>
        </p:nvSpPr>
        <p:spPr>
          <a:xfrm>
            <a:off x="971742" y="1059816"/>
            <a:ext cx="209169" cy="209169"/>
          </a:xfrm>
          <a:prstGeom prst="rect">
            <a:avLst/>
          </a:prstGeom>
          <a:ln w="12700">
            <a:miter/>
          </a:ln>
        </p:spPr>
        <p:style>
          <a:lnRef idx="2">
            <a:srgbClr val="FF6155"/>
          </a:lnRef>
          <a:fillRef idx="1">
            <a:srgbClr val="FF6155"/>
          </a:fillRef>
          <a:effectRef idx="0">
            <a:schemeClr val="accent1"/>
          </a:effectRef>
          <a:fontRef idx="minor">
            <a:schemeClr val="lt1"/>
          </a:fontRef>
        </p:style>
        <p:txBody>
          <a:bodyPr lIns="91440" tIns="53340" rIns="91440" bIns="91440" rtlCol="0" anchor="ctr"/>
          <a:lstStyle>
            <a:defPPr/>
          </a:lstStyle>
          <a:p>
            <a:endParaRPr/>
          </a:p>
        </p:txBody>
      </p:sp>
      <p:sp>
        <p:nvSpPr>
          <p:cNvPr id="5" name="New shape"/>
          <p:cNvSpPr/>
          <p:nvPr/>
        </p:nvSpPr>
        <p:spPr>
          <a:xfrm>
            <a:off x="1588" y="6648832"/>
            <a:ext cx="12188952" cy="209169"/>
          </a:xfrm>
          <a:prstGeom prst="rect">
            <a:avLst/>
          </a:prstGeom>
          <a:ln w="12700">
            <a:miter/>
          </a:ln>
        </p:spPr>
        <p:style>
          <a:lnRef idx="2">
            <a:srgbClr val="FF6155"/>
          </a:lnRef>
          <a:fillRef idx="1">
            <a:srgbClr val="FF6155"/>
          </a:fillRef>
          <a:effectRef idx="0">
            <a:schemeClr val="accent1"/>
          </a:effectRef>
          <a:fontRef idx="minor">
            <a:schemeClr val="lt1"/>
          </a:fontRef>
        </p:style>
        <p:txBody>
          <a:bodyPr lIns="91440" tIns="53340" rIns="91440" bIns="91440" rtlCol="0" anchor="ctr"/>
          <a:lstStyle>
            <a:defPPr/>
          </a:lstStyle>
          <a:p>
            <a:endParaRPr/>
          </a:p>
        </p:txBody>
      </p:sp>
      <p:sp>
        <p:nvSpPr>
          <p:cNvPr id="6" name="New shape"/>
          <p:cNvSpPr/>
          <p:nvPr/>
        </p:nvSpPr>
        <p:spPr>
          <a:xfrm>
            <a:off x="384748" y="1848739"/>
            <a:ext cx="6464681" cy="457733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a:p>
        </p:txBody>
      </p:sp>
      <p:sp>
        <p:nvSpPr>
          <p:cNvPr id="8" name="New shape"/>
          <p:cNvSpPr/>
          <p:nvPr/>
        </p:nvSpPr>
        <p:spPr>
          <a:xfrm>
            <a:off x="7859206" y="1488441"/>
            <a:ext cx="3151505" cy="4729099"/>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dirty="0"/>
          </a:p>
        </p:txBody>
      </p:sp>
      <p:sp>
        <p:nvSpPr>
          <p:cNvPr id="10" name="New shape"/>
          <p:cNvSpPr/>
          <p:nvPr/>
        </p:nvSpPr>
        <p:spPr>
          <a:xfrm>
            <a:off x="1329119" y="357464"/>
            <a:ext cx="4575937" cy="583311"/>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endParaRPr sz="1200" b="1" dirty="0">
              <a:solidFill>
                <a:srgbClr val="000000"/>
              </a:solidFill>
              <a:latin typeface="Arial"/>
            </a:endParaRPr>
          </a:p>
          <a:p>
            <a:pPr defTabSz="457200">
              <a:spcBef>
                <a:spcPct val="0"/>
              </a:spcBef>
              <a:spcAft>
                <a:spcPct val="0"/>
              </a:spcAft>
            </a:pPr>
            <a:r>
              <a:rPr sz="2400" b="1" dirty="0">
                <a:solidFill>
                  <a:srgbClr val="000000"/>
                </a:solidFill>
                <a:latin typeface="Arial"/>
              </a:rPr>
              <a:t>DBQ </a:t>
            </a:r>
            <a:r>
              <a:rPr lang="en-US" sz="2400" b="1" dirty="0">
                <a:solidFill>
                  <a:srgbClr val="000000"/>
                </a:solidFill>
                <a:latin typeface="Arial"/>
              </a:rPr>
              <a:t>Air Traffic Control </a:t>
            </a:r>
            <a:r>
              <a:rPr sz="2400" b="1" dirty="0">
                <a:solidFill>
                  <a:srgbClr val="000000"/>
                </a:solidFill>
                <a:latin typeface="Arial"/>
              </a:rPr>
              <a:t>Tower</a:t>
            </a:r>
            <a:r>
              <a:rPr lang="en-US" sz="2400" b="1" dirty="0">
                <a:solidFill>
                  <a:srgbClr val="000000"/>
                </a:solidFill>
                <a:latin typeface="Arial"/>
              </a:rPr>
              <a:t> (ATCT)</a:t>
            </a:r>
            <a:r>
              <a:rPr sz="2400" b="1" dirty="0">
                <a:solidFill>
                  <a:srgbClr val="000000"/>
                </a:solidFill>
                <a:latin typeface="Arial"/>
              </a:rPr>
              <a:t> Operations</a:t>
            </a:r>
          </a:p>
        </p:txBody>
      </p:sp>
      <p:pic>
        <p:nvPicPr>
          <p:cNvPr id="11" name="Picture 10">
            <a:extLst>
              <a:ext uri="{FF2B5EF4-FFF2-40B4-BE49-F238E27FC236}">
                <a16:creationId xmlns:a16="http://schemas.microsoft.com/office/drawing/2014/main" id="{6FF25CB4-2054-4AB3-B7DD-2426541ED589}"/>
              </a:ext>
            </a:extLst>
          </p:cNvPr>
          <p:cNvPicPr>
            <a:picLocks noChangeAspect="1"/>
          </p:cNvPicPr>
          <p:nvPr/>
        </p:nvPicPr>
        <p:blipFill rotWithShape="1">
          <a:blip r:embed="rId3"/>
          <a:srcRect l="59681" t="12339" r="13271" b="17806"/>
          <a:stretch/>
        </p:blipFill>
        <p:spPr>
          <a:xfrm>
            <a:off x="7051866" y="649120"/>
            <a:ext cx="4755388" cy="3713315"/>
          </a:xfrm>
          <a:prstGeom prst="rect">
            <a:avLst/>
          </a:prstGeom>
        </p:spPr>
      </p:pic>
      <p:sp>
        <p:nvSpPr>
          <p:cNvPr id="12" name="New shape">
            <a:extLst>
              <a:ext uri="{FF2B5EF4-FFF2-40B4-BE49-F238E27FC236}">
                <a16:creationId xmlns:a16="http://schemas.microsoft.com/office/drawing/2014/main" id="{E00EBF69-F9F0-49B4-B133-3551A67D0E65}"/>
              </a:ext>
            </a:extLst>
          </p:cNvPr>
          <p:cNvSpPr/>
          <p:nvPr/>
        </p:nvSpPr>
        <p:spPr>
          <a:xfrm>
            <a:off x="7411068" y="4293538"/>
            <a:ext cx="4575937" cy="583311"/>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endParaRPr sz="1200" b="1" dirty="0">
              <a:solidFill>
                <a:srgbClr val="000000"/>
              </a:solidFill>
              <a:latin typeface="Arial"/>
            </a:endParaRPr>
          </a:p>
          <a:p>
            <a:pPr defTabSz="457200">
              <a:spcBef>
                <a:spcPct val="0"/>
              </a:spcBef>
              <a:spcAft>
                <a:spcPct val="0"/>
              </a:spcAft>
            </a:pPr>
            <a:r>
              <a:rPr lang="en-US" sz="2400" b="1" dirty="0">
                <a:solidFill>
                  <a:srgbClr val="000000"/>
                </a:solidFill>
                <a:latin typeface="Arial"/>
              </a:rPr>
              <a:t>		 </a:t>
            </a:r>
            <a:r>
              <a:rPr lang="en-US" sz="2400" u="sng" dirty="0">
                <a:solidFill>
                  <a:srgbClr val="000000"/>
                </a:solidFill>
                <a:latin typeface="Arial"/>
              </a:rPr>
              <a:t>2019	</a:t>
            </a:r>
            <a:r>
              <a:rPr lang="en-US" sz="2400" dirty="0">
                <a:solidFill>
                  <a:srgbClr val="000000"/>
                </a:solidFill>
                <a:latin typeface="Arial"/>
              </a:rPr>
              <a:t>		</a:t>
            </a:r>
            <a:r>
              <a:rPr lang="en-US" sz="2400" u="sng" dirty="0">
                <a:solidFill>
                  <a:srgbClr val="000000"/>
                </a:solidFill>
                <a:latin typeface="Arial"/>
              </a:rPr>
              <a:t>2020</a:t>
            </a:r>
          </a:p>
          <a:p>
            <a:pPr defTabSz="457200">
              <a:spcBef>
                <a:spcPct val="0"/>
              </a:spcBef>
              <a:spcAft>
                <a:spcPct val="0"/>
              </a:spcAft>
            </a:pPr>
            <a:r>
              <a:rPr lang="en-US" sz="2400" dirty="0">
                <a:solidFill>
                  <a:srgbClr val="000000"/>
                </a:solidFill>
                <a:latin typeface="Arial"/>
              </a:rPr>
              <a:t>DBQ	64,603		64,415</a:t>
            </a:r>
          </a:p>
          <a:p>
            <a:pPr defTabSz="457200">
              <a:spcBef>
                <a:spcPct val="0"/>
              </a:spcBef>
              <a:spcAft>
                <a:spcPct val="0"/>
              </a:spcAft>
            </a:pPr>
            <a:r>
              <a:rPr lang="en-US" sz="2400" dirty="0">
                <a:solidFill>
                  <a:srgbClr val="000000"/>
                </a:solidFill>
                <a:latin typeface="Arial"/>
              </a:rPr>
              <a:t>DSM 	78,869		58,355</a:t>
            </a:r>
          </a:p>
          <a:p>
            <a:pPr defTabSz="457200">
              <a:spcBef>
                <a:spcPct val="0"/>
              </a:spcBef>
              <a:spcAft>
                <a:spcPct val="0"/>
              </a:spcAft>
            </a:pPr>
            <a:r>
              <a:rPr lang="en-US" sz="2400" dirty="0">
                <a:solidFill>
                  <a:srgbClr val="000000"/>
                </a:solidFill>
                <a:latin typeface="Arial"/>
              </a:rPr>
              <a:t>CID	53,111			42,030</a:t>
            </a:r>
          </a:p>
          <a:p>
            <a:pPr defTabSz="457200">
              <a:spcBef>
                <a:spcPct val="0"/>
              </a:spcBef>
              <a:spcAft>
                <a:spcPct val="0"/>
              </a:spcAft>
            </a:pPr>
            <a:r>
              <a:rPr lang="en-US" sz="2400" dirty="0">
                <a:solidFill>
                  <a:srgbClr val="000000"/>
                </a:solidFill>
                <a:latin typeface="Arial"/>
              </a:rPr>
              <a:t>ORD   921,408        539,615</a:t>
            </a:r>
            <a:endParaRPr sz="2400" dirty="0">
              <a:solidFill>
                <a:srgbClr val="000000"/>
              </a:solidFill>
              <a:latin typeface="Arial"/>
            </a:endParaRPr>
          </a:p>
        </p:txBody>
      </p:sp>
      <p:graphicFrame>
        <p:nvGraphicFramePr>
          <p:cNvPr id="13" name="Chart 12">
            <a:extLst>
              <a:ext uri="{FF2B5EF4-FFF2-40B4-BE49-F238E27FC236}">
                <a16:creationId xmlns:a16="http://schemas.microsoft.com/office/drawing/2014/main" id="{5B5665DA-A296-493A-8BF8-A2D3FEAFBBBF}"/>
              </a:ext>
            </a:extLst>
          </p:cNvPr>
          <p:cNvGraphicFramePr>
            <a:graphicFrameLocks noGrp="1"/>
          </p:cNvGraphicFramePr>
          <p:nvPr>
            <p:extLst>
              <p:ext uri="{D42A27DB-BD31-4B8C-83A1-F6EECF244321}">
                <p14:modId xmlns:p14="http://schemas.microsoft.com/office/powerpoint/2010/main" val="24121693"/>
              </p:ext>
            </p:extLst>
          </p:nvPr>
        </p:nvGraphicFramePr>
        <p:xfrm>
          <a:off x="560135" y="1513361"/>
          <a:ext cx="5555915" cy="457733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ew shape"/>
          <p:cNvSpPr/>
          <p:nvPr/>
        </p:nvSpPr>
        <p:spPr>
          <a:xfrm>
            <a:off x="560135" y="1059816"/>
            <a:ext cx="209169" cy="209169"/>
          </a:xfrm>
          <a:prstGeom prst="rect">
            <a:avLst/>
          </a:prstGeom>
          <a:ln w="12700">
            <a:miter/>
          </a:ln>
        </p:spPr>
        <p:style>
          <a:lnRef idx="2">
            <a:srgbClr val="FF6155"/>
          </a:lnRef>
          <a:fillRef idx="1">
            <a:srgbClr val="FF6155"/>
          </a:fillRef>
          <a:effectRef idx="0">
            <a:schemeClr val="accent1"/>
          </a:effectRef>
          <a:fontRef idx="minor">
            <a:schemeClr val="lt1"/>
          </a:fontRef>
        </p:style>
        <p:txBody>
          <a:bodyPr lIns="91440" tIns="53340" rIns="91440" bIns="91440" rtlCol="0" anchor="ctr"/>
          <a:lstStyle>
            <a:defPPr/>
          </a:lstStyle>
          <a:p>
            <a:endParaRPr/>
          </a:p>
        </p:txBody>
      </p:sp>
      <p:sp>
        <p:nvSpPr>
          <p:cNvPr id="4" name="New shape"/>
          <p:cNvSpPr/>
          <p:nvPr/>
        </p:nvSpPr>
        <p:spPr>
          <a:xfrm>
            <a:off x="971742" y="1059816"/>
            <a:ext cx="209169" cy="209169"/>
          </a:xfrm>
          <a:prstGeom prst="rect">
            <a:avLst/>
          </a:prstGeom>
          <a:ln w="12700">
            <a:miter/>
          </a:ln>
        </p:spPr>
        <p:style>
          <a:lnRef idx="2">
            <a:srgbClr val="FF6155"/>
          </a:lnRef>
          <a:fillRef idx="1">
            <a:srgbClr val="FF6155"/>
          </a:fillRef>
          <a:effectRef idx="0">
            <a:schemeClr val="accent1"/>
          </a:effectRef>
          <a:fontRef idx="minor">
            <a:schemeClr val="lt1"/>
          </a:fontRef>
        </p:style>
        <p:txBody>
          <a:bodyPr lIns="91440" tIns="53340" rIns="91440" bIns="91440" rtlCol="0" anchor="ctr"/>
          <a:lstStyle>
            <a:defPPr/>
          </a:lstStyle>
          <a:p>
            <a:endParaRPr/>
          </a:p>
        </p:txBody>
      </p:sp>
      <p:sp>
        <p:nvSpPr>
          <p:cNvPr id="5" name="New shape"/>
          <p:cNvSpPr/>
          <p:nvPr/>
        </p:nvSpPr>
        <p:spPr>
          <a:xfrm>
            <a:off x="1588" y="6648832"/>
            <a:ext cx="12188952" cy="209169"/>
          </a:xfrm>
          <a:prstGeom prst="rect">
            <a:avLst/>
          </a:prstGeom>
          <a:ln w="12700">
            <a:miter/>
          </a:ln>
        </p:spPr>
        <p:style>
          <a:lnRef idx="2">
            <a:srgbClr val="FF6155"/>
          </a:lnRef>
          <a:fillRef idx="1">
            <a:srgbClr val="FF6155"/>
          </a:fillRef>
          <a:effectRef idx="0">
            <a:schemeClr val="accent1"/>
          </a:effectRef>
          <a:fontRef idx="minor">
            <a:schemeClr val="lt1"/>
          </a:fontRef>
        </p:style>
        <p:txBody>
          <a:bodyPr lIns="91440" tIns="53340" rIns="91440" bIns="91440" rtlCol="0" anchor="ctr"/>
          <a:lstStyle>
            <a:defPPr/>
          </a:lstStyle>
          <a:p>
            <a:endParaRPr/>
          </a:p>
        </p:txBody>
      </p:sp>
      <p:sp>
        <p:nvSpPr>
          <p:cNvPr id="6" name="New shape"/>
          <p:cNvSpPr/>
          <p:nvPr/>
        </p:nvSpPr>
        <p:spPr>
          <a:xfrm>
            <a:off x="3909438" y="2285557"/>
            <a:ext cx="2926080" cy="1115568"/>
          </a:xfrm>
          <a:prstGeom prst="roundRect">
            <a:avLst>
              <a:gd name="adj" fmla="val 16000"/>
            </a:avLst>
          </a:prstGeom>
          <a:ln w="12700">
            <a:miter/>
          </a:ln>
        </p:spPr>
        <p:style>
          <a:lnRef idx="2">
            <a:srgbClr val="444444"/>
          </a:lnRef>
          <a:fillRef idx="1">
            <a:srgbClr val="40AEFF"/>
          </a:fillRef>
          <a:effectRef idx="0">
            <a:schemeClr val="accent1"/>
          </a:effectRef>
          <a:fontRef idx="minor">
            <a:schemeClr val="lt1"/>
          </a:fontRef>
        </p:style>
        <p:txBody>
          <a:bodyPr lIns="91440" tIns="53340" rIns="91440" bIns="91440" rtlCol="0" anchor="ctr"/>
          <a:lstStyle>
            <a:defPPr/>
          </a:lstStyle>
          <a:p>
            <a:pPr algn="ctr" defTabSz="457200">
              <a:spcBef>
                <a:spcPct val="0"/>
              </a:spcBef>
              <a:spcAft>
                <a:spcPct val="0"/>
              </a:spcAft>
            </a:pPr>
            <a:r>
              <a:rPr sz="2200" b="1" dirty="0">
                <a:solidFill>
                  <a:srgbClr val="000000"/>
                </a:solidFill>
                <a:latin typeface="Arial"/>
              </a:rPr>
              <a:t>201</a:t>
            </a:r>
            <a:r>
              <a:rPr lang="en-US" sz="2200" b="1" dirty="0">
                <a:solidFill>
                  <a:srgbClr val="000000"/>
                </a:solidFill>
                <a:latin typeface="Arial"/>
              </a:rPr>
              <a:t>9</a:t>
            </a:r>
            <a:endParaRPr sz="2200" b="1" dirty="0">
              <a:solidFill>
                <a:srgbClr val="000000"/>
              </a:solidFill>
              <a:latin typeface="Arial"/>
            </a:endParaRPr>
          </a:p>
          <a:p>
            <a:pPr algn="ctr" defTabSz="457200">
              <a:spcBef>
                <a:spcPct val="0"/>
              </a:spcBef>
              <a:spcAft>
                <a:spcPct val="0"/>
              </a:spcAft>
            </a:pPr>
            <a:endParaRPr sz="2200" b="1" dirty="0">
              <a:solidFill>
                <a:srgbClr val="000000"/>
              </a:solidFill>
              <a:latin typeface="Arial"/>
            </a:endParaRPr>
          </a:p>
          <a:p>
            <a:pPr algn="ctr" defTabSz="457200">
              <a:spcBef>
                <a:spcPct val="0"/>
              </a:spcBef>
              <a:spcAft>
                <a:spcPct val="0"/>
              </a:spcAft>
            </a:pPr>
            <a:r>
              <a:rPr sz="2200" b="1" dirty="0">
                <a:solidFill>
                  <a:srgbClr val="000000"/>
                </a:solidFill>
                <a:latin typeface="Arial"/>
              </a:rPr>
              <a:t>3</a:t>
            </a:r>
            <a:r>
              <a:rPr lang="en-US" sz="2200" b="1" dirty="0">
                <a:solidFill>
                  <a:srgbClr val="000000"/>
                </a:solidFill>
                <a:latin typeface="Arial"/>
              </a:rPr>
              <a:t>6</a:t>
            </a:r>
            <a:r>
              <a:rPr sz="2200" b="1" dirty="0">
                <a:solidFill>
                  <a:srgbClr val="000000"/>
                </a:solidFill>
                <a:latin typeface="Arial"/>
              </a:rPr>
              <a:t>,</a:t>
            </a:r>
            <a:r>
              <a:rPr lang="en-US" sz="2200" b="1" dirty="0">
                <a:solidFill>
                  <a:srgbClr val="000000"/>
                </a:solidFill>
                <a:latin typeface="Arial"/>
              </a:rPr>
              <a:t>582</a:t>
            </a:r>
            <a:endParaRPr sz="2200" b="1" dirty="0">
              <a:solidFill>
                <a:srgbClr val="000000"/>
              </a:solidFill>
              <a:latin typeface="Arial"/>
            </a:endParaRPr>
          </a:p>
        </p:txBody>
      </p:sp>
      <p:sp>
        <p:nvSpPr>
          <p:cNvPr id="7" name="New shape"/>
          <p:cNvSpPr/>
          <p:nvPr/>
        </p:nvSpPr>
        <p:spPr>
          <a:xfrm>
            <a:off x="7342883" y="2273880"/>
            <a:ext cx="2926080" cy="1115568"/>
          </a:xfrm>
          <a:prstGeom prst="roundRect">
            <a:avLst>
              <a:gd name="adj" fmla="val 16000"/>
            </a:avLst>
          </a:prstGeom>
          <a:ln w="12700">
            <a:miter/>
          </a:ln>
        </p:spPr>
        <p:style>
          <a:lnRef idx="2">
            <a:srgbClr val="444444"/>
          </a:lnRef>
          <a:fillRef idx="1">
            <a:srgbClr val="40AEFF"/>
          </a:fillRef>
          <a:effectRef idx="0">
            <a:schemeClr val="accent1"/>
          </a:effectRef>
          <a:fontRef idx="minor">
            <a:schemeClr val="lt1"/>
          </a:fontRef>
        </p:style>
        <p:txBody>
          <a:bodyPr lIns="91440" tIns="53340" rIns="91440" bIns="91440" rtlCol="0" anchor="ctr"/>
          <a:lstStyle>
            <a:defPPr/>
          </a:lstStyle>
          <a:p>
            <a:pPr algn="ctr" defTabSz="457200">
              <a:spcBef>
                <a:spcPct val="0"/>
              </a:spcBef>
              <a:spcAft>
                <a:spcPct val="0"/>
              </a:spcAft>
            </a:pPr>
            <a:endParaRPr sz="2200" b="1" dirty="0">
              <a:solidFill>
                <a:srgbClr val="000000"/>
              </a:solidFill>
              <a:latin typeface="Arial"/>
            </a:endParaRPr>
          </a:p>
          <a:p>
            <a:pPr algn="ctr" defTabSz="457200">
              <a:spcBef>
                <a:spcPct val="0"/>
              </a:spcBef>
              <a:spcAft>
                <a:spcPct val="0"/>
              </a:spcAft>
            </a:pPr>
            <a:r>
              <a:rPr sz="2200" b="1" dirty="0">
                <a:solidFill>
                  <a:srgbClr val="000000"/>
                </a:solidFill>
                <a:latin typeface="Arial"/>
              </a:rPr>
              <a:t>20</a:t>
            </a:r>
            <a:r>
              <a:rPr lang="en-US" sz="2200" b="1" dirty="0">
                <a:solidFill>
                  <a:srgbClr val="000000"/>
                </a:solidFill>
                <a:latin typeface="Arial"/>
              </a:rPr>
              <a:t>20</a:t>
            </a:r>
            <a:endParaRPr sz="2200" b="1" dirty="0">
              <a:solidFill>
                <a:srgbClr val="000000"/>
              </a:solidFill>
              <a:latin typeface="Arial"/>
            </a:endParaRPr>
          </a:p>
          <a:p>
            <a:pPr algn="ctr" defTabSz="457200">
              <a:spcBef>
                <a:spcPct val="0"/>
              </a:spcBef>
              <a:spcAft>
                <a:spcPct val="0"/>
              </a:spcAft>
            </a:pPr>
            <a:endParaRPr sz="2200" b="1" dirty="0">
              <a:solidFill>
                <a:srgbClr val="000000"/>
              </a:solidFill>
              <a:latin typeface="Arial"/>
            </a:endParaRPr>
          </a:p>
          <a:p>
            <a:pPr algn="ctr" defTabSz="457200">
              <a:spcBef>
                <a:spcPct val="0"/>
              </a:spcBef>
              <a:spcAft>
                <a:spcPct val="0"/>
              </a:spcAft>
            </a:pPr>
            <a:r>
              <a:rPr lang="en-US" sz="2200" b="1" dirty="0">
                <a:solidFill>
                  <a:srgbClr val="000000"/>
                </a:solidFill>
                <a:latin typeface="Arial"/>
              </a:rPr>
              <a:t>11</a:t>
            </a:r>
            <a:r>
              <a:rPr sz="2200" b="1" dirty="0">
                <a:solidFill>
                  <a:srgbClr val="000000"/>
                </a:solidFill>
                <a:latin typeface="Arial"/>
              </a:rPr>
              <a:t>,</a:t>
            </a:r>
            <a:r>
              <a:rPr lang="en-US" sz="2200" b="1" dirty="0">
                <a:solidFill>
                  <a:srgbClr val="000000"/>
                </a:solidFill>
                <a:latin typeface="Arial"/>
              </a:rPr>
              <a:t>050</a:t>
            </a:r>
            <a:endParaRPr sz="2200" b="1" dirty="0">
              <a:solidFill>
                <a:srgbClr val="000000"/>
              </a:solidFill>
              <a:latin typeface="Arial"/>
            </a:endParaRPr>
          </a:p>
          <a:p>
            <a:pPr algn="ctr" defTabSz="457200">
              <a:spcBef>
                <a:spcPct val="0"/>
              </a:spcBef>
              <a:spcAft>
                <a:spcPct val="0"/>
              </a:spcAft>
            </a:pPr>
            <a:endParaRPr sz="1700" dirty="0">
              <a:solidFill>
                <a:srgbClr val="000000"/>
              </a:solidFill>
              <a:latin typeface="Arial"/>
            </a:endParaRPr>
          </a:p>
        </p:txBody>
      </p:sp>
      <p:sp>
        <p:nvSpPr>
          <p:cNvPr id="8" name="New shape"/>
          <p:cNvSpPr/>
          <p:nvPr/>
        </p:nvSpPr>
        <p:spPr>
          <a:xfrm>
            <a:off x="7342883" y="3727743"/>
            <a:ext cx="2926080" cy="1115568"/>
          </a:xfrm>
          <a:prstGeom prst="roundRect">
            <a:avLst>
              <a:gd name="adj" fmla="val 16000"/>
            </a:avLst>
          </a:prstGeom>
          <a:ln w="12700">
            <a:miter/>
          </a:ln>
        </p:spPr>
        <p:style>
          <a:lnRef idx="2">
            <a:srgbClr val="444444"/>
          </a:lnRef>
          <a:fillRef idx="1">
            <a:srgbClr val="FF6155"/>
          </a:fillRef>
          <a:effectRef idx="0">
            <a:schemeClr val="accent1"/>
          </a:effectRef>
          <a:fontRef idx="minor">
            <a:schemeClr val="lt1"/>
          </a:fontRef>
        </p:style>
        <p:txBody>
          <a:bodyPr lIns="91440" tIns="53340" rIns="91440" bIns="91440" rtlCol="0" anchor="ctr"/>
          <a:lstStyle>
            <a:defPPr/>
          </a:lstStyle>
          <a:p>
            <a:pPr algn="ctr" defTabSz="457200">
              <a:spcBef>
                <a:spcPct val="0"/>
              </a:spcBef>
              <a:spcAft>
                <a:spcPct val="0"/>
              </a:spcAft>
            </a:pPr>
            <a:r>
              <a:rPr sz="2200" b="1" dirty="0">
                <a:solidFill>
                  <a:srgbClr val="000000"/>
                </a:solidFill>
                <a:latin typeface="Arial"/>
              </a:rPr>
              <a:t>20</a:t>
            </a:r>
            <a:r>
              <a:rPr lang="en-US" sz="2200" b="1" dirty="0">
                <a:solidFill>
                  <a:srgbClr val="000000"/>
                </a:solidFill>
                <a:latin typeface="Arial"/>
              </a:rPr>
              <a:t>20</a:t>
            </a:r>
            <a:endParaRPr sz="2200" b="1" dirty="0">
              <a:solidFill>
                <a:srgbClr val="000000"/>
              </a:solidFill>
              <a:latin typeface="Arial"/>
            </a:endParaRPr>
          </a:p>
          <a:p>
            <a:pPr algn="ctr" defTabSz="457200">
              <a:spcBef>
                <a:spcPct val="0"/>
              </a:spcBef>
              <a:spcAft>
                <a:spcPct val="0"/>
              </a:spcAft>
            </a:pPr>
            <a:endParaRPr sz="2200" b="1" dirty="0">
              <a:solidFill>
                <a:srgbClr val="000000"/>
              </a:solidFill>
              <a:latin typeface="Arial"/>
            </a:endParaRPr>
          </a:p>
          <a:p>
            <a:pPr algn="ctr" defTabSz="457200">
              <a:spcBef>
                <a:spcPct val="0"/>
              </a:spcBef>
              <a:spcAft>
                <a:spcPct val="0"/>
              </a:spcAft>
            </a:pPr>
            <a:r>
              <a:rPr lang="en-US" sz="2200" b="1" dirty="0">
                <a:solidFill>
                  <a:srgbClr val="000000"/>
                </a:solidFill>
                <a:latin typeface="Arial"/>
              </a:rPr>
              <a:t>45.86</a:t>
            </a:r>
            <a:r>
              <a:rPr sz="2200" b="1" dirty="0">
                <a:solidFill>
                  <a:srgbClr val="000000"/>
                </a:solidFill>
                <a:latin typeface="Arial"/>
              </a:rPr>
              <a:t>%</a:t>
            </a:r>
          </a:p>
        </p:txBody>
      </p:sp>
      <p:sp>
        <p:nvSpPr>
          <p:cNvPr id="9" name="New shape"/>
          <p:cNvSpPr/>
          <p:nvPr/>
        </p:nvSpPr>
        <p:spPr>
          <a:xfrm>
            <a:off x="3909438" y="3701701"/>
            <a:ext cx="2926080" cy="1115568"/>
          </a:xfrm>
          <a:prstGeom prst="roundRect">
            <a:avLst>
              <a:gd name="adj" fmla="val 16000"/>
            </a:avLst>
          </a:prstGeom>
          <a:ln w="12700">
            <a:miter/>
          </a:ln>
        </p:spPr>
        <p:style>
          <a:lnRef idx="2">
            <a:srgbClr val="444444"/>
          </a:lnRef>
          <a:fillRef idx="1">
            <a:srgbClr val="FF6155"/>
          </a:fillRef>
          <a:effectRef idx="0">
            <a:schemeClr val="accent1"/>
          </a:effectRef>
          <a:fontRef idx="minor">
            <a:schemeClr val="lt1"/>
          </a:fontRef>
        </p:style>
        <p:txBody>
          <a:bodyPr lIns="91440" tIns="53340" rIns="91440" bIns="91440" rtlCol="0" anchor="ctr"/>
          <a:lstStyle>
            <a:defPPr/>
          </a:lstStyle>
          <a:p>
            <a:pPr algn="ctr" defTabSz="457200">
              <a:spcBef>
                <a:spcPct val="0"/>
              </a:spcBef>
              <a:spcAft>
                <a:spcPct val="0"/>
              </a:spcAft>
            </a:pPr>
            <a:r>
              <a:rPr sz="2200" b="1" dirty="0">
                <a:solidFill>
                  <a:srgbClr val="000000"/>
                </a:solidFill>
                <a:latin typeface="Arial"/>
              </a:rPr>
              <a:t>201</a:t>
            </a:r>
            <a:r>
              <a:rPr lang="en-US" sz="2200" b="1" dirty="0">
                <a:solidFill>
                  <a:srgbClr val="000000"/>
                </a:solidFill>
                <a:latin typeface="Arial"/>
              </a:rPr>
              <a:t>9</a:t>
            </a:r>
            <a:endParaRPr sz="2200" b="1" dirty="0">
              <a:solidFill>
                <a:srgbClr val="000000"/>
              </a:solidFill>
              <a:latin typeface="Arial"/>
            </a:endParaRPr>
          </a:p>
          <a:p>
            <a:pPr algn="ctr" defTabSz="457200">
              <a:spcBef>
                <a:spcPct val="0"/>
              </a:spcBef>
              <a:spcAft>
                <a:spcPct val="0"/>
              </a:spcAft>
            </a:pPr>
            <a:endParaRPr sz="2200" b="1" dirty="0">
              <a:solidFill>
                <a:srgbClr val="000000"/>
              </a:solidFill>
              <a:latin typeface="Arial"/>
            </a:endParaRPr>
          </a:p>
          <a:p>
            <a:pPr algn="ctr" defTabSz="457200">
              <a:spcBef>
                <a:spcPct val="0"/>
              </a:spcBef>
              <a:spcAft>
                <a:spcPct val="0"/>
              </a:spcAft>
            </a:pPr>
            <a:r>
              <a:rPr sz="2200" b="1" dirty="0">
                <a:solidFill>
                  <a:srgbClr val="000000"/>
                </a:solidFill>
                <a:latin typeface="Arial"/>
              </a:rPr>
              <a:t>7</a:t>
            </a:r>
            <a:r>
              <a:rPr lang="en-US" sz="2200" b="1" dirty="0">
                <a:solidFill>
                  <a:srgbClr val="000000"/>
                </a:solidFill>
                <a:latin typeface="Arial"/>
              </a:rPr>
              <a:t>4</a:t>
            </a:r>
            <a:r>
              <a:rPr sz="2200" b="1" dirty="0">
                <a:solidFill>
                  <a:srgbClr val="000000"/>
                </a:solidFill>
                <a:latin typeface="Arial"/>
              </a:rPr>
              <a:t>.</a:t>
            </a:r>
            <a:r>
              <a:rPr lang="en-US" sz="2200" b="1" dirty="0">
                <a:solidFill>
                  <a:srgbClr val="000000"/>
                </a:solidFill>
                <a:latin typeface="Arial"/>
              </a:rPr>
              <a:t>6</a:t>
            </a:r>
            <a:r>
              <a:rPr sz="2200" b="1" dirty="0">
                <a:solidFill>
                  <a:srgbClr val="000000"/>
                </a:solidFill>
                <a:latin typeface="Arial"/>
              </a:rPr>
              <a:t>2%</a:t>
            </a:r>
          </a:p>
        </p:txBody>
      </p:sp>
      <p:sp>
        <p:nvSpPr>
          <p:cNvPr id="12" name="New shape"/>
          <p:cNvSpPr/>
          <p:nvPr/>
        </p:nvSpPr>
        <p:spPr>
          <a:xfrm>
            <a:off x="3623247" y="5117846"/>
            <a:ext cx="4379976" cy="1115568"/>
          </a:xfrm>
          <a:prstGeom prst="roundRect">
            <a:avLst>
              <a:gd name="adj" fmla="val 16000"/>
            </a:avLst>
          </a:prstGeom>
          <a:ln w="12700">
            <a:miter/>
          </a:ln>
        </p:spPr>
        <p:style>
          <a:lnRef idx="2">
            <a:srgbClr val="444444"/>
          </a:lnRef>
          <a:fillRef idx="1">
            <a:srgbClr val="85D089"/>
          </a:fillRef>
          <a:effectRef idx="0">
            <a:schemeClr val="accent1"/>
          </a:effectRef>
          <a:fontRef idx="minor">
            <a:schemeClr val="lt1"/>
          </a:fontRef>
        </p:style>
        <p:txBody>
          <a:bodyPr lIns="91440" tIns="53340" rIns="91440" bIns="91440" rtlCol="0" anchor="ctr"/>
          <a:lstStyle>
            <a:defPPr/>
          </a:lstStyle>
          <a:p>
            <a:pPr algn="ctr" defTabSz="457200">
              <a:spcBef>
                <a:spcPct val="0"/>
              </a:spcBef>
              <a:spcAft>
                <a:spcPct val="0"/>
              </a:spcAft>
            </a:pPr>
            <a:r>
              <a:rPr sz="2200" b="1" dirty="0">
                <a:solidFill>
                  <a:srgbClr val="000000"/>
                </a:solidFill>
                <a:latin typeface="Arial"/>
              </a:rPr>
              <a:t>Total Flight Completion Rate</a:t>
            </a:r>
          </a:p>
          <a:p>
            <a:pPr algn="ctr" defTabSz="457200">
              <a:spcBef>
                <a:spcPct val="0"/>
              </a:spcBef>
              <a:spcAft>
                <a:spcPct val="0"/>
              </a:spcAft>
            </a:pPr>
            <a:r>
              <a:rPr sz="2200" b="1" dirty="0">
                <a:solidFill>
                  <a:srgbClr val="000000"/>
                </a:solidFill>
                <a:latin typeface="Arial"/>
              </a:rPr>
              <a:t>20</a:t>
            </a:r>
            <a:r>
              <a:rPr lang="en-US" sz="2200" b="1" dirty="0">
                <a:solidFill>
                  <a:srgbClr val="000000"/>
                </a:solidFill>
                <a:latin typeface="Arial"/>
              </a:rPr>
              <a:t>20</a:t>
            </a:r>
            <a:r>
              <a:rPr sz="2200" b="1" dirty="0">
                <a:solidFill>
                  <a:srgbClr val="000000"/>
                </a:solidFill>
                <a:latin typeface="Arial"/>
              </a:rPr>
              <a:t>       9</a:t>
            </a:r>
            <a:r>
              <a:rPr lang="en-US" sz="2200" b="1" dirty="0">
                <a:solidFill>
                  <a:srgbClr val="000000"/>
                </a:solidFill>
                <a:latin typeface="Arial"/>
              </a:rPr>
              <a:t>7</a:t>
            </a:r>
            <a:r>
              <a:rPr sz="2200" b="1" dirty="0">
                <a:solidFill>
                  <a:srgbClr val="000000"/>
                </a:solidFill>
                <a:latin typeface="Arial"/>
              </a:rPr>
              <a:t>.</a:t>
            </a:r>
            <a:r>
              <a:rPr lang="en-US" sz="2200" b="1" dirty="0">
                <a:solidFill>
                  <a:srgbClr val="000000"/>
                </a:solidFill>
                <a:latin typeface="Arial"/>
              </a:rPr>
              <a:t>72</a:t>
            </a:r>
            <a:r>
              <a:rPr sz="2200" b="1" dirty="0">
                <a:solidFill>
                  <a:srgbClr val="000000"/>
                </a:solidFill>
                <a:latin typeface="Arial"/>
              </a:rPr>
              <a:t>%</a:t>
            </a:r>
          </a:p>
        </p:txBody>
      </p:sp>
      <p:sp>
        <p:nvSpPr>
          <p:cNvPr id="13" name="New shape"/>
          <p:cNvSpPr/>
          <p:nvPr/>
        </p:nvSpPr>
        <p:spPr>
          <a:xfrm>
            <a:off x="1108266" y="3736984"/>
            <a:ext cx="2103120" cy="1081533"/>
          </a:xfrm>
          <a:prstGeom prst="roundRect">
            <a:avLst>
              <a:gd name="adj" fmla="val 16000"/>
            </a:avLst>
          </a:prstGeom>
          <a:ln w="12700">
            <a:miter/>
          </a:ln>
        </p:spPr>
        <p:style>
          <a:lnRef idx="2">
            <a:srgbClr val="444444"/>
          </a:lnRef>
          <a:fillRef idx="1">
            <a:srgbClr val="FF6155"/>
          </a:fillRef>
          <a:effectRef idx="0">
            <a:schemeClr val="accent1"/>
          </a:effectRef>
          <a:fontRef idx="minor">
            <a:schemeClr val="lt1"/>
          </a:fontRef>
        </p:style>
        <p:txBody>
          <a:bodyPr lIns="91440" tIns="53340" rIns="91440" bIns="91440" rtlCol="0" anchor="ctr"/>
          <a:lstStyle>
            <a:defPPr/>
          </a:lstStyle>
          <a:p>
            <a:pPr algn="ctr" defTabSz="457200">
              <a:spcBef>
                <a:spcPct val="0"/>
              </a:spcBef>
              <a:spcAft>
                <a:spcPct val="0"/>
              </a:spcAft>
            </a:pPr>
            <a:r>
              <a:rPr lang="en-US" sz="2000" b="1" dirty="0">
                <a:solidFill>
                  <a:srgbClr val="000000"/>
                </a:solidFill>
                <a:latin typeface="Arial"/>
              </a:rPr>
              <a:t>DBQ Ave. Enplanement Load Factors</a:t>
            </a:r>
            <a:endParaRPr sz="2000" b="1" dirty="0">
              <a:solidFill>
                <a:srgbClr val="000000"/>
              </a:solidFill>
              <a:latin typeface="Arial"/>
            </a:endParaRPr>
          </a:p>
        </p:txBody>
      </p:sp>
      <p:sp>
        <p:nvSpPr>
          <p:cNvPr id="14" name="New shape"/>
          <p:cNvSpPr/>
          <p:nvPr/>
        </p:nvSpPr>
        <p:spPr>
          <a:xfrm>
            <a:off x="1079870" y="2273880"/>
            <a:ext cx="2103120" cy="1115568"/>
          </a:xfrm>
          <a:prstGeom prst="roundRect">
            <a:avLst>
              <a:gd name="adj" fmla="val 16000"/>
            </a:avLst>
          </a:prstGeom>
          <a:ln w="12700">
            <a:miter/>
          </a:ln>
        </p:spPr>
        <p:style>
          <a:lnRef idx="2">
            <a:srgbClr val="444444"/>
          </a:lnRef>
          <a:fillRef idx="1">
            <a:srgbClr val="40AEFF"/>
          </a:fillRef>
          <a:effectRef idx="0">
            <a:schemeClr val="accent1"/>
          </a:effectRef>
          <a:fontRef idx="minor">
            <a:schemeClr val="lt1"/>
          </a:fontRef>
        </p:style>
        <p:txBody>
          <a:bodyPr lIns="91440" tIns="53340" rIns="91440" bIns="91440" rtlCol="0" anchor="ctr"/>
          <a:lstStyle>
            <a:defPPr/>
          </a:lstStyle>
          <a:p>
            <a:pPr algn="ctr" defTabSz="457200">
              <a:spcBef>
                <a:spcPct val="0"/>
              </a:spcBef>
              <a:spcAft>
                <a:spcPct val="0"/>
              </a:spcAft>
            </a:pPr>
            <a:r>
              <a:rPr sz="2000" b="1" dirty="0">
                <a:solidFill>
                  <a:srgbClr val="000000"/>
                </a:solidFill>
                <a:latin typeface="Arial"/>
              </a:rPr>
              <a:t>American</a:t>
            </a:r>
          </a:p>
          <a:p>
            <a:pPr algn="ctr" defTabSz="457200">
              <a:spcBef>
                <a:spcPct val="0"/>
              </a:spcBef>
              <a:spcAft>
                <a:spcPct val="0"/>
              </a:spcAft>
            </a:pPr>
            <a:r>
              <a:rPr sz="2000" b="1" dirty="0">
                <a:solidFill>
                  <a:srgbClr val="000000"/>
                </a:solidFill>
                <a:latin typeface="Arial"/>
              </a:rPr>
              <a:t>Airlines</a:t>
            </a:r>
          </a:p>
          <a:p>
            <a:pPr algn="ctr" defTabSz="457200">
              <a:spcBef>
                <a:spcPct val="0"/>
              </a:spcBef>
              <a:spcAft>
                <a:spcPct val="0"/>
              </a:spcAft>
            </a:pPr>
            <a:r>
              <a:rPr sz="2000" b="1" dirty="0">
                <a:solidFill>
                  <a:srgbClr val="000000"/>
                </a:solidFill>
                <a:latin typeface="Arial"/>
              </a:rPr>
              <a:t>Enplanements</a:t>
            </a:r>
          </a:p>
        </p:txBody>
      </p:sp>
      <p:sp>
        <p:nvSpPr>
          <p:cNvPr id="16" name="New shape"/>
          <p:cNvSpPr/>
          <p:nvPr/>
        </p:nvSpPr>
        <p:spPr>
          <a:xfrm>
            <a:off x="7227000" y="878332"/>
            <a:ext cx="4665853" cy="110159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a:p>
        </p:txBody>
      </p:sp>
      <p:pic>
        <p:nvPicPr>
          <p:cNvPr id="17" name="New picture"/>
          <p:cNvPicPr/>
          <p:nvPr/>
        </p:nvPicPr>
        <p:blipFill>
          <a:blip r:embed="rId3"/>
          <a:stretch>
            <a:fillRect/>
          </a:stretch>
        </p:blipFill>
        <p:spPr>
          <a:xfrm>
            <a:off x="6966012" y="624586"/>
            <a:ext cx="4665853" cy="1101598"/>
          </a:xfrm>
          <a:prstGeom prst="rect">
            <a:avLst/>
          </a:prstGeom>
        </p:spPr>
      </p:pic>
      <p:sp>
        <p:nvSpPr>
          <p:cNvPr id="18" name="New shape"/>
          <p:cNvSpPr/>
          <p:nvPr/>
        </p:nvSpPr>
        <p:spPr>
          <a:xfrm>
            <a:off x="1805048" y="992269"/>
            <a:ext cx="5030470" cy="91440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r>
              <a:rPr sz="2400" b="1" dirty="0">
                <a:solidFill>
                  <a:srgbClr val="000000"/>
                </a:solidFill>
                <a:latin typeface="Arial"/>
              </a:rPr>
              <a:t>DBQ American Airlines Statistics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8618209" y="1096234"/>
            <a:ext cx="1222883" cy="2284349"/>
          </a:xfrm>
          <a:prstGeom prst="rect">
            <a:avLst/>
          </a:prstGeom>
          <a:ln w="12700">
            <a:miter/>
          </a:ln>
        </p:spPr>
        <p:style>
          <a:lnRef idx="2">
            <a:srgbClr val="FF6155"/>
          </a:lnRef>
          <a:fillRef idx="1">
            <a:srgbClr val="FF6155"/>
          </a:fillRef>
          <a:effectRef idx="0">
            <a:schemeClr val="accent1"/>
          </a:effectRef>
          <a:fontRef idx="minor">
            <a:schemeClr val="lt1"/>
          </a:fontRef>
        </p:style>
        <p:txBody>
          <a:bodyPr lIns="91440" tIns="53340" rIns="91440" bIns="91440" rtlCol="0" anchor="ctr"/>
          <a:lstStyle>
            <a:defPPr/>
          </a:lstStyle>
          <a:p>
            <a:endParaRPr/>
          </a:p>
        </p:txBody>
      </p:sp>
      <p:sp>
        <p:nvSpPr>
          <p:cNvPr id="3" name="New shape"/>
          <p:cNvSpPr/>
          <p:nvPr/>
        </p:nvSpPr>
        <p:spPr>
          <a:xfrm>
            <a:off x="2612326" y="1389379"/>
            <a:ext cx="6967347" cy="1591310"/>
          </a:xfrm>
          <a:prstGeom prst="rect">
            <a:avLst/>
          </a:prstGeom>
          <a:ln>
            <a:noFill/>
            <a:miter/>
          </a:ln>
        </p:spPr>
        <p:style>
          <a:lnRef idx="2">
            <a:schemeClr val="accent1">
              <a:shade val="50000"/>
            </a:schemeClr>
          </a:lnRef>
          <a:fillRef idx="1">
            <a:srgbClr val="F3F3F5"/>
          </a:fillRef>
          <a:effectRef idx="0">
            <a:schemeClr val="accent1"/>
          </a:effectRef>
          <a:fontRef idx="minor">
            <a:schemeClr val="lt1"/>
          </a:fontRef>
        </p:style>
        <p:txBody>
          <a:bodyPr lIns="91440" tIns="53340" rIns="91440" bIns="91440" rtlCol="0" anchor="ctr"/>
          <a:lstStyle>
            <a:defPPr/>
          </a:lstStyle>
          <a:p>
            <a:endParaRPr/>
          </a:p>
        </p:txBody>
      </p:sp>
      <p:sp>
        <p:nvSpPr>
          <p:cNvPr id="4" name="New shape"/>
          <p:cNvSpPr/>
          <p:nvPr/>
        </p:nvSpPr>
        <p:spPr>
          <a:xfrm>
            <a:off x="3406964" y="1750537"/>
            <a:ext cx="5378069" cy="975741"/>
          </a:xfrm>
          <a:prstGeom prst="rect">
            <a:avLst/>
          </a:prstGeom>
          <a:ln>
            <a:noFill/>
            <a:miter/>
          </a:ln>
        </p:spPr>
        <p:style>
          <a:lnRef idx="2">
            <a:schemeClr val="accent1">
              <a:shade val="50000"/>
            </a:schemeClr>
          </a:lnRef>
          <a:fillRef idx="1">
            <a:srgbClr val="35495E">
              <a:alpha val="0"/>
            </a:srgbClr>
          </a:fillRef>
          <a:effectRef idx="0">
            <a:schemeClr val="accent1"/>
          </a:effectRef>
          <a:fontRef idx="minor">
            <a:schemeClr val="lt1"/>
          </a:fontRef>
        </p:style>
        <p:txBody>
          <a:bodyPr lIns="91440" tIns="53340" rIns="91440" bIns="91440" rtlCol="0" anchor="t"/>
          <a:lstStyle>
            <a:defPPr/>
          </a:lstStyle>
          <a:p>
            <a:pPr algn="ctr" defTabSz="457200">
              <a:spcBef>
                <a:spcPct val="0"/>
              </a:spcBef>
              <a:spcAft>
                <a:spcPct val="0"/>
              </a:spcAft>
            </a:pPr>
            <a:r>
              <a:rPr sz="6000" b="1" dirty="0">
                <a:solidFill>
                  <a:srgbClr val="35495E"/>
                </a:solidFill>
                <a:latin typeface="Arial"/>
              </a:rPr>
              <a:t>THANK YOU</a:t>
            </a:r>
          </a:p>
        </p:txBody>
      </p:sp>
      <p:sp>
        <p:nvSpPr>
          <p:cNvPr id="5" name="New shape"/>
          <p:cNvSpPr/>
          <p:nvPr/>
        </p:nvSpPr>
        <p:spPr>
          <a:xfrm>
            <a:off x="1588" y="4173222"/>
            <a:ext cx="12188952" cy="2227579"/>
          </a:xfrm>
          <a:prstGeom prst="rect">
            <a:avLst/>
          </a:prstGeom>
          <a:ln>
            <a:noFill/>
            <a:miter/>
          </a:ln>
        </p:spPr>
        <p:style>
          <a:lnRef idx="2">
            <a:schemeClr val="accent1">
              <a:shade val="50000"/>
            </a:schemeClr>
          </a:lnRef>
          <a:fillRef idx="1">
            <a:srgbClr val="F3F3F5"/>
          </a:fillRef>
          <a:effectRef idx="0">
            <a:schemeClr val="accent1"/>
          </a:effectRef>
          <a:fontRef idx="minor">
            <a:schemeClr val="lt1"/>
          </a:fontRef>
        </p:style>
        <p:txBody>
          <a:bodyPr lIns="91440" tIns="53340" rIns="91440" bIns="91440" rtlCol="0" anchor="ctr"/>
          <a:lstStyle>
            <a:defPPr/>
          </a:lstStyle>
          <a:p>
            <a:pPr algn="ctr" defTabSz="457200">
              <a:spcBef>
                <a:spcPct val="0"/>
              </a:spcBef>
              <a:spcAft>
                <a:spcPct val="0"/>
              </a:spcAft>
            </a:pPr>
            <a:r>
              <a:rPr sz="4000" b="1" dirty="0">
                <a:solidFill>
                  <a:srgbClr val="35495E"/>
                </a:solidFill>
                <a:latin typeface="Arial"/>
                <a:hlinkClick r:id="rId3"/>
              </a:rPr>
              <a:t>www.flydbq.com</a:t>
            </a:r>
            <a:endParaRPr lang="en-US" sz="4000" b="1" dirty="0">
              <a:solidFill>
                <a:srgbClr val="35495E"/>
              </a:solidFill>
              <a:latin typeface="Arial"/>
            </a:endParaRPr>
          </a:p>
          <a:p>
            <a:pPr algn="ctr" defTabSz="457200">
              <a:spcBef>
                <a:spcPct val="0"/>
              </a:spcBef>
              <a:spcAft>
                <a:spcPct val="0"/>
              </a:spcAft>
            </a:pPr>
            <a:r>
              <a:rPr lang="en-US" sz="4000" b="1" dirty="0">
                <a:solidFill>
                  <a:srgbClr val="35495E"/>
                </a:solidFill>
                <a:latin typeface="Arial"/>
              </a:rPr>
              <a:t>1-844-IFLYDBQ</a:t>
            </a:r>
          </a:p>
          <a:p>
            <a:pPr algn="ctr" defTabSz="457200">
              <a:spcBef>
                <a:spcPct val="0"/>
              </a:spcBef>
              <a:spcAft>
                <a:spcPct val="0"/>
              </a:spcAft>
            </a:pPr>
            <a:r>
              <a:rPr lang="en-US" sz="4000" b="1" dirty="0">
                <a:solidFill>
                  <a:srgbClr val="35495E"/>
                </a:solidFill>
                <a:latin typeface="Arial"/>
              </a:rPr>
              <a:t>(1-844-435-9327)</a:t>
            </a:r>
            <a:endParaRPr sz="4000" b="1" dirty="0">
              <a:solidFill>
                <a:srgbClr val="35495E"/>
              </a:solidFill>
              <a:latin typeface="Aria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1588" y="0"/>
            <a:ext cx="3986022" cy="1721866"/>
          </a:xfrm>
          <a:prstGeom prst="rect">
            <a:avLst/>
          </a:prstGeom>
          <a:ln w="12700">
            <a:miter/>
          </a:ln>
        </p:spPr>
        <p:style>
          <a:lnRef idx="2">
            <a:srgbClr val="41B883"/>
          </a:lnRef>
          <a:fillRef idx="1">
            <a:srgbClr val="41B883"/>
          </a:fillRef>
          <a:effectRef idx="0">
            <a:schemeClr val="accent1"/>
          </a:effectRef>
          <a:fontRef idx="minor">
            <a:schemeClr val="lt1"/>
          </a:fontRef>
        </p:style>
        <p:txBody>
          <a:bodyPr lIns="91440" tIns="53340" rIns="91440" bIns="91440" rtlCol="0" anchor="ctr"/>
          <a:lstStyle>
            <a:defPPr/>
          </a:lstStyle>
          <a:p>
            <a:endParaRPr/>
          </a:p>
        </p:txBody>
      </p:sp>
      <p:sp>
        <p:nvSpPr>
          <p:cNvPr id="3" name="New shape"/>
          <p:cNvSpPr/>
          <p:nvPr/>
        </p:nvSpPr>
        <p:spPr>
          <a:xfrm>
            <a:off x="1587" y="188214"/>
            <a:ext cx="3851403" cy="3410771"/>
          </a:xfrm>
          <a:prstGeom prst="rect">
            <a:avLst/>
          </a:prstGeom>
          <a:ln>
            <a:noFill/>
            <a:miter/>
          </a:ln>
        </p:spPr>
        <p:style>
          <a:lnRef idx="2">
            <a:schemeClr val="accent1">
              <a:shade val="50000"/>
            </a:schemeClr>
          </a:lnRef>
          <a:fillRef idx="1">
            <a:srgbClr val="35495E"/>
          </a:fillRef>
          <a:effectRef idx="0">
            <a:schemeClr val="accent1"/>
          </a:effectRef>
          <a:fontRef idx="minor">
            <a:schemeClr val="lt1"/>
          </a:fontRef>
        </p:style>
        <p:txBody>
          <a:bodyPr lIns="91440" tIns="53340" rIns="91440" bIns="91440" rtlCol="0" anchor="ctr"/>
          <a:lstStyle>
            <a:defPPr/>
          </a:lstStyle>
          <a:p>
            <a:pPr algn="ctr" defTabSz="457200">
              <a:spcBef>
                <a:spcPct val="0"/>
              </a:spcBef>
              <a:spcAft>
                <a:spcPct val="0"/>
              </a:spcAft>
            </a:pPr>
            <a:endParaRPr sz="1200">
              <a:solidFill>
                <a:srgbClr val="000000"/>
              </a:solidFill>
              <a:latin typeface="Arial"/>
            </a:endParaRPr>
          </a:p>
        </p:txBody>
      </p:sp>
      <p:sp>
        <p:nvSpPr>
          <p:cNvPr id="4" name="New shape"/>
          <p:cNvSpPr/>
          <p:nvPr/>
        </p:nvSpPr>
        <p:spPr>
          <a:xfrm>
            <a:off x="7693216" y="2046732"/>
            <a:ext cx="79756" cy="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a:p>
        </p:txBody>
      </p:sp>
      <p:pic>
        <p:nvPicPr>
          <p:cNvPr id="5" name="New picture"/>
          <p:cNvPicPr/>
          <p:nvPr/>
        </p:nvPicPr>
        <p:blipFill>
          <a:blip r:embed="rId3"/>
          <a:stretch>
            <a:fillRect/>
          </a:stretch>
        </p:blipFill>
        <p:spPr>
          <a:xfrm>
            <a:off x="7693216" y="2046732"/>
            <a:ext cx="79756" cy="0"/>
          </a:xfrm>
          <a:prstGeom prst="rect">
            <a:avLst/>
          </a:prstGeom>
        </p:spPr>
      </p:pic>
      <p:sp>
        <p:nvSpPr>
          <p:cNvPr id="7" name="New shape"/>
          <p:cNvSpPr/>
          <p:nvPr/>
        </p:nvSpPr>
        <p:spPr>
          <a:xfrm>
            <a:off x="90616" y="409576"/>
            <a:ext cx="3762375" cy="425767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ctr" defTabSz="457200">
              <a:spcBef>
                <a:spcPct val="0"/>
              </a:spcBef>
              <a:spcAft>
                <a:spcPct val="0"/>
              </a:spcAft>
            </a:pPr>
            <a:r>
              <a:rPr sz="7200" dirty="0">
                <a:solidFill>
                  <a:srgbClr val="FFFFFF"/>
                </a:solidFill>
                <a:latin typeface="Arial"/>
              </a:rPr>
              <a:t>COVID Impact </a:t>
            </a:r>
          </a:p>
        </p:txBody>
      </p:sp>
      <p:sp>
        <p:nvSpPr>
          <p:cNvPr id="10" name="Rectangle 9">
            <a:extLst>
              <a:ext uri="{FF2B5EF4-FFF2-40B4-BE49-F238E27FC236}">
                <a16:creationId xmlns:a16="http://schemas.microsoft.com/office/drawing/2014/main" id="{9BAF094C-D6AD-4386-9CB0-8FAD16F4F6ED}"/>
              </a:ext>
            </a:extLst>
          </p:cNvPr>
          <p:cNvSpPr/>
          <p:nvPr/>
        </p:nvSpPr>
        <p:spPr>
          <a:xfrm>
            <a:off x="4897665" y="141256"/>
            <a:ext cx="5750613"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COVID TIMELINE</a:t>
            </a:r>
          </a:p>
        </p:txBody>
      </p:sp>
      <p:graphicFrame>
        <p:nvGraphicFramePr>
          <p:cNvPr id="11" name="Diagram 10">
            <a:extLst>
              <a:ext uri="{FF2B5EF4-FFF2-40B4-BE49-F238E27FC236}">
                <a16:creationId xmlns:a16="http://schemas.microsoft.com/office/drawing/2014/main" id="{9F784AD1-F8C1-4CD9-96AC-8D615C3F87CD}"/>
              </a:ext>
            </a:extLst>
          </p:cNvPr>
          <p:cNvGraphicFramePr/>
          <p:nvPr>
            <p:extLst>
              <p:ext uri="{D42A27DB-BD31-4B8C-83A1-F6EECF244321}">
                <p14:modId xmlns:p14="http://schemas.microsoft.com/office/powerpoint/2010/main" val="519342142"/>
              </p:ext>
            </p:extLst>
          </p:nvPr>
        </p:nvGraphicFramePr>
        <p:xfrm>
          <a:off x="0" y="890337"/>
          <a:ext cx="12284242" cy="55104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a:extLst>
              <a:ext uri="{FF2B5EF4-FFF2-40B4-BE49-F238E27FC236}">
                <a16:creationId xmlns:a16="http://schemas.microsoft.com/office/drawing/2014/main" id="{997AD656-609D-4D4A-8041-5A37BE1001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1082" y="5858820"/>
            <a:ext cx="1879956" cy="784881"/>
          </a:xfrm>
          <a:prstGeom prst="rect">
            <a:avLst/>
          </a:prstGeom>
        </p:spPr>
      </p:pic>
    </p:spTree>
    <p:extLst>
      <p:ext uri="{BB962C8B-B14F-4D97-AF65-F5344CB8AC3E}">
        <p14:creationId xmlns:p14="http://schemas.microsoft.com/office/powerpoint/2010/main" val="186283166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1588" y="0"/>
            <a:ext cx="3986022" cy="1721866"/>
          </a:xfrm>
          <a:prstGeom prst="rect">
            <a:avLst/>
          </a:prstGeom>
          <a:ln w="12700">
            <a:miter/>
          </a:ln>
        </p:spPr>
        <p:style>
          <a:lnRef idx="2">
            <a:srgbClr val="41B883"/>
          </a:lnRef>
          <a:fillRef idx="1">
            <a:srgbClr val="41B883"/>
          </a:fillRef>
          <a:effectRef idx="0">
            <a:schemeClr val="accent1"/>
          </a:effectRef>
          <a:fontRef idx="minor">
            <a:schemeClr val="lt1"/>
          </a:fontRef>
        </p:style>
        <p:txBody>
          <a:bodyPr lIns="91440" tIns="53340" rIns="91440" bIns="91440" rtlCol="0" anchor="ctr"/>
          <a:lstStyle>
            <a:defPPr/>
          </a:lstStyle>
          <a:p>
            <a:endParaRPr/>
          </a:p>
        </p:txBody>
      </p:sp>
      <p:sp>
        <p:nvSpPr>
          <p:cNvPr id="3" name="New shape"/>
          <p:cNvSpPr/>
          <p:nvPr/>
        </p:nvSpPr>
        <p:spPr>
          <a:xfrm>
            <a:off x="1588" y="188214"/>
            <a:ext cx="3807460" cy="6669786"/>
          </a:xfrm>
          <a:prstGeom prst="rect">
            <a:avLst/>
          </a:prstGeom>
          <a:ln>
            <a:noFill/>
            <a:miter/>
          </a:ln>
        </p:spPr>
        <p:style>
          <a:lnRef idx="2">
            <a:schemeClr val="accent1">
              <a:shade val="50000"/>
            </a:schemeClr>
          </a:lnRef>
          <a:fillRef idx="1">
            <a:srgbClr val="35495E"/>
          </a:fillRef>
          <a:effectRef idx="0">
            <a:schemeClr val="accent1"/>
          </a:effectRef>
          <a:fontRef idx="minor">
            <a:schemeClr val="lt1"/>
          </a:fontRef>
        </p:style>
        <p:txBody>
          <a:bodyPr lIns="91440" tIns="53340" rIns="91440" bIns="91440" rtlCol="0" anchor="ctr"/>
          <a:lstStyle>
            <a:defPPr/>
          </a:lstStyle>
          <a:p>
            <a:pPr algn="ctr" defTabSz="457200">
              <a:spcBef>
                <a:spcPct val="0"/>
              </a:spcBef>
              <a:spcAft>
                <a:spcPct val="0"/>
              </a:spcAft>
            </a:pPr>
            <a:endParaRPr sz="1200">
              <a:solidFill>
                <a:srgbClr val="000000"/>
              </a:solidFill>
              <a:latin typeface="Arial"/>
            </a:endParaRPr>
          </a:p>
        </p:txBody>
      </p:sp>
      <p:sp>
        <p:nvSpPr>
          <p:cNvPr id="4" name="New shape"/>
          <p:cNvSpPr/>
          <p:nvPr/>
        </p:nvSpPr>
        <p:spPr>
          <a:xfrm>
            <a:off x="7693216" y="2046732"/>
            <a:ext cx="79756" cy="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a:p>
        </p:txBody>
      </p:sp>
      <p:pic>
        <p:nvPicPr>
          <p:cNvPr id="5" name="New picture"/>
          <p:cNvPicPr/>
          <p:nvPr/>
        </p:nvPicPr>
        <p:blipFill>
          <a:blip r:embed="rId3"/>
          <a:stretch>
            <a:fillRect/>
          </a:stretch>
        </p:blipFill>
        <p:spPr>
          <a:xfrm>
            <a:off x="7693216" y="2046732"/>
            <a:ext cx="79756" cy="0"/>
          </a:xfrm>
          <a:prstGeom prst="rect">
            <a:avLst/>
          </a:prstGeom>
        </p:spPr>
      </p:pic>
      <p:sp>
        <p:nvSpPr>
          <p:cNvPr id="6" name="New shape"/>
          <p:cNvSpPr/>
          <p:nvPr/>
        </p:nvSpPr>
        <p:spPr>
          <a:xfrm>
            <a:off x="4376865" y="552450"/>
            <a:ext cx="7486650" cy="601980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endParaRPr sz="1200" dirty="0">
              <a:solidFill>
                <a:srgbClr val="000000"/>
              </a:solidFill>
              <a:latin typeface="Arial"/>
            </a:endParaRPr>
          </a:p>
        </p:txBody>
      </p:sp>
      <p:sp>
        <p:nvSpPr>
          <p:cNvPr id="7" name="New shape"/>
          <p:cNvSpPr/>
          <p:nvPr/>
        </p:nvSpPr>
        <p:spPr>
          <a:xfrm>
            <a:off x="90616" y="409576"/>
            <a:ext cx="3762375" cy="425767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ctr" defTabSz="457200">
              <a:spcBef>
                <a:spcPct val="0"/>
              </a:spcBef>
              <a:spcAft>
                <a:spcPct val="0"/>
              </a:spcAft>
            </a:pPr>
            <a:r>
              <a:rPr sz="7200" dirty="0">
                <a:solidFill>
                  <a:srgbClr val="FFFFFF"/>
                </a:solidFill>
                <a:latin typeface="Arial"/>
              </a:rPr>
              <a:t>COVID </a:t>
            </a:r>
            <a:r>
              <a:rPr lang="en-US" sz="7200" dirty="0">
                <a:solidFill>
                  <a:srgbClr val="FFFFFF"/>
                </a:solidFill>
                <a:latin typeface="Arial"/>
              </a:rPr>
              <a:t>Federal</a:t>
            </a:r>
          </a:p>
          <a:p>
            <a:pPr algn="ctr" defTabSz="457200">
              <a:spcBef>
                <a:spcPct val="0"/>
              </a:spcBef>
              <a:spcAft>
                <a:spcPct val="0"/>
              </a:spcAft>
            </a:pPr>
            <a:r>
              <a:rPr lang="en-US" sz="7200" dirty="0">
                <a:solidFill>
                  <a:srgbClr val="FFFFFF"/>
                </a:solidFill>
                <a:latin typeface="Arial"/>
              </a:rPr>
              <a:t>Budget</a:t>
            </a:r>
          </a:p>
          <a:p>
            <a:pPr algn="ctr" defTabSz="457200">
              <a:spcBef>
                <a:spcPct val="0"/>
              </a:spcBef>
              <a:spcAft>
                <a:spcPct val="0"/>
              </a:spcAft>
            </a:pPr>
            <a:r>
              <a:rPr sz="7200" dirty="0">
                <a:solidFill>
                  <a:srgbClr val="FFFFFF"/>
                </a:solidFill>
                <a:latin typeface="Arial"/>
              </a:rPr>
              <a:t>Impact </a:t>
            </a:r>
          </a:p>
        </p:txBody>
      </p:sp>
      <p:sp>
        <p:nvSpPr>
          <p:cNvPr id="8" name="Rectangle 7">
            <a:extLst>
              <a:ext uri="{FF2B5EF4-FFF2-40B4-BE49-F238E27FC236}">
                <a16:creationId xmlns:a16="http://schemas.microsoft.com/office/drawing/2014/main" id="{00E20E21-3A32-495F-9A98-7D5A98E2B3C3}"/>
              </a:ext>
            </a:extLst>
          </p:cNvPr>
          <p:cNvSpPr/>
          <p:nvPr/>
        </p:nvSpPr>
        <p:spPr>
          <a:xfrm>
            <a:off x="5334001" y="121044"/>
            <a:ext cx="5183407"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Federal Airport Relief </a:t>
            </a:r>
          </a:p>
        </p:txBody>
      </p:sp>
      <p:sp>
        <p:nvSpPr>
          <p:cNvPr id="9" name="TextBox 8">
            <a:extLst>
              <a:ext uri="{FF2B5EF4-FFF2-40B4-BE49-F238E27FC236}">
                <a16:creationId xmlns:a16="http://schemas.microsoft.com/office/drawing/2014/main" id="{629F3448-9638-4420-A613-F6D1409645E9}"/>
              </a:ext>
            </a:extLst>
          </p:cNvPr>
          <p:cNvSpPr txBox="1"/>
          <p:nvPr/>
        </p:nvSpPr>
        <p:spPr>
          <a:xfrm>
            <a:off x="4614990" y="1161693"/>
            <a:ext cx="7010400" cy="5293757"/>
          </a:xfrm>
          <a:prstGeom prst="rect">
            <a:avLst/>
          </a:prstGeom>
          <a:noFill/>
        </p:spPr>
        <p:txBody>
          <a:bodyPr wrap="square" rtlCol="0">
            <a:spAutoFit/>
          </a:bodyPr>
          <a:lstStyle/>
          <a:p>
            <a:r>
              <a:rPr lang="en-US" dirty="0">
                <a:hlinkClick r:id="rId4">
                  <a:extLst>
                    <a:ext uri="{A12FA001-AC4F-418D-AE19-62706E023703}">
                      <ahyp:hlinkClr xmlns:ahyp="http://schemas.microsoft.com/office/drawing/2018/hyperlinkcolor" val="tx"/>
                    </a:ext>
                  </a:extLst>
                </a:hlinkClick>
              </a:rPr>
              <a:t>Coronavirus Aid, Relief, and Economic Security (CARES) Act </a:t>
            </a:r>
            <a:r>
              <a:rPr lang="en-US" dirty="0"/>
              <a:t> </a:t>
            </a:r>
          </a:p>
          <a:p>
            <a:r>
              <a:rPr lang="en-US" dirty="0"/>
              <a:t>March 27, 2020, First round of federal support included $10 billion in funds for airport economic relief. </a:t>
            </a:r>
            <a:r>
              <a:rPr lang="en-US" b="1" dirty="0"/>
              <a:t>DBQ received $1,159,773</a:t>
            </a:r>
          </a:p>
          <a:p>
            <a:r>
              <a:rPr lang="en-US" dirty="0"/>
              <a:t> </a:t>
            </a:r>
          </a:p>
          <a:p>
            <a:r>
              <a:rPr lang="en-US" u="sng" dirty="0"/>
              <a:t>Coronavirus Response and Relief Supplemental Appropriation Act, </a:t>
            </a:r>
            <a:r>
              <a:rPr lang="en-US" dirty="0"/>
              <a:t>(CRRSA). December 27, 2020, Second round of federal support included $2 billion in economic relief to airports. </a:t>
            </a:r>
            <a:r>
              <a:rPr lang="en-US" b="1" dirty="0"/>
              <a:t>DBQ received $ 1,021,068</a:t>
            </a:r>
          </a:p>
          <a:p>
            <a:endParaRPr lang="en-US" dirty="0"/>
          </a:p>
          <a:p>
            <a:r>
              <a:rPr lang="en-US" b="1" dirty="0"/>
              <a:t>DBQ Total to Date	$  2,180,841</a:t>
            </a:r>
          </a:p>
          <a:p>
            <a:endParaRPr lang="en-US" dirty="0"/>
          </a:p>
          <a:p>
            <a:r>
              <a:rPr lang="en-US" dirty="0"/>
              <a:t>Third round of relief, </a:t>
            </a:r>
            <a:r>
              <a:rPr lang="en-US" u="sng" dirty="0"/>
              <a:t>America Rescue Plan </a:t>
            </a:r>
            <a:r>
              <a:rPr lang="en-US" dirty="0"/>
              <a:t>includes $8 billion for airports. </a:t>
            </a:r>
          </a:p>
          <a:p>
            <a:r>
              <a:rPr lang="en-US" dirty="0"/>
              <a:t>Currently standing by for DBQ funding announcement by FAA. </a:t>
            </a:r>
          </a:p>
          <a:p>
            <a:endParaRPr lang="en-US" dirty="0"/>
          </a:p>
          <a:p>
            <a:endParaRPr lang="en-US" dirty="0"/>
          </a:p>
          <a:p>
            <a:r>
              <a:rPr lang="en-US" dirty="0"/>
              <a:t>Over the next four years funds may be used for annual debt service, local match for FAA AIP projects and operating costs for DBQ Airport. </a:t>
            </a:r>
          </a:p>
          <a:p>
            <a:endParaRPr lang="en-US" sz="1600" dirty="0"/>
          </a:p>
          <a:p>
            <a:endParaRPr lang="en-US" sz="1600" dirty="0"/>
          </a:p>
          <a:p>
            <a:endParaRPr lang="en-US" dirty="0"/>
          </a:p>
        </p:txBody>
      </p:sp>
    </p:spTree>
    <p:extLst>
      <p:ext uri="{BB962C8B-B14F-4D97-AF65-F5344CB8AC3E}">
        <p14:creationId xmlns:p14="http://schemas.microsoft.com/office/powerpoint/2010/main" val="85945341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1588" y="0"/>
            <a:ext cx="3986022" cy="1721866"/>
          </a:xfrm>
          <a:prstGeom prst="rect">
            <a:avLst/>
          </a:prstGeom>
          <a:ln w="12700">
            <a:miter/>
          </a:ln>
        </p:spPr>
        <p:style>
          <a:lnRef idx="2">
            <a:srgbClr val="41B883"/>
          </a:lnRef>
          <a:fillRef idx="1">
            <a:srgbClr val="41B883"/>
          </a:fillRef>
          <a:effectRef idx="0">
            <a:schemeClr val="accent1"/>
          </a:effectRef>
          <a:fontRef idx="minor">
            <a:schemeClr val="lt1"/>
          </a:fontRef>
        </p:style>
        <p:txBody>
          <a:bodyPr lIns="91440" tIns="53340" rIns="91440" bIns="91440" rtlCol="0" anchor="ctr"/>
          <a:lstStyle>
            <a:defPPr/>
          </a:lstStyle>
          <a:p>
            <a:endParaRPr/>
          </a:p>
        </p:txBody>
      </p:sp>
      <p:sp>
        <p:nvSpPr>
          <p:cNvPr id="3" name="New shape"/>
          <p:cNvSpPr/>
          <p:nvPr/>
        </p:nvSpPr>
        <p:spPr>
          <a:xfrm>
            <a:off x="1588" y="188214"/>
            <a:ext cx="3807460" cy="6669786"/>
          </a:xfrm>
          <a:prstGeom prst="rect">
            <a:avLst/>
          </a:prstGeom>
          <a:ln>
            <a:noFill/>
            <a:miter/>
          </a:ln>
        </p:spPr>
        <p:style>
          <a:lnRef idx="2">
            <a:schemeClr val="accent1">
              <a:shade val="50000"/>
            </a:schemeClr>
          </a:lnRef>
          <a:fillRef idx="1">
            <a:srgbClr val="35495E"/>
          </a:fillRef>
          <a:effectRef idx="0">
            <a:schemeClr val="accent1"/>
          </a:effectRef>
          <a:fontRef idx="minor">
            <a:schemeClr val="lt1"/>
          </a:fontRef>
        </p:style>
        <p:txBody>
          <a:bodyPr lIns="91440" tIns="53340" rIns="91440" bIns="91440" rtlCol="0" anchor="ctr"/>
          <a:lstStyle>
            <a:defPPr/>
          </a:lstStyle>
          <a:p>
            <a:pPr algn="ctr" defTabSz="457200">
              <a:spcBef>
                <a:spcPct val="0"/>
              </a:spcBef>
              <a:spcAft>
                <a:spcPct val="0"/>
              </a:spcAft>
            </a:pPr>
            <a:endParaRPr sz="1200">
              <a:solidFill>
                <a:srgbClr val="000000"/>
              </a:solidFill>
              <a:latin typeface="Arial"/>
            </a:endParaRPr>
          </a:p>
        </p:txBody>
      </p:sp>
      <p:sp>
        <p:nvSpPr>
          <p:cNvPr id="4" name="New shape"/>
          <p:cNvSpPr/>
          <p:nvPr/>
        </p:nvSpPr>
        <p:spPr>
          <a:xfrm>
            <a:off x="7693216" y="2046732"/>
            <a:ext cx="79756" cy="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a:p>
        </p:txBody>
      </p:sp>
      <p:pic>
        <p:nvPicPr>
          <p:cNvPr id="5" name="New picture"/>
          <p:cNvPicPr/>
          <p:nvPr/>
        </p:nvPicPr>
        <p:blipFill>
          <a:blip r:embed="rId3"/>
          <a:stretch>
            <a:fillRect/>
          </a:stretch>
        </p:blipFill>
        <p:spPr>
          <a:xfrm>
            <a:off x="7693216" y="2046732"/>
            <a:ext cx="79756" cy="0"/>
          </a:xfrm>
          <a:prstGeom prst="rect">
            <a:avLst/>
          </a:prstGeom>
        </p:spPr>
      </p:pic>
      <p:sp>
        <p:nvSpPr>
          <p:cNvPr id="7" name="New shape"/>
          <p:cNvSpPr/>
          <p:nvPr/>
        </p:nvSpPr>
        <p:spPr>
          <a:xfrm>
            <a:off x="90616" y="409576"/>
            <a:ext cx="3762375" cy="425767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ctr" defTabSz="457200">
              <a:spcBef>
                <a:spcPct val="0"/>
              </a:spcBef>
              <a:spcAft>
                <a:spcPct val="0"/>
              </a:spcAft>
            </a:pPr>
            <a:r>
              <a:rPr sz="7200" dirty="0">
                <a:solidFill>
                  <a:srgbClr val="FFFFFF"/>
                </a:solidFill>
                <a:latin typeface="Arial"/>
              </a:rPr>
              <a:t>COVID</a:t>
            </a:r>
            <a:endParaRPr lang="en-US" sz="7200" dirty="0">
              <a:solidFill>
                <a:srgbClr val="FFFFFF"/>
              </a:solidFill>
              <a:latin typeface="Arial"/>
            </a:endParaRPr>
          </a:p>
          <a:p>
            <a:pPr algn="ctr" defTabSz="457200">
              <a:spcBef>
                <a:spcPct val="0"/>
              </a:spcBef>
              <a:spcAft>
                <a:spcPct val="0"/>
              </a:spcAft>
            </a:pPr>
            <a:r>
              <a:rPr lang="en-US" sz="5400" dirty="0">
                <a:solidFill>
                  <a:srgbClr val="FFFFFF"/>
                </a:solidFill>
                <a:latin typeface="Arial"/>
              </a:rPr>
              <a:t>Passenger</a:t>
            </a:r>
            <a:r>
              <a:rPr sz="7200" dirty="0">
                <a:solidFill>
                  <a:srgbClr val="FFFFFF"/>
                </a:solidFill>
                <a:latin typeface="Arial"/>
              </a:rPr>
              <a:t> Impact </a:t>
            </a:r>
          </a:p>
        </p:txBody>
      </p:sp>
      <p:sp>
        <p:nvSpPr>
          <p:cNvPr id="9" name="Rectangle 8">
            <a:extLst>
              <a:ext uri="{FF2B5EF4-FFF2-40B4-BE49-F238E27FC236}">
                <a16:creationId xmlns:a16="http://schemas.microsoft.com/office/drawing/2014/main" id="{0B68EE66-A143-4CBA-BB91-6154DA11C387}"/>
              </a:ext>
            </a:extLst>
          </p:cNvPr>
          <p:cNvSpPr/>
          <p:nvPr/>
        </p:nvSpPr>
        <p:spPr>
          <a:xfrm>
            <a:off x="4353424" y="288431"/>
            <a:ext cx="7394267" cy="1446550"/>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National Passenger Throughput</a:t>
            </a:r>
          </a:p>
          <a:p>
            <a:pPr algn="ctr"/>
            <a:r>
              <a:rPr lang="en-US" sz="4400" dirty="0">
                <a:ln w="0"/>
                <a:effectLst>
                  <a:outerShdw blurRad="38100" dist="19050" dir="2700000" algn="tl" rotWithShape="0">
                    <a:schemeClr val="dk1">
                      <a:alpha val="40000"/>
                    </a:schemeClr>
                  </a:outerShdw>
                </a:effectLst>
              </a:rPr>
              <a:t>(TSA Screening)</a:t>
            </a:r>
          </a:p>
        </p:txBody>
      </p:sp>
      <p:sp>
        <p:nvSpPr>
          <p:cNvPr id="12" name="TextBox 11">
            <a:extLst>
              <a:ext uri="{FF2B5EF4-FFF2-40B4-BE49-F238E27FC236}">
                <a16:creationId xmlns:a16="http://schemas.microsoft.com/office/drawing/2014/main" id="{E3CB36E1-9429-4DB2-A65C-061A72E30019}"/>
              </a:ext>
            </a:extLst>
          </p:cNvPr>
          <p:cNvSpPr txBox="1"/>
          <p:nvPr/>
        </p:nvSpPr>
        <p:spPr>
          <a:xfrm>
            <a:off x="609601" y="5061585"/>
            <a:ext cx="2703544" cy="923330"/>
          </a:xfrm>
          <a:prstGeom prst="rect">
            <a:avLst/>
          </a:prstGeom>
          <a:noFill/>
        </p:spPr>
        <p:txBody>
          <a:bodyPr wrap="square" rtlCol="0">
            <a:spAutoFit/>
          </a:bodyPr>
          <a:lstStyle/>
          <a:p>
            <a:r>
              <a:rPr lang="en-US" dirty="0">
                <a:solidFill>
                  <a:schemeClr val="bg1"/>
                </a:solidFill>
              </a:rPr>
              <a:t>Passenger numbers from first of month for comparison purposes only</a:t>
            </a:r>
          </a:p>
        </p:txBody>
      </p:sp>
      <p:graphicFrame>
        <p:nvGraphicFramePr>
          <p:cNvPr id="10" name="Chart 9">
            <a:extLst>
              <a:ext uri="{FF2B5EF4-FFF2-40B4-BE49-F238E27FC236}">
                <a16:creationId xmlns:a16="http://schemas.microsoft.com/office/drawing/2014/main" id="{79C23590-7D2A-4A8A-83B0-A58E7F6F5C4C}"/>
              </a:ext>
            </a:extLst>
          </p:cNvPr>
          <p:cNvGraphicFramePr>
            <a:graphicFrameLocks/>
          </p:cNvGraphicFramePr>
          <p:nvPr>
            <p:extLst>
              <p:ext uri="{D42A27DB-BD31-4B8C-83A1-F6EECF244321}">
                <p14:modId xmlns:p14="http://schemas.microsoft.com/office/powerpoint/2010/main" val="459300896"/>
              </p:ext>
            </p:extLst>
          </p:nvPr>
        </p:nvGraphicFramePr>
        <p:xfrm>
          <a:off x="3942020" y="1721866"/>
          <a:ext cx="8027242" cy="504463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1588" y="0"/>
            <a:ext cx="3986022" cy="1721866"/>
          </a:xfrm>
          <a:prstGeom prst="rect">
            <a:avLst/>
          </a:prstGeom>
          <a:ln w="12700">
            <a:miter/>
          </a:ln>
        </p:spPr>
        <p:style>
          <a:lnRef idx="2">
            <a:srgbClr val="41B883"/>
          </a:lnRef>
          <a:fillRef idx="1">
            <a:srgbClr val="41B883"/>
          </a:fillRef>
          <a:effectRef idx="0">
            <a:schemeClr val="accent1"/>
          </a:effectRef>
          <a:fontRef idx="minor">
            <a:schemeClr val="lt1"/>
          </a:fontRef>
        </p:style>
        <p:txBody>
          <a:bodyPr lIns="91440" tIns="53340" rIns="91440" bIns="91440" rtlCol="0" anchor="ctr"/>
          <a:lstStyle>
            <a:defPPr/>
          </a:lstStyle>
          <a:p>
            <a:endParaRPr/>
          </a:p>
        </p:txBody>
      </p:sp>
      <p:sp>
        <p:nvSpPr>
          <p:cNvPr id="3" name="New shape"/>
          <p:cNvSpPr/>
          <p:nvPr/>
        </p:nvSpPr>
        <p:spPr>
          <a:xfrm>
            <a:off x="1588" y="188214"/>
            <a:ext cx="3807460" cy="6669786"/>
          </a:xfrm>
          <a:prstGeom prst="rect">
            <a:avLst/>
          </a:prstGeom>
          <a:ln>
            <a:noFill/>
            <a:miter/>
          </a:ln>
        </p:spPr>
        <p:style>
          <a:lnRef idx="2">
            <a:schemeClr val="accent1">
              <a:shade val="50000"/>
            </a:schemeClr>
          </a:lnRef>
          <a:fillRef idx="1">
            <a:srgbClr val="35495E"/>
          </a:fillRef>
          <a:effectRef idx="0">
            <a:schemeClr val="accent1"/>
          </a:effectRef>
          <a:fontRef idx="minor">
            <a:schemeClr val="lt1"/>
          </a:fontRef>
        </p:style>
        <p:txBody>
          <a:bodyPr lIns="91440" tIns="53340" rIns="91440" bIns="91440" rtlCol="0" anchor="ctr"/>
          <a:lstStyle>
            <a:defPPr/>
          </a:lstStyle>
          <a:p>
            <a:pPr algn="ctr" defTabSz="457200">
              <a:spcBef>
                <a:spcPct val="0"/>
              </a:spcBef>
              <a:spcAft>
                <a:spcPct val="0"/>
              </a:spcAft>
            </a:pPr>
            <a:endParaRPr sz="1200">
              <a:solidFill>
                <a:srgbClr val="000000"/>
              </a:solidFill>
              <a:latin typeface="Arial"/>
            </a:endParaRPr>
          </a:p>
        </p:txBody>
      </p:sp>
      <p:sp>
        <p:nvSpPr>
          <p:cNvPr id="4" name="New shape"/>
          <p:cNvSpPr/>
          <p:nvPr/>
        </p:nvSpPr>
        <p:spPr>
          <a:xfrm>
            <a:off x="7693216" y="2046732"/>
            <a:ext cx="79756" cy="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a:p>
        </p:txBody>
      </p:sp>
      <p:pic>
        <p:nvPicPr>
          <p:cNvPr id="5" name="New picture"/>
          <p:cNvPicPr/>
          <p:nvPr/>
        </p:nvPicPr>
        <p:blipFill>
          <a:blip r:embed="rId3"/>
          <a:stretch>
            <a:fillRect/>
          </a:stretch>
        </p:blipFill>
        <p:spPr>
          <a:xfrm>
            <a:off x="7693216" y="2046732"/>
            <a:ext cx="79756" cy="0"/>
          </a:xfrm>
          <a:prstGeom prst="rect">
            <a:avLst/>
          </a:prstGeom>
        </p:spPr>
      </p:pic>
      <p:sp>
        <p:nvSpPr>
          <p:cNvPr id="6" name="New shape"/>
          <p:cNvSpPr/>
          <p:nvPr/>
        </p:nvSpPr>
        <p:spPr>
          <a:xfrm>
            <a:off x="4376865" y="552450"/>
            <a:ext cx="7486650" cy="601980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endParaRPr sz="1200" dirty="0">
              <a:solidFill>
                <a:srgbClr val="000000"/>
              </a:solidFill>
              <a:latin typeface="Arial"/>
            </a:endParaRPr>
          </a:p>
        </p:txBody>
      </p:sp>
      <p:sp>
        <p:nvSpPr>
          <p:cNvPr id="7" name="New shape"/>
          <p:cNvSpPr/>
          <p:nvPr/>
        </p:nvSpPr>
        <p:spPr>
          <a:xfrm>
            <a:off x="90616" y="409576"/>
            <a:ext cx="3762375" cy="425767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ctr" defTabSz="457200">
              <a:spcBef>
                <a:spcPct val="0"/>
              </a:spcBef>
              <a:spcAft>
                <a:spcPct val="0"/>
              </a:spcAft>
            </a:pPr>
            <a:r>
              <a:rPr sz="7200" dirty="0">
                <a:solidFill>
                  <a:srgbClr val="FFFFFF"/>
                </a:solidFill>
                <a:latin typeface="Arial"/>
              </a:rPr>
              <a:t>COVID </a:t>
            </a:r>
            <a:r>
              <a:rPr lang="en-US" sz="7200" dirty="0">
                <a:solidFill>
                  <a:srgbClr val="FFFFFF"/>
                </a:solidFill>
                <a:latin typeface="Arial"/>
              </a:rPr>
              <a:t>Air Carrier</a:t>
            </a:r>
          </a:p>
          <a:p>
            <a:pPr algn="ctr" defTabSz="457200">
              <a:spcBef>
                <a:spcPct val="0"/>
              </a:spcBef>
              <a:spcAft>
                <a:spcPct val="0"/>
              </a:spcAft>
            </a:pPr>
            <a:r>
              <a:rPr lang="en-US" sz="7200" dirty="0">
                <a:solidFill>
                  <a:srgbClr val="FFFFFF"/>
                </a:solidFill>
                <a:latin typeface="Arial"/>
              </a:rPr>
              <a:t> Budget </a:t>
            </a:r>
            <a:r>
              <a:rPr sz="7200" dirty="0">
                <a:solidFill>
                  <a:srgbClr val="FFFFFF"/>
                </a:solidFill>
                <a:latin typeface="Arial"/>
              </a:rPr>
              <a:t>Impact </a:t>
            </a:r>
          </a:p>
        </p:txBody>
      </p:sp>
      <p:sp>
        <p:nvSpPr>
          <p:cNvPr id="8" name="TextBox 7">
            <a:extLst>
              <a:ext uri="{FF2B5EF4-FFF2-40B4-BE49-F238E27FC236}">
                <a16:creationId xmlns:a16="http://schemas.microsoft.com/office/drawing/2014/main" id="{8923E86F-DE11-4DAC-B668-E2D9461E327D}"/>
              </a:ext>
            </a:extLst>
          </p:cNvPr>
          <p:cNvSpPr txBox="1"/>
          <p:nvPr/>
        </p:nvSpPr>
        <p:spPr>
          <a:xfrm>
            <a:off x="4106094" y="1043212"/>
            <a:ext cx="7514033" cy="5262338"/>
          </a:xfrm>
          <a:prstGeom prst="rect">
            <a:avLst/>
          </a:prstGeom>
          <a:noFill/>
        </p:spPr>
        <p:txBody>
          <a:bodyPr wrap="square" rtlCol="0">
            <a:spAutoFit/>
          </a:bodyPr>
          <a:lstStyle/>
          <a:p>
            <a:pPr algn="ctr"/>
            <a:endParaRPr lang="en-US" sz="1400" dirty="0"/>
          </a:p>
          <a:p>
            <a:pPr algn="ctr"/>
            <a:r>
              <a:rPr lang="en-US" sz="1999" b="1" dirty="0"/>
              <a:t>American Airlines posted a loss of: </a:t>
            </a:r>
          </a:p>
          <a:p>
            <a:pPr marL="628461" lvl="1" indent="-171399" algn="ctr">
              <a:buFont typeface="Arial" panose="020B0604020202020204" pitchFamily="34" charset="0"/>
              <a:buChar char="•"/>
            </a:pPr>
            <a:r>
              <a:rPr lang="en-US" sz="1600" dirty="0"/>
              <a:t>Full year 2020 of $8.9 billion</a:t>
            </a:r>
          </a:p>
          <a:p>
            <a:pPr marL="628461" lvl="1" indent="-171399" algn="ctr">
              <a:buFont typeface="Arial" panose="020B0604020202020204" pitchFamily="34" charset="0"/>
              <a:buChar char="•"/>
            </a:pPr>
            <a:r>
              <a:rPr lang="en-US" sz="1600" dirty="0"/>
              <a:t>Fourth quarter net loss of $2.2 billion</a:t>
            </a:r>
          </a:p>
          <a:p>
            <a:pPr algn="ctr"/>
            <a:endParaRPr lang="en-US" sz="1400" b="1" dirty="0"/>
          </a:p>
          <a:p>
            <a:pPr algn="ctr"/>
            <a:r>
              <a:rPr lang="en-US" sz="1999" b="1" dirty="0"/>
              <a:t>Southwest posted a loss of:  </a:t>
            </a:r>
          </a:p>
          <a:p>
            <a:pPr marL="628461" lvl="1" indent="-171399" algn="ctr">
              <a:buFont typeface="Arial" panose="020B0604020202020204" pitchFamily="34" charset="0"/>
              <a:buChar char="•"/>
            </a:pPr>
            <a:r>
              <a:rPr lang="en-US" sz="1600" dirty="0"/>
              <a:t>Full year 2020 of $3.1 billion</a:t>
            </a:r>
          </a:p>
          <a:p>
            <a:pPr marL="628461" lvl="1" indent="-171399" algn="ctr">
              <a:buFont typeface="Arial" panose="020B0604020202020204" pitchFamily="34" charset="0"/>
              <a:buChar char="•"/>
            </a:pPr>
            <a:r>
              <a:rPr lang="en-US" sz="1600" dirty="0"/>
              <a:t>Fourth quarter net loss of $761 million</a:t>
            </a:r>
          </a:p>
          <a:p>
            <a:pPr lvl="1" algn="ctr"/>
            <a:r>
              <a:rPr lang="en-US" sz="1600" dirty="0"/>
              <a:t>  </a:t>
            </a:r>
          </a:p>
          <a:p>
            <a:pPr algn="ctr"/>
            <a:r>
              <a:rPr lang="en-US" sz="1999" b="1" dirty="0"/>
              <a:t>Delta Airlines posted a loss of:</a:t>
            </a:r>
          </a:p>
          <a:p>
            <a:pPr marL="628461" lvl="1" indent="-171399" algn="ctr">
              <a:buFont typeface="Arial" panose="020B0604020202020204" pitchFamily="34" charset="0"/>
              <a:buChar char="•"/>
            </a:pPr>
            <a:r>
              <a:rPr lang="en-US" sz="1600" dirty="0"/>
              <a:t>Full year 2020 of $9 billion</a:t>
            </a:r>
          </a:p>
          <a:p>
            <a:pPr marL="628461" lvl="1" indent="-171399" algn="ctr">
              <a:buFont typeface="Arial" panose="020B0604020202020204" pitchFamily="34" charset="0"/>
              <a:buChar char="•"/>
            </a:pPr>
            <a:r>
              <a:rPr lang="en-US" sz="1600" dirty="0"/>
              <a:t>Fourth quarter net loss of $2.1 billion</a:t>
            </a:r>
          </a:p>
          <a:p>
            <a:pPr lvl="1" algn="ctr"/>
            <a:endParaRPr lang="en-US" sz="1600" dirty="0"/>
          </a:p>
          <a:p>
            <a:pPr algn="ctr"/>
            <a:r>
              <a:rPr lang="en-US" sz="1999" b="1" dirty="0"/>
              <a:t>United Airlines posted a loss of:</a:t>
            </a:r>
          </a:p>
          <a:p>
            <a:pPr marL="628461" lvl="1" indent="-171399" algn="ctr">
              <a:buFont typeface="Arial" panose="020B0604020202020204" pitchFamily="34" charset="0"/>
              <a:buChar char="•"/>
            </a:pPr>
            <a:r>
              <a:rPr lang="en-US" sz="1600" dirty="0"/>
              <a:t>Full year 2020 of $7 billion</a:t>
            </a:r>
          </a:p>
          <a:p>
            <a:pPr marL="628461" lvl="1" indent="-171399" algn="ctr">
              <a:buFont typeface="Arial" panose="020B0604020202020204" pitchFamily="34" charset="0"/>
              <a:buChar char="•"/>
            </a:pPr>
            <a:r>
              <a:rPr lang="en-US" sz="1600" dirty="0"/>
              <a:t>Fourth quarter net loss of $1.9 billion</a:t>
            </a:r>
          </a:p>
          <a:p>
            <a:pPr lvl="1" algn="ctr"/>
            <a:endParaRPr lang="en-US" sz="1600" dirty="0"/>
          </a:p>
          <a:p>
            <a:pPr algn="ctr"/>
            <a:r>
              <a:rPr lang="en-US" sz="1999" b="1" dirty="0"/>
              <a:t>JetBlue posted a loss of:</a:t>
            </a:r>
          </a:p>
          <a:p>
            <a:pPr marL="628461" lvl="1" indent="-171399" algn="ctr">
              <a:buFont typeface="Arial" panose="020B0604020202020204" pitchFamily="34" charset="0"/>
              <a:buChar char="•"/>
            </a:pPr>
            <a:r>
              <a:rPr lang="en-US" sz="1600" dirty="0"/>
              <a:t>Full year 2020 of $1.4 billion</a:t>
            </a:r>
          </a:p>
          <a:p>
            <a:pPr marL="628461" lvl="1" indent="-171399" algn="ctr">
              <a:buFont typeface="Arial" panose="020B0604020202020204" pitchFamily="34" charset="0"/>
              <a:buChar char="•"/>
            </a:pPr>
            <a:r>
              <a:rPr lang="en-US" sz="1600" dirty="0"/>
              <a:t>Fourth quarter net loss of $381 million </a:t>
            </a:r>
          </a:p>
        </p:txBody>
      </p:sp>
      <p:sp>
        <p:nvSpPr>
          <p:cNvPr id="9" name="Rectangle 8">
            <a:extLst>
              <a:ext uri="{FF2B5EF4-FFF2-40B4-BE49-F238E27FC236}">
                <a16:creationId xmlns:a16="http://schemas.microsoft.com/office/drawing/2014/main" id="{14C558E3-14F0-41AD-8DFF-6E355E0B1DFA}"/>
              </a:ext>
            </a:extLst>
          </p:cNvPr>
          <p:cNvSpPr/>
          <p:nvPr/>
        </p:nvSpPr>
        <p:spPr>
          <a:xfrm>
            <a:off x="4773870" y="288432"/>
            <a:ext cx="6553397"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Air Carrier Budget Impact</a:t>
            </a:r>
          </a:p>
        </p:txBody>
      </p:sp>
    </p:spTree>
    <p:extLst>
      <p:ext uri="{BB962C8B-B14F-4D97-AF65-F5344CB8AC3E}">
        <p14:creationId xmlns:p14="http://schemas.microsoft.com/office/powerpoint/2010/main" val="31502881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1588" y="0"/>
            <a:ext cx="3986022" cy="1721866"/>
          </a:xfrm>
          <a:prstGeom prst="rect">
            <a:avLst/>
          </a:prstGeom>
          <a:ln w="12700">
            <a:miter/>
          </a:ln>
        </p:spPr>
        <p:style>
          <a:lnRef idx="2">
            <a:srgbClr val="41B883"/>
          </a:lnRef>
          <a:fillRef idx="1">
            <a:srgbClr val="41B883"/>
          </a:fillRef>
          <a:effectRef idx="0">
            <a:schemeClr val="accent1"/>
          </a:effectRef>
          <a:fontRef idx="minor">
            <a:schemeClr val="lt1"/>
          </a:fontRef>
        </p:style>
        <p:txBody>
          <a:bodyPr lIns="91440" tIns="53340" rIns="91440" bIns="91440" rtlCol="0" anchor="ctr"/>
          <a:lstStyle>
            <a:defPPr/>
          </a:lstStyle>
          <a:p>
            <a:endParaRPr/>
          </a:p>
        </p:txBody>
      </p:sp>
      <p:sp>
        <p:nvSpPr>
          <p:cNvPr id="3" name="New shape"/>
          <p:cNvSpPr/>
          <p:nvPr/>
        </p:nvSpPr>
        <p:spPr>
          <a:xfrm>
            <a:off x="1588" y="188214"/>
            <a:ext cx="3807460" cy="6669786"/>
          </a:xfrm>
          <a:prstGeom prst="rect">
            <a:avLst/>
          </a:prstGeom>
          <a:ln>
            <a:noFill/>
            <a:miter/>
          </a:ln>
        </p:spPr>
        <p:style>
          <a:lnRef idx="2">
            <a:schemeClr val="accent1">
              <a:shade val="50000"/>
            </a:schemeClr>
          </a:lnRef>
          <a:fillRef idx="1">
            <a:srgbClr val="35495E"/>
          </a:fillRef>
          <a:effectRef idx="0">
            <a:schemeClr val="accent1"/>
          </a:effectRef>
          <a:fontRef idx="minor">
            <a:schemeClr val="lt1"/>
          </a:fontRef>
        </p:style>
        <p:txBody>
          <a:bodyPr lIns="91440" tIns="53340" rIns="91440" bIns="91440" rtlCol="0" anchor="ctr"/>
          <a:lstStyle>
            <a:defPPr/>
          </a:lstStyle>
          <a:p>
            <a:pPr algn="ctr" defTabSz="457200">
              <a:spcBef>
                <a:spcPct val="0"/>
              </a:spcBef>
              <a:spcAft>
                <a:spcPct val="0"/>
              </a:spcAft>
            </a:pPr>
            <a:endParaRPr sz="1200">
              <a:solidFill>
                <a:srgbClr val="000000"/>
              </a:solidFill>
              <a:latin typeface="Arial"/>
            </a:endParaRPr>
          </a:p>
        </p:txBody>
      </p:sp>
      <p:sp>
        <p:nvSpPr>
          <p:cNvPr id="4" name="New shape"/>
          <p:cNvSpPr/>
          <p:nvPr/>
        </p:nvSpPr>
        <p:spPr>
          <a:xfrm>
            <a:off x="7693216" y="2046732"/>
            <a:ext cx="79756" cy="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a:p>
        </p:txBody>
      </p:sp>
      <p:pic>
        <p:nvPicPr>
          <p:cNvPr id="5" name="New picture"/>
          <p:cNvPicPr/>
          <p:nvPr/>
        </p:nvPicPr>
        <p:blipFill>
          <a:blip r:embed="rId3"/>
          <a:stretch>
            <a:fillRect/>
          </a:stretch>
        </p:blipFill>
        <p:spPr>
          <a:xfrm>
            <a:off x="7693216" y="2046732"/>
            <a:ext cx="79756" cy="0"/>
          </a:xfrm>
          <a:prstGeom prst="rect">
            <a:avLst/>
          </a:prstGeom>
        </p:spPr>
      </p:pic>
      <p:sp>
        <p:nvSpPr>
          <p:cNvPr id="6" name="New shape"/>
          <p:cNvSpPr/>
          <p:nvPr/>
        </p:nvSpPr>
        <p:spPr>
          <a:xfrm>
            <a:off x="4343400" y="1540117"/>
            <a:ext cx="7486650" cy="518160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endParaRPr sz="1200" dirty="0">
              <a:solidFill>
                <a:srgbClr val="000000"/>
              </a:solidFill>
              <a:latin typeface="Arial"/>
            </a:endParaRPr>
          </a:p>
        </p:txBody>
      </p:sp>
      <p:sp>
        <p:nvSpPr>
          <p:cNvPr id="7" name="New shape"/>
          <p:cNvSpPr/>
          <p:nvPr/>
        </p:nvSpPr>
        <p:spPr>
          <a:xfrm>
            <a:off x="90616" y="409576"/>
            <a:ext cx="3762375" cy="425767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ctr" defTabSz="457200">
              <a:spcBef>
                <a:spcPct val="0"/>
              </a:spcBef>
              <a:spcAft>
                <a:spcPct val="0"/>
              </a:spcAft>
            </a:pPr>
            <a:r>
              <a:rPr sz="7200" dirty="0">
                <a:solidFill>
                  <a:srgbClr val="FFFFFF"/>
                </a:solidFill>
                <a:latin typeface="Arial"/>
              </a:rPr>
              <a:t>COVID</a:t>
            </a:r>
            <a:endParaRPr lang="en-US" sz="7200" dirty="0">
              <a:solidFill>
                <a:srgbClr val="FFFFFF"/>
              </a:solidFill>
              <a:latin typeface="Arial"/>
            </a:endParaRPr>
          </a:p>
          <a:p>
            <a:pPr algn="ctr" defTabSz="457200">
              <a:spcBef>
                <a:spcPct val="0"/>
              </a:spcBef>
              <a:spcAft>
                <a:spcPct val="0"/>
              </a:spcAft>
            </a:pPr>
            <a:r>
              <a:rPr lang="en-US" sz="7200" dirty="0">
                <a:solidFill>
                  <a:srgbClr val="FFFFFF"/>
                </a:solidFill>
                <a:latin typeface="Arial"/>
              </a:rPr>
              <a:t>DBQ Airport</a:t>
            </a:r>
            <a:r>
              <a:rPr sz="7200" dirty="0">
                <a:solidFill>
                  <a:srgbClr val="FFFFFF"/>
                </a:solidFill>
                <a:latin typeface="Arial"/>
              </a:rPr>
              <a:t> Budget Impact </a:t>
            </a:r>
          </a:p>
        </p:txBody>
      </p:sp>
      <p:sp>
        <p:nvSpPr>
          <p:cNvPr id="8" name="Rectangle 7">
            <a:extLst>
              <a:ext uri="{FF2B5EF4-FFF2-40B4-BE49-F238E27FC236}">
                <a16:creationId xmlns:a16="http://schemas.microsoft.com/office/drawing/2014/main" id="{28A90526-1C30-4222-9A99-BFB6F4B0DC26}"/>
              </a:ext>
            </a:extLst>
          </p:cNvPr>
          <p:cNvSpPr/>
          <p:nvPr/>
        </p:nvSpPr>
        <p:spPr>
          <a:xfrm>
            <a:off x="4162626" y="121044"/>
            <a:ext cx="7526163" cy="769441"/>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Airport Budget Revenue Impact </a:t>
            </a:r>
          </a:p>
        </p:txBody>
      </p:sp>
      <p:graphicFrame>
        <p:nvGraphicFramePr>
          <p:cNvPr id="12" name="Chart 11">
            <a:extLst>
              <a:ext uri="{FF2B5EF4-FFF2-40B4-BE49-F238E27FC236}">
                <a16:creationId xmlns:a16="http://schemas.microsoft.com/office/drawing/2014/main" id="{A884E5C3-31F0-4A0C-BE9C-2F975AB0B565}"/>
              </a:ext>
            </a:extLst>
          </p:cNvPr>
          <p:cNvGraphicFramePr>
            <a:graphicFrameLocks noGrp="1"/>
          </p:cNvGraphicFramePr>
          <p:nvPr/>
        </p:nvGraphicFramePr>
        <p:xfrm>
          <a:off x="4521962" y="941832"/>
          <a:ext cx="3682430"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F21EAFC8-DEAA-4B6E-BBA9-D10DE9506EF2}"/>
              </a:ext>
            </a:extLst>
          </p:cNvPr>
          <p:cNvGraphicFramePr>
            <a:graphicFrameLocks noGrp="1"/>
          </p:cNvGraphicFramePr>
          <p:nvPr/>
        </p:nvGraphicFramePr>
        <p:xfrm>
          <a:off x="8263382" y="941846"/>
          <a:ext cx="3300858" cy="220978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hart 22">
            <a:extLst>
              <a:ext uri="{FF2B5EF4-FFF2-40B4-BE49-F238E27FC236}">
                <a16:creationId xmlns:a16="http://schemas.microsoft.com/office/drawing/2014/main" id="{F636F055-581A-400A-8EA0-91FC851B3173}"/>
              </a:ext>
            </a:extLst>
          </p:cNvPr>
          <p:cNvGraphicFramePr>
            <a:graphicFrameLocks noGrp="1"/>
          </p:cNvGraphicFramePr>
          <p:nvPr/>
        </p:nvGraphicFramePr>
        <p:xfrm>
          <a:off x="5495925" y="3253654"/>
          <a:ext cx="5181600" cy="336604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8770868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ew Table"/>
          <p:cNvGraphicFramePr>
            <a:graphicFrameLocks noGrp="1"/>
          </p:cNvGraphicFramePr>
          <p:nvPr>
            <p:extLst>
              <p:ext uri="{D42A27DB-BD31-4B8C-83A1-F6EECF244321}">
                <p14:modId xmlns:p14="http://schemas.microsoft.com/office/powerpoint/2010/main" val="2177479787"/>
              </p:ext>
            </p:extLst>
          </p:nvPr>
        </p:nvGraphicFramePr>
        <p:xfrm>
          <a:off x="675409" y="1408926"/>
          <a:ext cx="11046253" cy="4257675"/>
        </p:xfrm>
        <a:graphic>
          <a:graphicData uri="http://schemas.openxmlformats.org/drawingml/2006/table">
            <a:tbl>
              <a:tblPr>
                <a:tableStyleId>{5C22544A-7EE6-4342-B048-85BDC9FD1C3A}</a:tableStyleId>
              </a:tblPr>
              <a:tblGrid>
                <a:gridCol w="6533002">
                  <a:extLst>
                    <a:ext uri="{9D8B030D-6E8A-4147-A177-3AD203B41FA5}">
                      <a16:colId xmlns:a16="http://schemas.microsoft.com/office/drawing/2014/main" val="20000"/>
                    </a:ext>
                  </a:extLst>
                </a:gridCol>
                <a:gridCol w="992982">
                  <a:extLst>
                    <a:ext uri="{9D8B030D-6E8A-4147-A177-3AD203B41FA5}">
                      <a16:colId xmlns:a16="http://schemas.microsoft.com/office/drawing/2014/main" val="20001"/>
                    </a:ext>
                  </a:extLst>
                </a:gridCol>
                <a:gridCol w="1152523">
                  <a:extLst>
                    <a:ext uri="{9D8B030D-6E8A-4147-A177-3AD203B41FA5}">
                      <a16:colId xmlns:a16="http://schemas.microsoft.com/office/drawing/2014/main" val="20002"/>
                    </a:ext>
                  </a:extLst>
                </a:gridCol>
                <a:gridCol w="106139">
                  <a:extLst>
                    <a:ext uri="{9D8B030D-6E8A-4147-A177-3AD203B41FA5}">
                      <a16:colId xmlns:a16="http://schemas.microsoft.com/office/drawing/2014/main" val="20003"/>
                    </a:ext>
                  </a:extLst>
                </a:gridCol>
                <a:gridCol w="560188">
                  <a:extLst>
                    <a:ext uri="{9D8B030D-6E8A-4147-A177-3AD203B41FA5}">
                      <a16:colId xmlns:a16="http://schemas.microsoft.com/office/drawing/2014/main" val="20004"/>
                    </a:ext>
                  </a:extLst>
                </a:gridCol>
                <a:gridCol w="1595280">
                  <a:extLst>
                    <a:ext uri="{9D8B030D-6E8A-4147-A177-3AD203B41FA5}">
                      <a16:colId xmlns:a16="http://schemas.microsoft.com/office/drawing/2014/main" val="20005"/>
                    </a:ext>
                  </a:extLst>
                </a:gridCol>
                <a:gridCol w="106139">
                  <a:extLst>
                    <a:ext uri="{9D8B030D-6E8A-4147-A177-3AD203B41FA5}">
                      <a16:colId xmlns:a16="http://schemas.microsoft.com/office/drawing/2014/main" val="20006"/>
                    </a:ext>
                  </a:extLst>
                </a:gridCol>
              </a:tblGrid>
              <a:tr h="438150">
                <a:tc>
                  <a:txBody>
                    <a:bodyPr/>
                    <a:lstStyle>
                      <a:defPPr/>
                    </a:lstStyle>
                    <a:p>
                      <a:pPr algn="ctr">
                        <a:lnSpc>
                          <a:spcPct val="83000"/>
                        </a:lnSpc>
                      </a:pPr>
                      <a:r>
                        <a:rPr sz="1800" b="1">
                          <a:solidFill>
                            <a:srgbClr val="F3F3F5"/>
                          </a:solidFill>
                          <a:latin typeface="Arial"/>
                        </a:rPr>
                        <a:t>Project</a:t>
                      </a:r>
                    </a:p>
                  </a:txBody>
                  <a:tcPr marL="27432" marR="27432" marT="0" marB="0" anchor="ctr">
                    <a:lnL w="25400" cmpd="sng">
                      <a:solidFill>
                        <a:srgbClr val="FFFFFF"/>
                      </a:solidFill>
                      <a:prstDash val="solid"/>
                    </a:lnL>
                    <a:lnR w="25400" cmpd="sng">
                      <a:solidFill>
                        <a:srgbClr val="FFFFFF"/>
                      </a:solidFill>
                      <a:prstDash val="solid"/>
                    </a:lnR>
                    <a:lnT w="25400" cmpd="sng">
                      <a:solidFill>
                        <a:srgbClr val="FFFFFF"/>
                      </a:solidFill>
                      <a:prstDash val="solid"/>
                    </a:lnT>
                    <a:lnB w="25400" cmpd="sng">
                      <a:solidFill>
                        <a:srgbClr val="FFFFFF"/>
                      </a:solidFill>
                      <a:prstDash val="solid"/>
                    </a:lnB>
                    <a:solidFill>
                      <a:srgbClr val="35495E"/>
                    </a:solidFill>
                  </a:tcPr>
                </a:tc>
                <a:tc gridSpan="3">
                  <a:txBody>
                    <a:bodyPr/>
                    <a:lstStyle>
                      <a:defPPr/>
                    </a:lstStyle>
                    <a:p>
                      <a:pPr algn="l" defTabSz="457200">
                        <a:lnSpc>
                          <a:spcPct val="90000"/>
                        </a:lnSpc>
                        <a:spcBef>
                          <a:spcPct val="0"/>
                        </a:spcBef>
                        <a:spcAft>
                          <a:spcPct val="0"/>
                        </a:spcAft>
                      </a:pPr>
                      <a:r>
                        <a:rPr sz="1800" b="1">
                          <a:solidFill>
                            <a:srgbClr val="F3F3F5"/>
                          </a:solidFill>
                          <a:latin typeface="Arial"/>
                        </a:rPr>
                        <a:t>FY 22 Project Cost</a:t>
                      </a:r>
                    </a:p>
                  </a:txBody>
                  <a:tcPr marL="27432" marR="27432" marT="0" marB="0" anchor="ctr">
                    <a:lnL w="25400" cmpd="sng">
                      <a:solidFill>
                        <a:srgbClr val="FFFFFF"/>
                      </a:solidFill>
                      <a:prstDash val="solid"/>
                    </a:lnL>
                    <a:lnR w="25400" cmpd="sng">
                      <a:solidFill>
                        <a:srgbClr val="FFFFFF"/>
                      </a:solidFill>
                      <a:prstDash val="solid"/>
                    </a:lnR>
                    <a:lnT w="25400" cmpd="sng">
                      <a:solidFill>
                        <a:srgbClr val="FFFFFF"/>
                      </a:solidFill>
                      <a:prstDash val="solid"/>
                    </a:lnT>
                    <a:lnB w="25400" cmpd="sng">
                      <a:solidFill>
                        <a:srgbClr val="FFFFFF"/>
                      </a:solidFill>
                      <a:prstDash val="solid"/>
                    </a:lnB>
                    <a:solidFill>
                      <a:srgbClr val="FF6155"/>
                    </a:solidFill>
                  </a:tcPr>
                </a:tc>
                <a:tc hMerge="1">
                  <a:txBody>
                    <a:bodyPr/>
                    <a:lstStyle>
                      <a:defPPr/>
                    </a:lstStyle>
                    <a:p>
                      <a:endParaRPr/>
                    </a:p>
                  </a:txBody>
                  <a:tcPr>
                    <a:lnL w="0"/>
                    <a:lnR w="0"/>
                    <a:lnT w="0"/>
                    <a:lnB w="25400" cmpd="sng">
                      <a:solidFill>
                        <a:srgbClr val="FFFFFF"/>
                      </a:solidFill>
                      <a:prstDash val="solid"/>
                    </a:lnB>
                  </a:tcPr>
                </a:tc>
                <a:tc hMerge="1">
                  <a:txBody>
                    <a:bodyPr/>
                    <a:lstStyle>
                      <a:defPPr/>
                    </a:lstStyle>
                    <a:p>
                      <a:endParaRPr/>
                    </a:p>
                  </a:txBody>
                  <a:tcPr>
                    <a:lnL w="0"/>
                    <a:lnR w="0"/>
                    <a:lnT w="0"/>
                    <a:lnB w="25400" cmpd="sng">
                      <a:solidFill>
                        <a:srgbClr val="FFFFFF"/>
                      </a:solidFill>
                      <a:prstDash val="solid"/>
                    </a:lnB>
                  </a:tcPr>
                </a:tc>
                <a:tc gridSpan="3">
                  <a:txBody>
                    <a:bodyPr/>
                    <a:lstStyle>
                      <a:defPPr/>
                    </a:lstStyle>
                    <a:p>
                      <a:pPr algn="ctr">
                        <a:lnSpc>
                          <a:spcPct val="83000"/>
                        </a:lnSpc>
                      </a:pPr>
                      <a:r>
                        <a:rPr sz="1800" b="1">
                          <a:solidFill>
                            <a:srgbClr val="F3F3F5"/>
                          </a:solidFill>
                          <a:latin typeface="Arial"/>
                        </a:rPr>
                        <a:t>Total Project Cost</a:t>
                      </a:r>
                    </a:p>
                  </a:txBody>
                  <a:tcPr marL="27432" marR="27432" marT="0" marB="0" anchor="ctr">
                    <a:lnL w="25400" cmpd="sng">
                      <a:solidFill>
                        <a:srgbClr val="FFFFFF"/>
                      </a:solidFill>
                      <a:prstDash val="solid"/>
                    </a:lnL>
                    <a:lnR w="0"/>
                    <a:lnT w="0"/>
                    <a:lnB w="0"/>
                    <a:solidFill>
                      <a:srgbClr val="FF6155"/>
                    </a:solidFill>
                  </a:tcPr>
                </a:tc>
                <a:tc hMerge="1">
                  <a:txBody>
                    <a:bodyPr/>
                    <a:lstStyle>
                      <a:defPPr/>
                    </a:lstStyle>
                    <a:p>
                      <a:endParaRPr/>
                    </a:p>
                  </a:txBody>
                  <a:tcPr>
                    <a:lnL w="0"/>
                    <a:lnR w="0"/>
                    <a:lnT w="0"/>
                    <a:lnB w="0"/>
                  </a:tcPr>
                </a:tc>
                <a:tc hMerge="1">
                  <a:txBody>
                    <a:bodyPr/>
                    <a:lstStyle>
                      <a:defPPr/>
                    </a:lstStyle>
                    <a:p>
                      <a:endParaRPr/>
                    </a:p>
                  </a:txBody>
                  <a:tcPr>
                    <a:lnL w="0"/>
                    <a:lnR w="0"/>
                    <a:lnT w="0"/>
                    <a:lnB w="0"/>
                  </a:tcPr>
                </a:tc>
                <a:extLst>
                  <a:ext uri="{0D108BD9-81ED-4DB2-BD59-A6C34878D82A}">
                    <a16:rowId xmlns:a16="http://schemas.microsoft.com/office/drawing/2014/main" val="10000"/>
                  </a:ext>
                </a:extLst>
              </a:tr>
              <a:tr h="581025">
                <a:tc>
                  <a:txBody>
                    <a:bodyPr/>
                    <a:lstStyle>
                      <a:defPPr/>
                    </a:lstStyle>
                    <a:p>
                      <a:pPr algn="l">
                        <a:lnSpc>
                          <a:spcPct val="83000"/>
                        </a:lnSpc>
                      </a:pPr>
                      <a:r>
                        <a:rPr sz="2400" b="1">
                          <a:solidFill>
                            <a:srgbClr val="000000"/>
                          </a:solidFill>
                          <a:latin typeface="Arial"/>
                        </a:rPr>
                        <a:t>Reconstruct Taxiway Alpha</a:t>
                      </a:r>
                    </a:p>
                  </a:txBody>
                  <a:tcPr marL="27432" marR="27432" marT="0" marB="0" anchor="ctr">
                    <a:lnL w="0"/>
                    <a:lnR w="0"/>
                    <a:lnT w="25400" cmpd="sng">
                      <a:solidFill>
                        <a:srgbClr val="FFFFFF"/>
                      </a:solidFill>
                      <a:prstDash val="solid"/>
                    </a:lnT>
                    <a:lnB w="12700" cmpd="sng">
                      <a:solidFill>
                        <a:srgbClr val="CBCBCB"/>
                      </a:solidFill>
                      <a:prstDash val="solid"/>
                    </a:lnB>
                    <a:noFill/>
                  </a:tcPr>
                </a:tc>
                <a:tc>
                  <a:txBody>
                    <a:bodyPr/>
                    <a:lstStyle>
                      <a:defPPr/>
                    </a:lstStyle>
                    <a:p>
                      <a:pPr algn="l">
                        <a:lnSpc>
                          <a:spcPct val="83000"/>
                        </a:lnSpc>
                      </a:pPr>
                      <a:r>
                        <a:rPr sz="2400" b="1">
                          <a:solidFill>
                            <a:srgbClr val="000000"/>
                          </a:solidFill>
                          <a:latin typeface="Arial"/>
                        </a:rPr>
                        <a:t>$</a:t>
                      </a:r>
                    </a:p>
                  </a:txBody>
                  <a:tcPr marL="27432" marR="0" marT="0" marB="0" anchor="ctr">
                    <a:lnL w="0"/>
                    <a:lnR w="0"/>
                    <a:lnT w="25400" cmpd="sng">
                      <a:solidFill>
                        <a:srgbClr val="FFFFFF"/>
                      </a:solidFill>
                      <a:prstDash val="solid"/>
                    </a:lnT>
                    <a:lnB w="12700" cmpd="sng">
                      <a:solidFill>
                        <a:srgbClr val="CBCBCB"/>
                      </a:solidFill>
                      <a:prstDash val="solid"/>
                    </a:lnB>
                    <a:noFill/>
                  </a:tcPr>
                </a:tc>
                <a:tc>
                  <a:txBody>
                    <a:bodyPr/>
                    <a:lstStyle>
                      <a:defPPr/>
                    </a:lstStyle>
                    <a:p>
                      <a:pPr algn="r">
                        <a:lnSpc>
                          <a:spcPct val="83000"/>
                        </a:lnSpc>
                      </a:pPr>
                      <a:r>
                        <a:rPr sz="2400" b="1" dirty="0">
                          <a:solidFill>
                            <a:srgbClr val="000000"/>
                          </a:solidFill>
                          <a:latin typeface="Arial"/>
                        </a:rPr>
                        <a:t>350,000</a:t>
                      </a:r>
                    </a:p>
                  </a:txBody>
                  <a:tcPr marL="0" marR="0" marT="0" marB="0" anchor="ctr">
                    <a:lnL w="0"/>
                    <a:lnR w="0"/>
                    <a:lnT w="25400" cmpd="sng">
                      <a:solidFill>
                        <a:srgbClr val="FFFFFF"/>
                      </a:solidFill>
                      <a:prstDash val="solid"/>
                    </a:lnT>
                    <a:lnB w="12700" cmpd="sng">
                      <a:solidFill>
                        <a:srgbClr val="CBCBCB"/>
                      </a:solidFill>
                      <a:prstDash val="solid"/>
                    </a:lnB>
                    <a:noFill/>
                  </a:tcPr>
                </a:tc>
                <a:tc>
                  <a:txBody>
                    <a:bodyPr/>
                    <a:lstStyle>
                      <a:defPPr/>
                    </a:lstStyle>
                    <a:p>
                      <a:pPr algn="r">
                        <a:lnSpc>
                          <a:spcPct val="83000"/>
                        </a:lnSpc>
                      </a:pPr>
                      <a:endParaRPr sz="2400" b="1">
                        <a:solidFill>
                          <a:srgbClr val="000000"/>
                        </a:solidFill>
                        <a:latin typeface="Arial"/>
                      </a:endParaRPr>
                    </a:p>
                  </a:txBody>
                  <a:tcPr marL="0" marR="9144" marT="0" marB="0" anchor="ctr">
                    <a:lnL w="0"/>
                    <a:lnR w="0"/>
                    <a:lnT w="25400" cmpd="sng">
                      <a:solidFill>
                        <a:srgbClr val="FFFFFF"/>
                      </a:solidFill>
                      <a:prstDash val="solid"/>
                    </a:lnT>
                    <a:lnB w="12700" cmpd="sng">
                      <a:solidFill>
                        <a:srgbClr val="CBCBCB"/>
                      </a:solidFill>
                      <a:prstDash val="solid"/>
                    </a:lnB>
                    <a:noFill/>
                  </a:tcPr>
                </a:tc>
                <a:tc>
                  <a:txBody>
                    <a:bodyPr/>
                    <a:lstStyle>
                      <a:defPPr/>
                    </a:lstStyle>
                    <a:p>
                      <a:pPr algn="l">
                        <a:lnSpc>
                          <a:spcPct val="83000"/>
                        </a:lnSpc>
                      </a:pPr>
                      <a:r>
                        <a:rPr sz="2400" b="1">
                          <a:solidFill>
                            <a:srgbClr val="000000"/>
                          </a:solidFill>
                          <a:latin typeface="Arial"/>
                        </a:rPr>
                        <a:t>$</a:t>
                      </a:r>
                    </a:p>
                  </a:txBody>
                  <a:tcPr marL="27432" marR="0" marT="0" marB="0" anchor="ctr">
                    <a:lnL w="0"/>
                    <a:lnR w="0"/>
                    <a:lnT w="0"/>
                    <a:lnB w="12700" cmpd="sng">
                      <a:solidFill>
                        <a:srgbClr val="B2B2B2"/>
                      </a:solidFill>
                      <a:prstDash val="solid"/>
                    </a:lnB>
                    <a:noFill/>
                  </a:tcPr>
                </a:tc>
                <a:tc>
                  <a:txBody>
                    <a:bodyPr/>
                    <a:lstStyle>
                      <a:defPPr/>
                    </a:lstStyle>
                    <a:p>
                      <a:pPr algn="r">
                        <a:lnSpc>
                          <a:spcPct val="83000"/>
                        </a:lnSpc>
                      </a:pPr>
                      <a:r>
                        <a:rPr sz="2400" b="1">
                          <a:solidFill>
                            <a:srgbClr val="000000"/>
                          </a:solidFill>
                          <a:latin typeface="Arial"/>
                        </a:rPr>
                        <a:t>12,050,000</a:t>
                      </a:r>
                    </a:p>
                  </a:txBody>
                  <a:tcPr marL="0" marR="0" marT="0" marB="0" anchor="ctr">
                    <a:lnL w="0"/>
                    <a:lnR w="0"/>
                    <a:lnT w="0"/>
                    <a:lnB w="12700" cmpd="sng">
                      <a:solidFill>
                        <a:srgbClr val="B2B2B2"/>
                      </a:solidFill>
                      <a:prstDash val="solid"/>
                    </a:lnB>
                    <a:noFill/>
                  </a:tcPr>
                </a:tc>
                <a:tc>
                  <a:txBody>
                    <a:bodyPr/>
                    <a:lstStyle>
                      <a:defPPr/>
                    </a:lstStyle>
                    <a:p>
                      <a:pPr algn="r">
                        <a:lnSpc>
                          <a:spcPct val="83000"/>
                        </a:lnSpc>
                      </a:pPr>
                      <a:endParaRPr sz="2400" b="1">
                        <a:solidFill>
                          <a:srgbClr val="000000"/>
                        </a:solidFill>
                        <a:latin typeface="Arial"/>
                      </a:endParaRPr>
                    </a:p>
                  </a:txBody>
                  <a:tcPr marL="0" marR="9144" marT="0" marB="0" anchor="ctr">
                    <a:lnL w="0"/>
                    <a:lnR w="0"/>
                    <a:lnT w="0"/>
                    <a:lnB w="12700" cmpd="sng">
                      <a:solidFill>
                        <a:srgbClr val="B2B2B2"/>
                      </a:solidFill>
                      <a:prstDash val="solid"/>
                    </a:lnB>
                    <a:noFill/>
                  </a:tcPr>
                </a:tc>
                <a:extLst>
                  <a:ext uri="{0D108BD9-81ED-4DB2-BD59-A6C34878D82A}">
                    <a16:rowId xmlns:a16="http://schemas.microsoft.com/office/drawing/2014/main" val="10001"/>
                  </a:ext>
                </a:extLst>
              </a:tr>
              <a:tr h="609600">
                <a:tc>
                  <a:txBody>
                    <a:bodyPr/>
                    <a:lstStyle>
                      <a:defPPr/>
                    </a:lstStyle>
                    <a:p>
                      <a:pPr algn="l">
                        <a:lnSpc>
                          <a:spcPct val="83000"/>
                        </a:lnSpc>
                      </a:pPr>
                      <a:r>
                        <a:rPr sz="2400" b="1">
                          <a:solidFill>
                            <a:srgbClr val="000000"/>
                          </a:solidFill>
                          <a:latin typeface="Arial"/>
                        </a:rPr>
                        <a:t>Asphalt Pavement Repair</a:t>
                      </a:r>
                    </a:p>
                  </a:txBody>
                  <a:tcPr marL="27432" marR="27432" marT="0" marB="0" anchor="ctr">
                    <a:lnL w="0"/>
                    <a:lnR w="0"/>
                    <a:lnT w="12700" cmpd="sng">
                      <a:solidFill>
                        <a:srgbClr val="CBCBCB"/>
                      </a:solidFill>
                      <a:prstDash val="solid"/>
                    </a:lnT>
                    <a:lnB w="12700" cmpd="sng">
                      <a:solidFill>
                        <a:srgbClr val="CBCBCB"/>
                      </a:solidFill>
                      <a:prstDash val="solid"/>
                    </a:lnB>
                    <a:noFill/>
                  </a:tcPr>
                </a:tc>
                <a:tc>
                  <a:txBody>
                    <a:bodyPr/>
                    <a:lstStyle>
                      <a:defPPr/>
                    </a:lstStyle>
                    <a:p>
                      <a:pPr algn="l">
                        <a:lnSpc>
                          <a:spcPct val="83000"/>
                        </a:lnSpc>
                      </a:pPr>
                      <a:r>
                        <a:rPr sz="2400" b="1">
                          <a:solidFill>
                            <a:srgbClr val="000000"/>
                          </a:solidFill>
                          <a:latin typeface="Arial"/>
                        </a:rPr>
                        <a:t>$</a:t>
                      </a:r>
                    </a:p>
                  </a:txBody>
                  <a:tcPr marL="27432" marR="0" marT="0" marB="0" anchor="ctr">
                    <a:lnL w="0"/>
                    <a:lnR w="0"/>
                    <a:lnT w="12700" cmpd="sng">
                      <a:solidFill>
                        <a:srgbClr val="CBCBCB"/>
                      </a:solidFill>
                      <a:prstDash val="solid"/>
                    </a:lnT>
                    <a:lnB w="12700" cmpd="sng">
                      <a:solidFill>
                        <a:srgbClr val="CBCBCB"/>
                      </a:solidFill>
                      <a:prstDash val="solid"/>
                    </a:lnB>
                    <a:noFill/>
                  </a:tcPr>
                </a:tc>
                <a:tc>
                  <a:txBody>
                    <a:bodyPr/>
                    <a:lstStyle>
                      <a:defPPr/>
                    </a:lstStyle>
                    <a:p>
                      <a:pPr algn="r">
                        <a:lnSpc>
                          <a:spcPct val="83000"/>
                        </a:lnSpc>
                      </a:pPr>
                      <a:r>
                        <a:rPr sz="2400" b="1">
                          <a:solidFill>
                            <a:srgbClr val="000000"/>
                          </a:solidFill>
                          <a:latin typeface="Arial"/>
                        </a:rPr>
                        <a:t>150,000</a:t>
                      </a:r>
                    </a:p>
                  </a:txBody>
                  <a:tcPr marL="0" marR="0" marT="0" marB="0" anchor="ctr">
                    <a:lnL w="0"/>
                    <a:lnR w="0"/>
                    <a:lnT w="12700" cmpd="sng">
                      <a:solidFill>
                        <a:srgbClr val="CBCBCB"/>
                      </a:solidFill>
                      <a:prstDash val="solid"/>
                    </a:lnT>
                    <a:lnB w="12700" cmpd="sng">
                      <a:solidFill>
                        <a:srgbClr val="CBCBCB"/>
                      </a:solidFill>
                      <a:prstDash val="solid"/>
                    </a:lnB>
                    <a:noFill/>
                  </a:tcPr>
                </a:tc>
                <a:tc>
                  <a:txBody>
                    <a:bodyPr/>
                    <a:lstStyle>
                      <a:defPPr/>
                    </a:lstStyle>
                    <a:p>
                      <a:pPr algn="r">
                        <a:lnSpc>
                          <a:spcPct val="83000"/>
                        </a:lnSpc>
                      </a:pPr>
                      <a:endParaRPr sz="2400" b="1">
                        <a:solidFill>
                          <a:srgbClr val="000000"/>
                        </a:solidFill>
                        <a:latin typeface="Arial"/>
                      </a:endParaRPr>
                    </a:p>
                  </a:txBody>
                  <a:tcPr marL="0" marR="9144" marT="0" marB="0" anchor="ctr">
                    <a:lnL w="0"/>
                    <a:lnR w="0"/>
                    <a:lnT w="12700" cmpd="sng">
                      <a:solidFill>
                        <a:srgbClr val="CBCBCB"/>
                      </a:solidFill>
                      <a:prstDash val="solid"/>
                    </a:lnT>
                    <a:lnB w="12700" cmpd="sng">
                      <a:solidFill>
                        <a:srgbClr val="CBCBCB"/>
                      </a:solidFill>
                      <a:prstDash val="solid"/>
                    </a:lnB>
                    <a:noFill/>
                  </a:tcPr>
                </a:tc>
                <a:tc>
                  <a:txBody>
                    <a:bodyPr/>
                    <a:lstStyle>
                      <a:defPPr/>
                    </a:lstStyle>
                    <a:p>
                      <a:pPr algn="l">
                        <a:lnSpc>
                          <a:spcPct val="83000"/>
                        </a:lnSpc>
                      </a:pPr>
                      <a:r>
                        <a:rPr sz="2400" b="1">
                          <a:solidFill>
                            <a:srgbClr val="000000"/>
                          </a:solidFill>
                          <a:latin typeface="Arial"/>
                        </a:rPr>
                        <a:t>$</a:t>
                      </a:r>
                    </a:p>
                  </a:txBody>
                  <a:tcPr marL="27432" marR="0" marT="0" marB="0" anchor="ctr">
                    <a:lnL w="0"/>
                    <a:lnR w="0"/>
                    <a:lnT w="12700" cmpd="sng">
                      <a:solidFill>
                        <a:srgbClr val="B2B2B2"/>
                      </a:solidFill>
                      <a:prstDash val="solid"/>
                    </a:lnT>
                    <a:lnB w="12700" cmpd="sng">
                      <a:solidFill>
                        <a:srgbClr val="B2B2B2"/>
                      </a:solidFill>
                      <a:prstDash val="solid"/>
                    </a:lnB>
                    <a:noFill/>
                  </a:tcPr>
                </a:tc>
                <a:tc>
                  <a:txBody>
                    <a:bodyPr/>
                    <a:lstStyle>
                      <a:defPPr/>
                    </a:lstStyle>
                    <a:p>
                      <a:pPr algn="r">
                        <a:lnSpc>
                          <a:spcPct val="83000"/>
                        </a:lnSpc>
                      </a:pPr>
                      <a:r>
                        <a:rPr lang="en-US" sz="2400" b="1" dirty="0">
                          <a:solidFill>
                            <a:srgbClr val="000000"/>
                          </a:solidFill>
                          <a:latin typeface="Arial"/>
                        </a:rPr>
                        <a:t>325</a:t>
                      </a:r>
                      <a:r>
                        <a:rPr sz="2400" b="1" dirty="0">
                          <a:solidFill>
                            <a:srgbClr val="000000"/>
                          </a:solidFill>
                          <a:latin typeface="Arial"/>
                        </a:rPr>
                        <a:t>,000</a:t>
                      </a:r>
                    </a:p>
                  </a:txBody>
                  <a:tcPr marL="0" marR="0" marT="0" marB="0" anchor="ctr">
                    <a:lnL w="0"/>
                    <a:lnR w="0"/>
                    <a:lnT w="12700" cmpd="sng">
                      <a:solidFill>
                        <a:srgbClr val="B2B2B2"/>
                      </a:solidFill>
                      <a:prstDash val="solid"/>
                    </a:lnT>
                    <a:lnB w="12700" cmpd="sng">
                      <a:solidFill>
                        <a:srgbClr val="B2B2B2"/>
                      </a:solidFill>
                      <a:prstDash val="solid"/>
                    </a:lnB>
                    <a:noFill/>
                  </a:tcPr>
                </a:tc>
                <a:tc>
                  <a:txBody>
                    <a:bodyPr/>
                    <a:lstStyle>
                      <a:defPPr/>
                    </a:lstStyle>
                    <a:p>
                      <a:pPr algn="r">
                        <a:lnSpc>
                          <a:spcPct val="83000"/>
                        </a:lnSpc>
                      </a:pPr>
                      <a:endParaRPr sz="2400" b="1">
                        <a:solidFill>
                          <a:srgbClr val="000000"/>
                        </a:solidFill>
                        <a:latin typeface="Arial"/>
                      </a:endParaRPr>
                    </a:p>
                  </a:txBody>
                  <a:tcPr marL="0" marR="9144" marT="0" marB="0" anchor="ctr">
                    <a:lnL w="0"/>
                    <a:lnR w="0"/>
                    <a:lnT w="12700" cmpd="sng">
                      <a:solidFill>
                        <a:srgbClr val="B2B2B2"/>
                      </a:solidFill>
                      <a:prstDash val="solid"/>
                    </a:lnT>
                    <a:lnB w="12700" cmpd="sng">
                      <a:solidFill>
                        <a:srgbClr val="B2B2B2"/>
                      </a:solidFill>
                      <a:prstDash val="solid"/>
                    </a:lnB>
                    <a:noFill/>
                  </a:tcPr>
                </a:tc>
                <a:extLst>
                  <a:ext uri="{0D108BD9-81ED-4DB2-BD59-A6C34878D82A}">
                    <a16:rowId xmlns:a16="http://schemas.microsoft.com/office/drawing/2014/main" val="10002"/>
                  </a:ext>
                </a:extLst>
              </a:tr>
              <a:tr h="600075">
                <a:tc>
                  <a:txBody>
                    <a:bodyPr/>
                    <a:lstStyle>
                      <a:defPPr/>
                    </a:lstStyle>
                    <a:p>
                      <a:pPr algn="l">
                        <a:lnSpc>
                          <a:spcPct val="83000"/>
                        </a:lnSpc>
                      </a:pPr>
                      <a:r>
                        <a:rPr sz="2400" b="1" dirty="0">
                          <a:solidFill>
                            <a:srgbClr val="000000"/>
                          </a:solidFill>
                          <a:highlight>
                            <a:srgbClr val="FFFF00"/>
                          </a:highlight>
                          <a:latin typeface="Arial"/>
                        </a:rPr>
                        <a:t>Relocate Existing Emergency Generator</a:t>
                      </a:r>
                    </a:p>
                  </a:txBody>
                  <a:tcPr marL="27432" marR="27432" marT="0" marB="0" anchor="ctr">
                    <a:lnL w="0"/>
                    <a:lnR w="0"/>
                    <a:lnT w="12700" cmpd="sng">
                      <a:solidFill>
                        <a:srgbClr val="CBCBCB"/>
                      </a:solidFill>
                      <a:prstDash val="solid"/>
                    </a:lnT>
                    <a:lnB w="12700" cmpd="sng">
                      <a:solidFill>
                        <a:srgbClr val="CBCBCB"/>
                      </a:solidFill>
                      <a:prstDash val="solid"/>
                    </a:lnB>
                    <a:solidFill>
                      <a:srgbClr val="FFFFFF"/>
                    </a:solidFill>
                  </a:tcPr>
                </a:tc>
                <a:tc>
                  <a:txBody>
                    <a:bodyPr/>
                    <a:lstStyle>
                      <a:defPPr/>
                    </a:lstStyle>
                    <a:p>
                      <a:pPr algn="l">
                        <a:lnSpc>
                          <a:spcPct val="83000"/>
                        </a:lnSpc>
                      </a:pPr>
                      <a:r>
                        <a:rPr sz="2400" b="1">
                          <a:solidFill>
                            <a:srgbClr val="000000"/>
                          </a:solidFill>
                          <a:latin typeface="Arial"/>
                        </a:rPr>
                        <a:t>$</a:t>
                      </a:r>
                    </a:p>
                  </a:txBody>
                  <a:tcPr marL="27432" marR="0" marT="0" marB="0" anchor="ctr">
                    <a:lnL w="0"/>
                    <a:lnR w="0"/>
                    <a:lnT w="12700" cmpd="sng">
                      <a:solidFill>
                        <a:srgbClr val="CBCBCB"/>
                      </a:solidFill>
                      <a:prstDash val="solid"/>
                    </a:lnT>
                    <a:lnB w="12700" cmpd="sng">
                      <a:solidFill>
                        <a:srgbClr val="CBCBCB"/>
                      </a:solidFill>
                      <a:prstDash val="solid"/>
                    </a:lnB>
                    <a:noFill/>
                  </a:tcPr>
                </a:tc>
                <a:tc>
                  <a:txBody>
                    <a:bodyPr/>
                    <a:lstStyle>
                      <a:defPPr/>
                    </a:lstStyle>
                    <a:p>
                      <a:pPr algn="r">
                        <a:lnSpc>
                          <a:spcPct val="83000"/>
                        </a:lnSpc>
                      </a:pPr>
                      <a:r>
                        <a:rPr sz="2400" b="1" dirty="0">
                          <a:solidFill>
                            <a:srgbClr val="000000"/>
                          </a:solidFill>
                          <a:highlight>
                            <a:srgbClr val="FFFF00"/>
                          </a:highlight>
                          <a:latin typeface="Arial"/>
                        </a:rPr>
                        <a:t>1</a:t>
                      </a:r>
                      <a:r>
                        <a:rPr lang="en-US" sz="2400" b="1" dirty="0">
                          <a:solidFill>
                            <a:srgbClr val="000000"/>
                          </a:solidFill>
                          <a:highlight>
                            <a:srgbClr val="FFFF00"/>
                          </a:highlight>
                          <a:latin typeface="Arial"/>
                        </a:rPr>
                        <a:t>8</a:t>
                      </a:r>
                      <a:r>
                        <a:rPr sz="2400" b="1" dirty="0">
                          <a:solidFill>
                            <a:srgbClr val="000000"/>
                          </a:solidFill>
                          <a:highlight>
                            <a:srgbClr val="FFFF00"/>
                          </a:highlight>
                          <a:latin typeface="Arial"/>
                        </a:rPr>
                        <a:t>9,</a:t>
                      </a:r>
                      <a:r>
                        <a:rPr lang="en-US" sz="2400" b="1" dirty="0">
                          <a:solidFill>
                            <a:srgbClr val="000000"/>
                          </a:solidFill>
                          <a:highlight>
                            <a:srgbClr val="FFFF00"/>
                          </a:highlight>
                          <a:latin typeface="Arial"/>
                        </a:rPr>
                        <a:t>00</a:t>
                      </a:r>
                      <a:r>
                        <a:rPr sz="2400" b="1" dirty="0">
                          <a:solidFill>
                            <a:srgbClr val="000000"/>
                          </a:solidFill>
                          <a:highlight>
                            <a:srgbClr val="FFFF00"/>
                          </a:highlight>
                          <a:latin typeface="Arial"/>
                        </a:rPr>
                        <a:t>0</a:t>
                      </a:r>
                    </a:p>
                  </a:txBody>
                  <a:tcPr marL="0" marR="0" marT="0" marB="0" anchor="ctr">
                    <a:lnL w="0"/>
                    <a:lnR w="0"/>
                    <a:lnT w="12700" cmpd="sng">
                      <a:solidFill>
                        <a:srgbClr val="CBCBCB"/>
                      </a:solidFill>
                      <a:prstDash val="solid"/>
                    </a:lnT>
                    <a:lnB w="12700" cmpd="sng">
                      <a:solidFill>
                        <a:srgbClr val="CBCBCB"/>
                      </a:solidFill>
                      <a:prstDash val="solid"/>
                    </a:lnB>
                    <a:noFill/>
                  </a:tcPr>
                </a:tc>
                <a:tc>
                  <a:txBody>
                    <a:bodyPr/>
                    <a:lstStyle>
                      <a:defPPr/>
                    </a:lstStyle>
                    <a:p>
                      <a:pPr algn="r">
                        <a:lnSpc>
                          <a:spcPct val="83000"/>
                        </a:lnSpc>
                      </a:pPr>
                      <a:endParaRPr sz="2400" b="1" dirty="0">
                        <a:solidFill>
                          <a:srgbClr val="000000"/>
                        </a:solidFill>
                        <a:latin typeface="Arial"/>
                      </a:endParaRPr>
                    </a:p>
                  </a:txBody>
                  <a:tcPr marL="0" marR="9144" marT="0" marB="0" anchor="ctr">
                    <a:lnL w="0"/>
                    <a:lnR w="0"/>
                    <a:lnT w="12700" cmpd="sng">
                      <a:solidFill>
                        <a:srgbClr val="CBCBCB"/>
                      </a:solidFill>
                      <a:prstDash val="solid"/>
                    </a:lnT>
                    <a:lnB w="12700" cmpd="sng">
                      <a:solidFill>
                        <a:srgbClr val="CBCBCB"/>
                      </a:solidFill>
                      <a:prstDash val="solid"/>
                    </a:lnB>
                    <a:noFill/>
                  </a:tcPr>
                </a:tc>
                <a:tc>
                  <a:txBody>
                    <a:bodyPr/>
                    <a:lstStyle>
                      <a:defPPr/>
                    </a:lstStyle>
                    <a:p>
                      <a:pPr algn="l">
                        <a:lnSpc>
                          <a:spcPct val="83000"/>
                        </a:lnSpc>
                      </a:pPr>
                      <a:r>
                        <a:rPr sz="2400" b="1">
                          <a:solidFill>
                            <a:srgbClr val="000000"/>
                          </a:solidFill>
                          <a:latin typeface="Arial"/>
                        </a:rPr>
                        <a:t>$</a:t>
                      </a:r>
                    </a:p>
                  </a:txBody>
                  <a:tcPr marL="27432" marR="0" marT="0" marB="0" anchor="ctr">
                    <a:lnL w="0"/>
                    <a:lnR w="0"/>
                    <a:lnT w="12700" cmpd="sng">
                      <a:solidFill>
                        <a:srgbClr val="B2B2B2"/>
                      </a:solidFill>
                      <a:prstDash val="solid"/>
                    </a:lnT>
                    <a:lnB w="12700" cmpd="sng">
                      <a:solidFill>
                        <a:srgbClr val="B2B2B2"/>
                      </a:solidFill>
                      <a:prstDash val="solid"/>
                    </a:lnB>
                    <a:noFill/>
                  </a:tcPr>
                </a:tc>
                <a:tc>
                  <a:txBody>
                    <a:bodyPr/>
                    <a:lstStyle>
                      <a:defPPr/>
                    </a:lstStyle>
                    <a:p>
                      <a:pPr algn="r">
                        <a:lnSpc>
                          <a:spcPct val="83000"/>
                        </a:lnSpc>
                      </a:pPr>
                      <a:r>
                        <a:rPr sz="2400" b="1" dirty="0">
                          <a:solidFill>
                            <a:srgbClr val="000000"/>
                          </a:solidFill>
                          <a:highlight>
                            <a:srgbClr val="FFFF00"/>
                          </a:highlight>
                          <a:latin typeface="Arial"/>
                        </a:rPr>
                        <a:t>1</a:t>
                      </a:r>
                      <a:r>
                        <a:rPr lang="en-US" sz="2400" b="1" dirty="0">
                          <a:solidFill>
                            <a:srgbClr val="000000"/>
                          </a:solidFill>
                          <a:highlight>
                            <a:srgbClr val="FFFF00"/>
                          </a:highlight>
                          <a:latin typeface="Arial"/>
                        </a:rPr>
                        <a:t>8</a:t>
                      </a:r>
                      <a:r>
                        <a:rPr sz="2400" b="1" dirty="0">
                          <a:solidFill>
                            <a:srgbClr val="000000"/>
                          </a:solidFill>
                          <a:highlight>
                            <a:srgbClr val="FFFF00"/>
                          </a:highlight>
                          <a:latin typeface="Arial"/>
                        </a:rPr>
                        <a:t>9,</a:t>
                      </a:r>
                      <a:r>
                        <a:rPr lang="en-US" sz="2400" b="1" dirty="0">
                          <a:solidFill>
                            <a:srgbClr val="000000"/>
                          </a:solidFill>
                          <a:highlight>
                            <a:srgbClr val="FFFF00"/>
                          </a:highlight>
                          <a:latin typeface="Arial"/>
                        </a:rPr>
                        <a:t>0</a:t>
                      </a:r>
                      <a:r>
                        <a:rPr sz="2400" b="1" dirty="0">
                          <a:solidFill>
                            <a:srgbClr val="000000"/>
                          </a:solidFill>
                          <a:highlight>
                            <a:srgbClr val="FFFF00"/>
                          </a:highlight>
                          <a:latin typeface="Arial"/>
                        </a:rPr>
                        <a:t>00</a:t>
                      </a:r>
                    </a:p>
                  </a:txBody>
                  <a:tcPr marL="0" marR="0" marT="0" marB="0" anchor="ctr">
                    <a:lnL w="0"/>
                    <a:lnR w="0"/>
                    <a:lnT w="12700" cmpd="sng">
                      <a:solidFill>
                        <a:srgbClr val="B2B2B2"/>
                      </a:solidFill>
                      <a:prstDash val="solid"/>
                    </a:lnT>
                    <a:lnB w="12700" cmpd="sng">
                      <a:solidFill>
                        <a:srgbClr val="B2B2B2"/>
                      </a:solidFill>
                      <a:prstDash val="solid"/>
                    </a:lnB>
                    <a:noFill/>
                  </a:tcPr>
                </a:tc>
                <a:tc>
                  <a:txBody>
                    <a:bodyPr/>
                    <a:lstStyle>
                      <a:defPPr/>
                    </a:lstStyle>
                    <a:p>
                      <a:pPr algn="r">
                        <a:lnSpc>
                          <a:spcPct val="83000"/>
                        </a:lnSpc>
                      </a:pPr>
                      <a:endParaRPr sz="2400" b="1">
                        <a:solidFill>
                          <a:srgbClr val="000000"/>
                        </a:solidFill>
                        <a:latin typeface="Arial"/>
                      </a:endParaRPr>
                    </a:p>
                  </a:txBody>
                  <a:tcPr marL="0" marR="9144" marT="0" marB="0" anchor="ctr">
                    <a:lnL w="0"/>
                    <a:lnR w="0"/>
                    <a:lnT w="12700" cmpd="sng">
                      <a:solidFill>
                        <a:srgbClr val="B2B2B2"/>
                      </a:solidFill>
                      <a:prstDash val="solid"/>
                    </a:lnT>
                    <a:lnB w="12700" cmpd="sng">
                      <a:solidFill>
                        <a:srgbClr val="B2B2B2"/>
                      </a:solidFill>
                      <a:prstDash val="solid"/>
                    </a:lnB>
                    <a:noFill/>
                  </a:tcPr>
                </a:tc>
                <a:extLst>
                  <a:ext uri="{0D108BD9-81ED-4DB2-BD59-A6C34878D82A}">
                    <a16:rowId xmlns:a16="http://schemas.microsoft.com/office/drawing/2014/main" val="10003"/>
                  </a:ext>
                </a:extLst>
              </a:tr>
              <a:tr h="676275">
                <a:tc>
                  <a:txBody>
                    <a:bodyPr/>
                    <a:lstStyle>
                      <a:defPPr/>
                    </a:lstStyle>
                    <a:p>
                      <a:pPr algn="l">
                        <a:lnSpc>
                          <a:spcPct val="83000"/>
                        </a:lnSpc>
                      </a:pPr>
                      <a:r>
                        <a:rPr sz="2400" b="1" dirty="0">
                          <a:solidFill>
                            <a:srgbClr val="000000"/>
                          </a:solidFill>
                          <a:highlight>
                            <a:srgbClr val="FFFF00"/>
                          </a:highlight>
                          <a:latin typeface="Arial"/>
                        </a:rPr>
                        <a:t>Additional AV Gas Fuel Tank</a:t>
                      </a:r>
                    </a:p>
                  </a:txBody>
                  <a:tcPr marL="27432" marR="27432" marT="0" marB="0" anchor="ctr">
                    <a:lnL w="0"/>
                    <a:lnR w="0"/>
                    <a:lnT w="12700" cmpd="sng">
                      <a:solidFill>
                        <a:srgbClr val="CBCBCB"/>
                      </a:solidFill>
                      <a:prstDash val="solid"/>
                    </a:lnT>
                    <a:lnB w="0"/>
                    <a:noFill/>
                  </a:tcPr>
                </a:tc>
                <a:tc>
                  <a:txBody>
                    <a:bodyPr/>
                    <a:lstStyle>
                      <a:defPPr/>
                    </a:lstStyle>
                    <a:p>
                      <a:pPr algn="l">
                        <a:lnSpc>
                          <a:spcPct val="83000"/>
                        </a:lnSpc>
                      </a:pPr>
                      <a:r>
                        <a:rPr sz="2400" b="1">
                          <a:solidFill>
                            <a:srgbClr val="000000"/>
                          </a:solidFill>
                          <a:latin typeface="Arial"/>
                        </a:rPr>
                        <a:t>$</a:t>
                      </a:r>
                    </a:p>
                  </a:txBody>
                  <a:tcPr marL="27432" marR="0" marT="0" marB="0" anchor="ctr">
                    <a:lnL w="0"/>
                    <a:lnR w="0"/>
                    <a:lnT w="12700" cmpd="sng">
                      <a:solidFill>
                        <a:srgbClr val="CBCBCB"/>
                      </a:solidFill>
                      <a:prstDash val="solid"/>
                    </a:lnT>
                    <a:lnB w="0"/>
                    <a:noFill/>
                  </a:tcPr>
                </a:tc>
                <a:tc>
                  <a:txBody>
                    <a:bodyPr/>
                    <a:lstStyle>
                      <a:defPPr/>
                    </a:lstStyle>
                    <a:p>
                      <a:pPr algn="r">
                        <a:lnSpc>
                          <a:spcPct val="83000"/>
                        </a:lnSpc>
                      </a:pPr>
                      <a:r>
                        <a:rPr lang="en-US" sz="2400" b="1" dirty="0">
                          <a:solidFill>
                            <a:srgbClr val="000000"/>
                          </a:solidFill>
                          <a:highlight>
                            <a:srgbClr val="FFFF00"/>
                          </a:highlight>
                          <a:latin typeface="Arial"/>
                        </a:rPr>
                        <a:t>242,0</a:t>
                      </a:r>
                      <a:r>
                        <a:rPr sz="2400" b="1" dirty="0">
                          <a:solidFill>
                            <a:srgbClr val="000000"/>
                          </a:solidFill>
                          <a:highlight>
                            <a:srgbClr val="FFFF00"/>
                          </a:highlight>
                          <a:latin typeface="Arial"/>
                        </a:rPr>
                        <a:t>00</a:t>
                      </a:r>
                    </a:p>
                  </a:txBody>
                  <a:tcPr marL="0" marR="0" marT="0" marB="0" anchor="ctr">
                    <a:lnL w="0"/>
                    <a:lnR w="0"/>
                    <a:lnT w="12700" cmpd="sng">
                      <a:solidFill>
                        <a:srgbClr val="CBCBCB"/>
                      </a:solidFill>
                      <a:prstDash val="solid"/>
                    </a:lnT>
                    <a:lnB w="0"/>
                    <a:noFill/>
                  </a:tcPr>
                </a:tc>
                <a:tc>
                  <a:txBody>
                    <a:bodyPr/>
                    <a:lstStyle>
                      <a:defPPr/>
                    </a:lstStyle>
                    <a:p>
                      <a:pPr algn="r">
                        <a:lnSpc>
                          <a:spcPct val="83000"/>
                        </a:lnSpc>
                      </a:pPr>
                      <a:endParaRPr sz="2400" b="1">
                        <a:solidFill>
                          <a:srgbClr val="000000"/>
                        </a:solidFill>
                        <a:latin typeface="Arial"/>
                      </a:endParaRPr>
                    </a:p>
                  </a:txBody>
                  <a:tcPr marL="0" marR="9144" marT="0" marB="0" anchor="ctr">
                    <a:lnL w="0"/>
                    <a:lnR w="0"/>
                    <a:lnT w="12700" cmpd="sng">
                      <a:solidFill>
                        <a:srgbClr val="CBCBCB"/>
                      </a:solidFill>
                      <a:prstDash val="solid"/>
                    </a:lnT>
                    <a:lnB w="0"/>
                    <a:noFill/>
                  </a:tcPr>
                </a:tc>
                <a:tc>
                  <a:txBody>
                    <a:bodyPr/>
                    <a:lstStyle>
                      <a:defPPr/>
                    </a:lstStyle>
                    <a:p>
                      <a:pPr algn="l">
                        <a:lnSpc>
                          <a:spcPct val="83000"/>
                        </a:lnSpc>
                      </a:pPr>
                      <a:r>
                        <a:rPr sz="2400" b="1">
                          <a:solidFill>
                            <a:srgbClr val="000000"/>
                          </a:solidFill>
                          <a:latin typeface="Arial"/>
                        </a:rPr>
                        <a:t>$</a:t>
                      </a:r>
                    </a:p>
                  </a:txBody>
                  <a:tcPr marL="27432" marR="0" marT="0" marB="0" anchor="ctr">
                    <a:lnL w="0"/>
                    <a:lnR w="0"/>
                    <a:lnT w="12700" cmpd="sng">
                      <a:solidFill>
                        <a:srgbClr val="B2B2B2"/>
                      </a:solidFill>
                      <a:prstDash val="solid"/>
                    </a:lnT>
                    <a:lnB w="0"/>
                    <a:noFill/>
                  </a:tcPr>
                </a:tc>
                <a:tc>
                  <a:txBody>
                    <a:bodyPr/>
                    <a:lstStyle>
                      <a:defPPr/>
                    </a:lstStyle>
                    <a:p>
                      <a:pPr algn="r">
                        <a:lnSpc>
                          <a:spcPct val="83000"/>
                        </a:lnSpc>
                      </a:pPr>
                      <a:r>
                        <a:rPr lang="en-US" sz="2400" b="1" dirty="0">
                          <a:solidFill>
                            <a:srgbClr val="000000"/>
                          </a:solidFill>
                          <a:highlight>
                            <a:srgbClr val="FFFF00"/>
                          </a:highlight>
                          <a:latin typeface="Arial"/>
                        </a:rPr>
                        <a:t>242,0</a:t>
                      </a:r>
                      <a:r>
                        <a:rPr sz="2400" b="1" dirty="0">
                          <a:solidFill>
                            <a:srgbClr val="000000"/>
                          </a:solidFill>
                          <a:highlight>
                            <a:srgbClr val="FFFF00"/>
                          </a:highlight>
                          <a:latin typeface="Arial"/>
                        </a:rPr>
                        <a:t>00</a:t>
                      </a:r>
                    </a:p>
                  </a:txBody>
                  <a:tcPr marL="0" marR="0" marT="0" marB="0" anchor="ctr">
                    <a:lnL w="0"/>
                    <a:lnR w="0"/>
                    <a:lnT w="12700" cmpd="sng">
                      <a:solidFill>
                        <a:srgbClr val="B2B2B2"/>
                      </a:solidFill>
                      <a:prstDash val="solid"/>
                    </a:lnT>
                    <a:lnB w="0"/>
                    <a:noFill/>
                  </a:tcPr>
                </a:tc>
                <a:tc>
                  <a:txBody>
                    <a:bodyPr/>
                    <a:lstStyle>
                      <a:defPPr/>
                    </a:lstStyle>
                    <a:p>
                      <a:pPr algn="r">
                        <a:lnSpc>
                          <a:spcPct val="83000"/>
                        </a:lnSpc>
                      </a:pPr>
                      <a:endParaRPr sz="2400" b="1">
                        <a:solidFill>
                          <a:srgbClr val="000000"/>
                        </a:solidFill>
                        <a:latin typeface="Arial"/>
                      </a:endParaRPr>
                    </a:p>
                  </a:txBody>
                  <a:tcPr marL="0" marR="9144" marT="0" marB="0" anchor="ctr">
                    <a:lnL w="0"/>
                    <a:lnR w="0"/>
                    <a:lnT w="12700" cmpd="sng">
                      <a:solidFill>
                        <a:srgbClr val="B2B2B2"/>
                      </a:solidFill>
                      <a:prstDash val="solid"/>
                    </a:lnT>
                    <a:lnB w="0"/>
                    <a:noFill/>
                  </a:tcPr>
                </a:tc>
                <a:extLst>
                  <a:ext uri="{0D108BD9-81ED-4DB2-BD59-A6C34878D82A}">
                    <a16:rowId xmlns:a16="http://schemas.microsoft.com/office/drawing/2014/main" val="10004"/>
                  </a:ext>
                </a:extLst>
              </a:tr>
              <a:tr h="676275">
                <a:tc>
                  <a:txBody>
                    <a:bodyPr/>
                    <a:lstStyle>
                      <a:defPPr/>
                    </a:lstStyle>
                    <a:p>
                      <a:pPr algn="l">
                        <a:lnSpc>
                          <a:spcPct val="83000"/>
                        </a:lnSpc>
                      </a:pPr>
                      <a:r>
                        <a:rPr sz="2400" b="1" dirty="0">
                          <a:solidFill>
                            <a:srgbClr val="000000"/>
                          </a:solidFill>
                          <a:latin typeface="Arial"/>
                        </a:rPr>
                        <a:t>Corporate Hangar Facilities Maintenance</a:t>
                      </a:r>
                    </a:p>
                  </a:txBody>
                  <a:tcPr marL="27432" marR="27432" marT="0" marB="0" anchor="ctr">
                    <a:lnL w="0"/>
                    <a:lnR w="0"/>
                    <a:lnT w="0"/>
                    <a:lnB w="12700" cmpd="sng">
                      <a:solidFill>
                        <a:srgbClr val="B2B2B2"/>
                      </a:solidFill>
                      <a:prstDash val="solid"/>
                    </a:lnB>
                    <a:noFill/>
                  </a:tcPr>
                </a:tc>
                <a:tc>
                  <a:txBody>
                    <a:bodyPr/>
                    <a:lstStyle>
                      <a:defPPr/>
                    </a:lstStyle>
                    <a:p>
                      <a:pPr algn="l">
                        <a:lnSpc>
                          <a:spcPct val="83000"/>
                        </a:lnSpc>
                      </a:pPr>
                      <a:r>
                        <a:rPr sz="2400" b="1">
                          <a:solidFill>
                            <a:srgbClr val="000000"/>
                          </a:solidFill>
                          <a:latin typeface="Arial"/>
                        </a:rPr>
                        <a:t>$</a:t>
                      </a:r>
                    </a:p>
                  </a:txBody>
                  <a:tcPr marL="27432" marR="0" marT="0" marB="0" anchor="ctr">
                    <a:lnL w="0"/>
                    <a:lnR w="0"/>
                    <a:lnT w="0"/>
                    <a:lnB w="12700" cmpd="sng">
                      <a:solidFill>
                        <a:srgbClr val="B2B2B2"/>
                      </a:solidFill>
                      <a:prstDash val="solid"/>
                    </a:lnB>
                    <a:noFill/>
                  </a:tcPr>
                </a:tc>
                <a:tc>
                  <a:txBody>
                    <a:bodyPr/>
                    <a:lstStyle>
                      <a:defPPr/>
                    </a:lstStyle>
                    <a:p>
                      <a:pPr algn="r">
                        <a:lnSpc>
                          <a:spcPct val="83000"/>
                        </a:lnSpc>
                      </a:pPr>
                      <a:r>
                        <a:rPr sz="2400" b="1">
                          <a:solidFill>
                            <a:srgbClr val="000000"/>
                          </a:solidFill>
                          <a:latin typeface="Arial"/>
                        </a:rPr>
                        <a:t>20,000</a:t>
                      </a:r>
                    </a:p>
                  </a:txBody>
                  <a:tcPr marL="0" marR="0" marT="0" marB="0" anchor="ctr">
                    <a:lnL w="0"/>
                    <a:lnR w="0"/>
                    <a:lnT w="0"/>
                    <a:lnB w="12700" cmpd="sng">
                      <a:solidFill>
                        <a:srgbClr val="B2B2B2"/>
                      </a:solidFill>
                      <a:prstDash val="solid"/>
                    </a:lnB>
                    <a:noFill/>
                  </a:tcPr>
                </a:tc>
                <a:tc>
                  <a:txBody>
                    <a:bodyPr/>
                    <a:lstStyle>
                      <a:defPPr/>
                    </a:lstStyle>
                    <a:p>
                      <a:pPr algn="r">
                        <a:lnSpc>
                          <a:spcPct val="83000"/>
                        </a:lnSpc>
                      </a:pPr>
                      <a:endParaRPr sz="2400" b="1">
                        <a:solidFill>
                          <a:srgbClr val="000000"/>
                        </a:solidFill>
                        <a:latin typeface="Arial"/>
                      </a:endParaRPr>
                    </a:p>
                  </a:txBody>
                  <a:tcPr marL="0" marR="9144" marT="0" marB="0" anchor="ctr">
                    <a:lnL w="0"/>
                    <a:lnR w="0"/>
                    <a:lnT w="0"/>
                    <a:lnB w="12700" cmpd="sng">
                      <a:solidFill>
                        <a:srgbClr val="B2B2B2"/>
                      </a:solidFill>
                      <a:prstDash val="solid"/>
                    </a:lnB>
                    <a:noFill/>
                  </a:tcPr>
                </a:tc>
                <a:tc>
                  <a:txBody>
                    <a:bodyPr/>
                    <a:lstStyle>
                      <a:defPPr/>
                    </a:lstStyle>
                    <a:p>
                      <a:pPr algn="l">
                        <a:lnSpc>
                          <a:spcPct val="83000"/>
                        </a:lnSpc>
                      </a:pPr>
                      <a:r>
                        <a:rPr sz="2400" b="1">
                          <a:solidFill>
                            <a:srgbClr val="000000"/>
                          </a:solidFill>
                          <a:latin typeface="Arial"/>
                        </a:rPr>
                        <a:t>$</a:t>
                      </a:r>
                    </a:p>
                  </a:txBody>
                  <a:tcPr marL="27432" marR="0" marT="0" marB="0" anchor="ctr">
                    <a:lnL w="0"/>
                    <a:lnR w="0"/>
                    <a:lnT w="0"/>
                    <a:lnB w="12700" cmpd="sng">
                      <a:solidFill>
                        <a:srgbClr val="B2B2B2"/>
                      </a:solidFill>
                      <a:prstDash val="solid"/>
                    </a:lnB>
                    <a:noFill/>
                  </a:tcPr>
                </a:tc>
                <a:tc>
                  <a:txBody>
                    <a:bodyPr/>
                    <a:lstStyle>
                      <a:defPPr/>
                    </a:lstStyle>
                    <a:p>
                      <a:pPr algn="r">
                        <a:lnSpc>
                          <a:spcPct val="83000"/>
                        </a:lnSpc>
                      </a:pPr>
                      <a:r>
                        <a:rPr lang="en-US" sz="2400" b="1" dirty="0">
                          <a:solidFill>
                            <a:srgbClr val="000000"/>
                          </a:solidFill>
                          <a:latin typeface="Arial"/>
                        </a:rPr>
                        <a:t>8</a:t>
                      </a:r>
                      <a:r>
                        <a:rPr sz="2400" b="1" dirty="0">
                          <a:solidFill>
                            <a:srgbClr val="000000"/>
                          </a:solidFill>
                          <a:latin typeface="Arial"/>
                        </a:rPr>
                        <a:t>0,000</a:t>
                      </a:r>
                    </a:p>
                  </a:txBody>
                  <a:tcPr marL="0" marR="0" marT="0" marB="0" anchor="ctr">
                    <a:lnL w="0"/>
                    <a:lnR w="0"/>
                    <a:lnT w="0"/>
                    <a:lnB w="12700" cmpd="sng">
                      <a:solidFill>
                        <a:srgbClr val="B2B2B2"/>
                      </a:solidFill>
                      <a:prstDash val="solid"/>
                    </a:lnB>
                    <a:noFill/>
                  </a:tcPr>
                </a:tc>
                <a:tc>
                  <a:txBody>
                    <a:bodyPr/>
                    <a:lstStyle>
                      <a:defPPr/>
                    </a:lstStyle>
                    <a:p>
                      <a:pPr algn="r">
                        <a:lnSpc>
                          <a:spcPct val="83000"/>
                        </a:lnSpc>
                      </a:pPr>
                      <a:endParaRPr sz="2400" b="1">
                        <a:solidFill>
                          <a:srgbClr val="000000"/>
                        </a:solidFill>
                        <a:latin typeface="Arial"/>
                      </a:endParaRPr>
                    </a:p>
                  </a:txBody>
                  <a:tcPr marL="0" marR="9144" marT="0" marB="0" anchor="ctr">
                    <a:lnL w="0"/>
                    <a:lnR w="0"/>
                    <a:lnT w="0"/>
                    <a:lnB w="12700" cmpd="sng">
                      <a:solidFill>
                        <a:srgbClr val="B2B2B2"/>
                      </a:solidFill>
                      <a:prstDash val="solid"/>
                    </a:lnB>
                    <a:noFill/>
                  </a:tcPr>
                </a:tc>
                <a:extLst>
                  <a:ext uri="{0D108BD9-81ED-4DB2-BD59-A6C34878D82A}">
                    <a16:rowId xmlns:a16="http://schemas.microsoft.com/office/drawing/2014/main" val="10005"/>
                  </a:ext>
                </a:extLst>
              </a:tr>
              <a:tr h="676275">
                <a:tc>
                  <a:txBody>
                    <a:bodyPr/>
                    <a:lstStyle>
                      <a:defPPr/>
                    </a:lstStyle>
                    <a:p>
                      <a:pPr algn="l">
                        <a:lnSpc>
                          <a:spcPct val="83000"/>
                        </a:lnSpc>
                      </a:pPr>
                      <a:r>
                        <a:rPr sz="2400" b="1" dirty="0">
                          <a:solidFill>
                            <a:srgbClr val="000000"/>
                          </a:solidFill>
                          <a:latin typeface="Arial"/>
                        </a:rPr>
                        <a:t>Perimeter Fence Improvements</a:t>
                      </a:r>
                    </a:p>
                  </a:txBody>
                  <a:tcPr marL="27432" marR="27432" marT="0" marB="0" anchor="ctr">
                    <a:lnL w="0"/>
                    <a:lnR w="0"/>
                    <a:lnT w="12700" cmpd="sng">
                      <a:solidFill>
                        <a:srgbClr val="B2B2B2"/>
                      </a:solidFill>
                      <a:prstDash val="solid"/>
                    </a:lnT>
                    <a:lnB w="12700" cmpd="sng">
                      <a:solidFill>
                        <a:srgbClr val="B2B2B2"/>
                      </a:solidFill>
                      <a:prstDash val="solid"/>
                    </a:lnB>
                    <a:noFill/>
                  </a:tcPr>
                </a:tc>
                <a:tc>
                  <a:txBody>
                    <a:bodyPr/>
                    <a:lstStyle>
                      <a:defPPr/>
                    </a:lstStyle>
                    <a:p>
                      <a:pPr algn="l">
                        <a:lnSpc>
                          <a:spcPct val="83000"/>
                        </a:lnSpc>
                      </a:pPr>
                      <a:r>
                        <a:rPr sz="2400" b="1">
                          <a:solidFill>
                            <a:srgbClr val="000000"/>
                          </a:solidFill>
                          <a:latin typeface="Arial"/>
                        </a:rPr>
                        <a:t>$</a:t>
                      </a:r>
                    </a:p>
                  </a:txBody>
                  <a:tcPr marL="27432" marR="0" marT="0" marB="0" anchor="ctr">
                    <a:lnL w="0"/>
                    <a:lnR w="0"/>
                    <a:lnT w="12700" cmpd="sng">
                      <a:solidFill>
                        <a:srgbClr val="B2B2B2"/>
                      </a:solidFill>
                      <a:prstDash val="solid"/>
                    </a:lnT>
                    <a:lnB w="12700" cmpd="sng">
                      <a:solidFill>
                        <a:srgbClr val="B2B2B2"/>
                      </a:solidFill>
                      <a:prstDash val="solid"/>
                    </a:lnB>
                    <a:noFill/>
                  </a:tcPr>
                </a:tc>
                <a:tc>
                  <a:txBody>
                    <a:bodyPr/>
                    <a:lstStyle>
                      <a:defPPr/>
                    </a:lstStyle>
                    <a:p>
                      <a:pPr algn="r">
                        <a:lnSpc>
                          <a:spcPct val="83000"/>
                        </a:lnSpc>
                      </a:pPr>
                      <a:r>
                        <a:rPr sz="2400" b="1">
                          <a:solidFill>
                            <a:srgbClr val="000000"/>
                          </a:solidFill>
                          <a:latin typeface="Arial"/>
                        </a:rPr>
                        <a:t>10,000</a:t>
                      </a:r>
                    </a:p>
                  </a:txBody>
                  <a:tcPr marL="0" marR="0" marT="0" marB="0" anchor="ctr">
                    <a:lnL w="0"/>
                    <a:lnR w="0"/>
                    <a:lnT w="12700" cmpd="sng">
                      <a:solidFill>
                        <a:srgbClr val="B2B2B2"/>
                      </a:solidFill>
                      <a:prstDash val="solid"/>
                    </a:lnT>
                    <a:lnB w="12700" cmpd="sng">
                      <a:solidFill>
                        <a:srgbClr val="B2B2B2"/>
                      </a:solidFill>
                      <a:prstDash val="solid"/>
                    </a:lnB>
                    <a:noFill/>
                  </a:tcPr>
                </a:tc>
                <a:tc>
                  <a:txBody>
                    <a:bodyPr/>
                    <a:lstStyle>
                      <a:defPPr/>
                    </a:lstStyle>
                    <a:p>
                      <a:pPr algn="r">
                        <a:lnSpc>
                          <a:spcPct val="83000"/>
                        </a:lnSpc>
                      </a:pPr>
                      <a:endParaRPr sz="2400" b="1">
                        <a:solidFill>
                          <a:srgbClr val="000000"/>
                        </a:solidFill>
                        <a:latin typeface="Arial"/>
                      </a:endParaRPr>
                    </a:p>
                  </a:txBody>
                  <a:tcPr marL="0" marR="9144" marT="0" marB="0" anchor="ctr">
                    <a:lnL w="0"/>
                    <a:lnR w="0"/>
                    <a:lnT w="12700" cmpd="sng">
                      <a:solidFill>
                        <a:srgbClr val="B2B2B2"/>
                      </a:solidFill>
                      <a:prstDash val="solid"/>
                    </a:lnT>
                    <a:lnB w="12700" cmpd="sng">
                      <a:solidFill>
                        <a:srgbClr val="B2B2B2"/>
                      </a:solidFill>
                      <a:prstDash val="solid"/>
                    </a:lnB>
                    <a:noFill/>
                  </a:tcPr>
                </a:tc>
                <a:tc>
                  <a:txBody>
                    <a:bodyPr/>
                    <a:lstStyle>
                      <a:defPPr/>
                    </a:lstStyle>
                    <a:p>
                      <a:pPr algn="l">
                        <a:lnSpc>
                          <a:spcPct val="83000"/>
                        </a:lnSpc>
                      </a:pPr>
                      <a:r>
                        <a:rPr sz="2400" b="1">
                          <a:solidFill>
                            <a:srgbClr val="000000"/>
                          </a:solidFill>
                          <a:latin typeface="Arial"/>
                        </a:rPr>
                        <a:t>$</a:t>
                      </a:r>
                    </a:p>
                  </a:txBody>
                  <a:tcPr marL="27432" marR="0" marT="0" marB="0" anchor="ctr">
                    <a:lnL w="0"/>
                    <a:lnR w="0"/>
                    <a:lnT w="12700" cmpd="sng">
                      <a:solidFill>
                        <a:srgbClr val="B2B2B2"/>
                      </a:solidFill>
                      <a:prstDash val="solid"/>
                    </a:lnT>
                    <a:lnB w="12700" cmpd="sng">
                      <a:solidFill>
                        <a:srgbClr val="B2B2B2"/>
                      </a:solidFill>
                      <a:prstDash val="solid"/>
                    </a:lnB>
                    <a:noFill/>
                  </a:tcPr>
                </a:tc>
                <a:tc>
                  <a:txBody>
                    <a:bodyPr/>
                    <a:lstStyle>
                      <a:defPPr/>
                    </a:lstStyle>
                    <a:p>
                      <a:pPr algn="r">
                        <a:lnSpc>
                          <a:spcPct val="83000"/>
                        </a:lnSpc>
                      </a:pPr>
                      <a:r>
                        <a:rPr lang="en-US" sz="2400" b="1" dirty="0">
                          <a:solidFill>
                            <a:srgbClr val="000000"/>
                          </a:solidFill>
                          <a:latin typeface="Arial"/>
                        </a:rPr>
                        <a:t>25</a:t>
                      </a:r>
                      <a:r>
                        <a:rPr sz="2400" b="1" dirty="0">
                          <a:solidFill>
                            <a:srgbClr val="000000"/>
                          </a:solidFill>
                          <a:latin typeface="Arial"/>
                        </a:rPr>
                        <a:t>,000</a:t>
                      </a:r>
                    </a:p>
                  </a:txBody>
                  <a:tcPr marL="0" marR="0" marT="0" marB="0" anchor="ctr">
                    <a:lnL w="0"/>
                    <a:lnR w="0"/>
                    <a:lnT w="12700" cmpd="sng">
                      <a:solidFill>
                        <a:srgbClr val="B2B2B2"/>
                      </a:solidFill>
                      <a:prstDash val="solid"/>
                    </a:lnT>
                    <a:lnB w="12700" cmpd="sng">
                      <a:solidFill>
                        <a:srgbClr val="B2B2B2"/>
                      </a:solidFill>
                      <a:prstDash val="solid"/>
                    </a:lnB>
                    <a:noFill/>
                  </a:tcPr>
                </a:tc>
                <a:tc>
                  <a:txBody>
                    <a:bodyPr/>
                    <a:lstStyle>
                      <a:defPPr/>
                    </a:lstStyle>
                    <a:p>
                      <a:pPr algn="r">
                        <a:lnSpc>
                          <a:spcPct val="83000"/>
                        </a:lnSpc>
                      </a:pPr>
                      <a:endParaRPr sz="2400" b="1" dirty="0">
                        <a:solidFill>
                          <a:srgbClr val="000000"/>
                        </a:solidFill>
                        <a:latin typeface="Arial"/>
                      </a:endParaRPr>
                    </a:p>
                  </a:txBody>
                  <a:tcPr marL="0" marR="9144" marT="0" marB="0" anchor="ctr">
                    <a:lnL w="0"/>
                    <a:lnR w="0"/>
                    <a:lnT w="12700" cmpd="sng">
                      <a:solidFill>
                        <a:srgbClr val="B2B2B2"/>
                      </a:solidFill>
                      <a:prstDash val="solid"/>
                    </a:lnT>
                    <a:lnB w="12700" cmpd="sng">
                      <a:solidFill>
                        <a:srgbClr val="B2B2B2"/>
                      </a:solidFill>
                      <a:prstDash val="solid"/>
                    </a:lnB>
                    <a:noFill/>
                  </a:tcPr>
                </a:tc>
                <a:extLst>
                  <a:ext uri="{0D108BD9-81ED-4DB2-BD59-A6C34878D82A}">
                    <a16:rowId xmlns:a16="http://schemas.microsoft.com/office/drawing/2014/main" val="10006"/>
                  </a:ext>
                </a:extLst>
              </a:tr>
            </a:tbl>
          </a:graphicData>
        </a:graphic>
      </p:graphicFrame>
      <p:sp>
        <p:nvSpPr>
          <p:cNvPr id="3" name="New shape"/>
          <p:cNvSpPr/>
          <p:nvPr/>
        </p:nvSpPr>
        <p:spPr>
          <a:xfrm>
            <a:off x="791301" y="629412"/>
            <a:ext cx="9262618" cy="592455"/>
          </a:xfrm>
          <a:prstGeom prst="rect">
            <a:avLst/>
          </a:prstGeom>
          <a:ln>
            <a:noFill/>
            <a:miter/>
          </a:ln>
        </p:spPr>
        <p:style>
          <a:lnRef idx="2">
            <a:schemeClr val="accent1">
              <a:shade val="50000"/>
            </a:schemeClr>
          </a:lnRef>
          <a:fillRef idx="1">
            <a:srgbClr val="41B883">
              <a:alpha val="0"/>
            </a:srgbClr>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r>
              <a:rPr sz="3000" b="1" dirty="0">
                <a:solidFill>
                  <a:srgbClr val="35495E"/>
                </a:solidFill>
                <a:latin typeface="Arial"/>
              </a:rPr>
              <a:t> FY 22 CAPITAL IMPROVEMENT PROJECTS</a:t>
            </a:r>
          </a:p>
        </p:txBody>
      </p:sp>
      <p:sp>
        <p:nvSpPr>
          <p:cNvPr id="4" name="New shape"/>
          <p:cNvSpPr/>
          <p:nvPr/>
        </p:nvSpPr>
        <p:spPr>
          <a:xfrm>
            <a:off x="930585" y="276480"/>
            <a:ext cx="3720719" cy="32740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r>
              <a:rPr sz="2200" b="1" dirty="0">
                <a:solidFill>
                  <a:srgbClr val="B2B2B2"/>
                </a:solidFill>
                <a:latin typeface="Arial"/>
              </a:rPr>
              <a:t>Dubuque Regional Airport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1589" y="0"/>
            <a:ext cx="3197225" cy="6858000"/>
          </a:xfrm>
          <a:prstGeom prst="rect">
            <a:avLst/>
          </a:prstGeom>
          <a:ln>
            <a:noFill/>
            <a:miter/>
          </a:ln>
        </p:spPr>
        <p:style>
          <a:lnRef idx="2">
            <a:schemeClr val="accent1">
              <a:shade val="50000"/>
            </a:schemeClr>
          </a:lnRef>
          <a:fillRef idx="1">
            <a:srgbClr val="35495E"/>
          </a:fillRef>
          <a:effectRef idx="0">
            <a:schemeClr val="accent1"/>
          </a:effectRef>
          <a:fontRef idx="minor">
            <a:schemeClr val="lt1"/>
          </a:fontRef>
        </p:style>
        <p:txBody>
          <a:bodyPr lIns="91440" tIns="53340" rIns="91440" bIns="91440" rtlCol="0" anchor="ctr"/>
          <a:lstStyle>
            <a:defPPr/>
          </a:lstStyle>
          <a:p>
            <a:endParaRPr/>
          </a:p>
        </p:txBody>
      </p:sp>
      <p:sp>
        <p:nvSpPr>
          <p:cNvPr id="3" name="New shape"/>
          <p:cNvSpPr/>
          <p:nvPr/>
        </p:nvSpPr>
        <p:spPr>
          <a:xfrm>
            <a:off x="97473" y="0"/>
            <a:ext cx="2598674" cy="226491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endParaRPr sz="2800" b="1" dirty="0">
              <a:solidFill>
                <a:srgbClr val="000000"/>
              </a:solidFill>
              <a:latin typeface="Arial"/>
            </a:endParaRPr>
          </a:p>
          <a:p>
            <a:pPr defTabSz="457200">
              <a:spcBef>
                <a:spcPct val="0"/>
              </a:spcBef>
              <a:spcAft>
                <a:spcPct val="0"/>
              </a:spcAft>
            </a:pPr>
            <a:r>
              <a:rPr sz="2800" b="1" dirty="0">
                <a:solidFill>
                  <a:srgbClr val="F3F3F5"/>
                </a:solidFill>
                <a:latin typeface="Arial"/>
              </a:rPr>
              <a:t>Relocate Emergency Generator</a:t>
            </a:r>
          </a:p>
        </p:txBody>
      </p:sp>
      <p:sp>
        <p:nvSpPr>
          <p:cNvPr id="4" name="New shape"/>
          <p:cNvSpPr/>
          <p:nvPr/>
        </p:nvSpPr>
        <p:spPr>
          <a:xfrm>
            <a:off x="3793173" y="135509"/>
            <a:ext cx="7844282" cy="4855972"/>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a:p>
        </p:txBody>
      </p:sp>
      <p:sp>
        <p:nvSpPr>
          <p:cNvPr id="6" name="New shape"/>
          <p:cNvSpPr/>
          <p:nvPr/>
        </p:nvSpPr>
        <p:spPr>
          <a:xfrm>
            <a:off x="4038600" y="5086859"/>
            <a:ext cx="7494588" cy="155181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ctr" defTabSz="457200">
              <a:spcBef>
                <a:spcPct val="0"/>
              </a:spcBef>
              <a:spcAft>
                <a:spcPct val="0"/>
              </a:spcAft>
            </a:pPr>
            <a:r>
              <a:rPr lang="en-US" sz="2400" b="1" dirty="0">
                <a:solidFill>
                  <a:srgbClr val="35495E"/>
                </a:solidFill>
                <a:latin typeface="Arial"/>
              </a:rPr>
              <a:t>Existing emergency generator relocated to provide back-up power to Joint Use facility and Dubuque Jet Center</a:t>
            </a:r>
            <a:endParaRPr sz="2400" b="1" dirty="0">
              <a:solidFill>
                <a:srgbClr val="35495E"/>
              </a:solidFill>
              <a:latin typeface="Arial"/>
            </a:endParaRPr>
          </a:p>
        </p:txBody>
      </p:sp>
      <p:sp>
        <p:nvSpPr>
          <p:cNvPr id="7" name="New shape"/>
          <p:cNvSpPr/>
          <p:nvPr/>
        </p:nvSpPr>
        <p:spPr>
          <a:xfrm>
            <a:off x="1589" y="2961514"/>
            <a:ext cx="3428365" cy="81140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r>
              <a:rPr sz="1600" b="1" dirty="0">
                <a:solidFill>
                  <a:srgbClr val="F3F3F5"/>
                </a:solidFill>
                <a:latin typeface="Arial"/>
              </a:rPr>
              <a:t> IDOT Funds</a:t>
            </a:r>
            <a:r>
              <a:rPr lang="en-US" sz="1600" b="1" dirty="0">
                <a:solidFill>
                  <a:srgbClr val="F3F3F5"/>
                </a:solidFill>
                <a:latin typeface="Arial"/>
              </a:rPr>
              <a:t> </a:t>
            </a:r>
            <a:r>
              <a:rPr sz="1600" b="1" dirty="0">
                <a:solidFill>
                  <a:srgbClr val="F3F3F5"/>
                </a:solidFill>
                <a:latin typeface="Arial"/>
              </a:rPr>
              <a:t> =   $1</a:t>
            </a:r>
            <a:r>
              <a:rPr lang="en-US" sz="1600" b="1" dirty="0">
                <a:solidFill>
                  <a:srgbClr val="F3F3F5"/>
                </a:solidFill>
                <a:latin typeface="Arial"/>
              </a:rPr>
              <a:t>64</a:t>
            </a:r>
            <a:r>
              <a:rPr sz="1600" b="1" dirty="0">
                <a:solidFill>
                  <a:srgbClr val="F3F3F5"/>
                </a:solidFill>
                <a:latin typeface="Arial"/>
              </a:rPr>
              <a:t>,</a:t>
            </a:r>
            <a:r>
              <a:rPr lang="en-US" sz="1600" b="1" dirty="0">
                <a:solidFill>
                  <a:srgbClr val="F3F3F5"/>
                </a:solidFill>
                <a:latin typeface="Arial"/>
              </a:rPr>
              <a:t>0</a:t>
            </a:r>
            <a:r>
              <a:rPr sz="1600" b="1" dirty="0">
                <a:solidFill>
                  <a:srgbClr val="F3F3F5"/>
                </a:solidFill>
                <a:latin typeface="Arial"/>
              </a:rPr>
              <a:t>00</a:t>
            </a:r>
          </a:p>
          <a:p>
            <a:pPr defTabSz="457200">
              <a:spcBef>
                <a:spcPct val="0"/>
              </a:spcBef>
              <a:spcAft>
                <a:spcPct val="0"/>
              </a:spcAft>
            </a:pPr>
            <a:r>
              <a:rPr sz="1600" b="1" dirty="0">
                <a:solidFill>
                  <a:srgbClr val="F3F3F5"/>
                </a:solidFill>
                <a:latin typeface="Arial"/>
              </a:rPr>
              <a:t> </a:t>
            </a:r>
            <a:r>
              <a:rPr lang="en-US" sz="1600" b="1" dirty="0">
                <a:solidFill>
                  <a:srgbClr val="F3F3F5"/>
                </a:solidFill>
                <a:latin typeface="Arial"/>
              </a:rPr>
              <a:t>Local</a:t>
            </a:r>
            <a:r>
              <a:rPr sz="1600" b="1" dirty="0">
                <a:solidFill>
                  <a:srgbClr val="F3F3F5"/>
                </a:solidFill>
                <a:latin typeface="Arial"/>
              </a:rPr>
              <a:t> Funds = </a:t>
            </a:r>
            <a:r>
              <a:rPr lang="en-US" sz="1600" b="1" dirty="0">
                <a:solidFill>
                  <a:srgbClr val="F3F3F5"/>
                </a:solidFill>
                <a:latin typeface="Arial"/>
              </a:rPr>
              <a:t> </a:t>
            </a:r>
            <a:r>
              <a:rPr sz="1600" b="1" dirty="0">
                <a:solidFill>
                  <a:srgbClr val="F3F3F5"/>
                </a:solidFill>
                <a:latin typeface="Arial"/>
              </a:rPr>
              <a:t> </a:t>
            </a:r>
            <a:r>
              <a:rPr sz="1600" b="1" u="sng" dirty="0">
                <a:solidFill>
                  <a:srgbClr val="F3F3F5"/>
                </a:solidFill>
                <a:latin typeface="Arial"/>
              </a:rPr>
              <a:t>$ </a:t>
            </a:r>
            <a:r>
              <a:rPr lang="en-US" sz="1600" b="1" u="sng" dirty="0">
                <a:solidFill>
                  <a:srgbClr val="F3F3F5"/>
                </a:solidFill>
                <a:latin typeface="Arial"/>
              </a:rPr>
              <a:t> 25,000</a:t>
            </a:r>
            <a:endParaRPr sz="1600" b="1" u="sng" dirty="0">
              <a:solidFill>
                <a:srgbClr val="F3F3F5"/>
              </a:solidFill>
              <a:latin typeface="Arial"/>
            </a:endParaRPr>
          </a:p>
          <a:p>
            <a:pPr defTabSz="457200">
              <a:spcBef>
                <a:spcPct val="0"/>
              </a:spcBef>
              <a:spcAft>
                <a:spcPct val="0"/>
              </a:spcAft>
            </a:pPr>
            <a:r>
              <a:rPr sz="1600" b="1" dirty="0">
                <a:solidFill>
                  <a:srgbClr val="F3F3F5"/>
                </a:solidFill>
                <a:latin typeface="Arial"/>
              </a:rPr>
              <a:t> TOTAL FY22</a:t>
            </a:r>
            <a:r>
              <a:rPr lang="en-US" sz="1600" b="1" dirty="0">
                <a:solidFill>
                  <a:srgbClr val="F3F3F5"/>
                </a:solidFill>
                <a:latin typeface="Arial"/>
              </a:rPr>
              <a:t> </a:t>
            </a:r>
            <a:r>
              <a:rPr sz="1600" b="1" dirty="0">
                <a:solidFill>
                  <a:srgbClr val="F3F3F5"/>
                </a:solidFill>
                <a:latin typeface="Arial"/>
              </a:rPr>
              <a:t>=   $1</a:t>
            </a:r>
            <a:r>
              <a:rPr lang="en-US" sz="1600" b="1" dirty="0">
                <a:solidFill>
                  <a:srgbClr val="F3F3F5"/>
                </a:solidFill>
                <a:latin typeface="Arial"/>
              </a:rPr>
              <a:t>89,0</a:t>
            </a:r>
            <a:r>
              <a:rPr sz="1600" b="1" dirty="0">
                <a:solidFill>
                  <a:srgbClr val="F3F3F5"/>
                </a:solidFill>
                <a:latin typeface="Arial"/>
              </a:rPr>
              <a:t>00</a:t>
            </a:r>
          </a:p>
        </p:txBody>
      </p:sp>
      <p:graphicFrame>
        <p:nvGraphicFramePr>
          <p:cNvPr id="10" name="Object 9">
            <a:extLst>
              <a:ext uri="{FF2B5EF4-FFF2-40B4-BE49-F238E27FC236}">
                <a16:creationId xmlns:a16="http://schemas.microsoft.com/office/drawing/2014/main" id="{2F6F0E88-307E-4E58-9F17-4DB082E1B926}"/>
              </a:ext>
            </a:extLst>
          </p:cNvPr>
          <p:cNvGraphicFramePr>
            <a:graphicFrameLocks noChangeAspect="1"/>
          </p:cNvGraphicFramePr>
          <p:nvPr/>
        </p:nvGraphicFramePr>
        <p:xfrm>
          <a:off x="3886201" y="304483"/>
          <a:ext cx="7231063" cy="4518025"/>
        </p:xfrm>
        <a:graphic>
          <a:graphicData uri="http://schemas.openxmlformats.org/presentationml/2006/ole">
            <mc:AlternateContent xmlns:mc="http://schemas.openxmlformats.org/markup-compatibility/2006">
              <mc:Choice xmlns:v="urn:schemas-microsoft-com:vml" Requires="v">
                <p:oleObj spid="_x0000_s1033" name="Acrobat Document" r:id="rId4" imgW="7231351" imgH="4518606" progId="AcroExch.Document.DC">
                  <p:embed/>
                </p:oleObj>
              </mc:Choice>
              <mc:Fallback>
                <p:oleObj name="Acrobat Document" r:id="rId4" imgW="7231351" imgH="4518606" progId="AcroExch.Document.DC">
                  <p:embed/>
                  <p:pic>
                    <p:nvPicPr>
                      <p:cNvPr id="10" name="Object 9">
                        <a:extLst>
                          <a:ext uri="{FF2B5EF4-FFF2-40B4-BE49-F238E27FC236}">
                            <a16:creationId xmlns:a16="http://schemas.microsoft.com/office/drawing/2014/main" id="{2F6F0E88-307E-4E58-9F17-4DB082E1B926}"/>
                          </a:ext>
                        </a:extLst>
                      </p:cNvPr>
                      <p:cNvPicPr/>
                      <p:nvPr/>
                    </p:nvPicPr>
                    <p:blipFill>
                      <a:blip r:embed="rId5"/>
                      <a:stretch>
                        <a:fillRect/>
                      </a:stretch>
                    </p:blipFill>
                    <p:spPr>
                      <a:xfrm>
                        <a:off x="3886201" y="304483"/>
                        <a:ext cx="7231063" cy="4518025"/>
                      </a:xfrm>
                      <a:prstGeom prst="rect">
                        <a:avLst/>
                      </a:prstGeom>
                    </p:spPr>
                  </p:pic>
                </p:oleObj>
              </mc:Fallback>
            </mc:AlternateContent>
          </a:graphicData>
        </a:graphic>
      </p:graphicFrame>
      <p:pic>
        <p:nvPicPr>
          <p:cNvPr id="9" name="Picture 8" descr="A picture containing indoor, miller&#10;&#10;Description automatically generated">
            <a:extLst>
              <a:ext uri="{FF2B5EF4-FFF2-40B4-BE49-F238E27FC236}">
                <a16:creationId xmlns:a16="http://schemas.microsoft.com/office/drawing/2014/main" id="{1ECD60A5-F704-4AF3-B6B0-754E9F653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2600" y="3162680"/>
            <a:ext cx="2438400" cy="182880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1589" y="0"/>
            <a:ext cx="3197225" cy="6858000"/>
          </a:xfrm>
          <a:prstGeom prst="rect">
            <a:avLst/>
          </a:prstGeom>
          <a:ln>
            <a:noFill/>
            <a:miter/>
          </a:ln>
        </p:spPr>
        <p:style>
          <a:lnRef idx="2">
            <a:schemeClr val="accent1">
              <a:shade val="50000"/>
            </a:schemeClr>
          </a:lnRef>
          <a:fillRef idx="1">
            <a:srgbClr val="35495E"/>
          </a:fillRef>
          <a:effectRef idx="0">
            <a:schemeClr val="accent1"/>
          </a:effectRef>
          <a:fontRef idx="minor">
            <a:schemeClr val="lt1"/>
          </a:fontRef>
        </p:style>
        <p:txBody>
          <a:bodyPr lIns="91440" tIns="53340" rIns="91440" bIns="91440" rtlCol="0" anchor="ctr"/>
          <a:lstStyle>
            <a:defPPr/>
          </a:lstStyle>
          <a:p>
            <a:endParaRPr/>
          </a:p>
        </p:txBody>
      </p:sp>
      <p:sp>
        <p:nvSpPr>
          <p:cNvPr id="3" name="New shape"/>
          <p:cNvSpPr/>
          <p:nvPr/>
        </p:nvSpPr>
        <p:spPr>
          <a:xfrm>
            <a:off x="97473" y="0"/>
            <a:ext cx="2598674" cy="2264918"/>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endParaRPr sz="2800" b="1" dirty="0">
              <a:solidFill>
                <a:srgbClr val="000000"/>
              </a:solidFill>
              <a:latin typeface="Arial"/>
            </a:endParaRPr>
          </a:p>
          <a:p>
            <a:pPr defTabSz="457200">
              <a:spcBef>
                <a:spcPct val="0"/>
              </a:spcBef>
              <a:spcAft>
                <a:spcPct val="0"/>
              </a:spcAft>
            </a:pPr>
            <a:r>
              <a:rPr lang="en-US" sz="2800" b="1" dirty="0">
                <a:solidFill>
                  <a:srgbClr val="F3F3F5"/>
                </a:solidFill>
                <a:latin typeface="Arial"/>
              </a:rPr>
              <a:t>Avgas Fuel</a:t>
            </a:r>
          </a:p>
          <a:p>
            <a:pPr defTabSz="457200">
              <a:spcBef>
                <a:spcPct val="0"/>
              </a:spcBef>
              <a:spcAft>
                <a:spcPct val="0"/>
              </a:spcAft>
            </a:pPr>
            <a:r>
              <a:rPr lang="en-US" sz="2800" b="1" dirty="0">
                <a:solidFill>
                  <a:srgbClr val="F3F3F5"/>
                </a:solidFill>
                <a:latin typeface="Arial"/>
              </a:rPr>
              <a:t>Tank</a:t>
            </a:r>
            <a:endParaRPr sz="2800" b="1" dirty="0">
              <a:solidFill>
                <a:srgbClr val="F3F3F5"/>
              </a:solidFill>
              <a:latin typeface="Arial"/>
            </a:endParaRPr>
          </a:p>
        </p:txBody>
      </p:sp>
      <p:sp>
        <p:nvSpPr>
          <p:cNvPr id="4" name="New shape"/>
          <p:cNvSpPr/>
          <p:nvPr/>
        </p:nvSpPr>
        <p:spPr>
          <a:xfrm>
            <a:off x="3793173" y="135509"/>
            <a:ext cx="7844282" cy="4855972"/>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a:p>
        </p:txBody>
      </p:sp>
      <p:sp>
        <p:nvSpPr>
          <p:cNvPr id="6" name="New shape"/>
          <p:cNvSpPr/>
          <p:nvPr/>
        </p:nvSpPr>
        <p:spPr>
          <a:xfrm>
            <a:off x="3581401" y="5605373"/>
            <a:ext cx="8055059" cy="155181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ctr" defTabSz="457200">
              <a:spcBef>
                <a:spcPct val="0"/>
              </a:spcBef>
              <a:spcAft>
                <a:spcPct val="0"/>
              </a:spcAft>
            </a:pPr>
            <a:r>
              <a:rPr lang="en-US" sz="2400" b="1" dirty="0">
                <a:solidFill>
                  <a:srgbClr val="35495E"/>
                </a:solidFill>
                <a:latin typeface="Arial"/>
              </a:rPr>
              <a:t>Installation of 20,000-gallon avgas aviation fuel tank</a:t>
            </a:r>
            <a:endParaRPr sz="2400" b="1" dirty="0">
              <a:solidFill>
                <a:srgbClr val="35495E"/>
              </a:solidFill>
              <a:latin typeface="Arial"/>
            </a:endParaRPr>
          </a:p>
        </p:txBody>
      </p:sp>
      <p:sp>
        <p:nvSpPr>
          <p:cNvPr id="7" name="New shape"/>
          <p:cNvSpPr/>
          <p:nvPr/>
        </p:nvSpPr>
        <p:spPr>
          <a:xfrm>
            <a:off x="1589" y="2961514"/>
            <a:ext cx="3428365" cy="811403"/>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defTabSz="457200">
              <a:spcBef>
                <a:spcPct val="0"/>
              </a:spcBef>
              <a:spcAft>
                <a:spcPct val="0"/>
              </a:spcAft>
            </a:pPr>
            <a:r>
              <a:rPr sz="1600" b="1" dirty="0">
                <a:solidFill>
                  <a:srgbClr val="F3F3F5"/>
                </a:solidFill>
                <a:latin typeface="Arial"/>
              </a:rPr>
              <a:t> IDOT Funds</a:t>
            </a:r>
            <a:r>
              <a:rPr lang="en-US" sz="1600" b="1" dirty="0">
                <a:solidFill>
                  <a:srgbClr val="F3F3F5"/>
                </a:solidFill>
                <a:latin typeface="Arial"/>
              </a:rPr>
              <a:t> </a:t>
            </a:r>
            <a:r>
              <a:rPr sz="1600" b="1" dirty="0">
                <a:solidFill>
                  <a:srgbClr val="F3F3F5"/>
                </a:solidFill>
                <a:latin typeface="Arial"/>
              </a:rPr>
              <a:t> =</a:t>
            </a:r>
            <a:r>
              <a:rPr lang="en-US" sz="1600" b="1" dirty="0">
                <a:solidFill>
                  <a:srgbClr val="F3F3F5"/>
                </a:solidFill>
                <a:latin typeface="Arial"/>
              </a:rPr>
              <a:t>  </a:t>
            </a:r>
            <a:r>
              <a:rPr sz="1600" b="1" dirty="0">
                <a:solidFill>
                  <a:srgbClr val="F3F3F5"/>
                </a:solidFill>
                <a:latin typeface="Arial"/>
              </a:rPr>
              <a:t>   $</a:t>
            </a:r>
            <a:r>
              <a:rPr lang="en-US" sz="1600" b="1" dirty="0">
                <a:solidFill>
                  <a:srgbClr val="F3F3F5"/>
                </a:solidFill>
                <a:latin typeface="Arial"/>
              </a:rPr>
              <a:t>215,443</a:t>
            </a:r>
            <a:endParaRPr sz="1600" b="1" dirty="0">
              <a:solidFill>
                <a:srgbClr val="F3F3F5"/>
              </a:solidFill>
              <a:latin typeface="Arial"/>
            </a:endParaRPr>
          </a:p>
          <a:p>
            <a:pPr defTabSz="457200">
              <a:spcBef>
                <a:spcPct val="0"/>
              </a:spcBef>
              <a:spcAft>
                <a:spcPct val="0"/>
              </a:spcAft>
            </a:pPr>
            <a:r>
              <a:rPr sz="1600" b="1" dirty="0">
                <a:solidFill>
                  <a:srgbClr val="F3F3F5"/>
                </a:solidFill>
                <a:latin typeface="Arial"/>
              </a:rPr>
              <a:t> </a:t>
            </a:r>
            <a:r>
              <a:rPr lang="en-US" sz="1600" b="1" dirty="0">
                <a:solidFill>
                  <a:srgbClr val="F3F3F5"/>
                </a:solidFill>
                <a:latin typeface="Arial"/>
              </a:rPr>
              <a:t>Local </a:t>
            </a:r>
            <a:r>
              <a:rPr sz="1600" b="1" dirty="0">
                <a:solidFill>
                  <a:srgbClr val="F3F3F5"/>
                </a:solidFill>
                <a:latin typeface="Arial"/>
              </a:rPr>
              <a:t>Funds =     </a:t>
            </a:r>
            <a:r>
              <a:rPr sz="1600" b="1" u="sng" dirty="0">
                <a:solidFill>
                  <a:srgbClr val="F3F3F5"/>
                </a:solidFill>
                <a:latin typeface="Arial"/>
              </a:rPr>
              <a:t>$ </a:t>
            </a:r>
            <a:r>
              <a:rPr lang="en-US" sz="1600" b="1" u="sng" dirty="0">
                <a:solidFill>
                  <a:srgbClr val="F3F3F5"/>
                </a:solidFill>
                <a:latin typeface="Arial"/>
              </a:rPr>
              <a:t> 26,557</a:t>
            </a:r>
            <a:endParaRPr sz="1600" b="1" u="sng" dirty="0">
              <a:solidFill>
                <a:srgbClr val="F3F3F5"/>
              </a:solidFill>
              <a:latin typeface="Arial"/>
            </a:endParaRPr>
          </a:p>
          <a:p>
            <a:pPr defTabSz="457200">
              <a:spcBef>
                <a:spcPct val="0"/>
              </a:spcBef>
              <a:spcAft>
                <a:spcPct val="0"/>
              </a:spcAft>
            </a:pPr>
            <a:r>
              <a:rPr sz="1600" b="1" dirty="0">
                <a:solidFill>
                  <a:srgbClr val="F3F3F5"/>
                </a:solidFill>
                <a:latin typeface="Arial"/>
              </a:rPr>
              <a:t> TOTAL FY22</a:t>
            </a:r>
            <a:r>
              <a:rPr lang="en-US" sz="1600" b="1" dirty="0">
                <a:solidFill>
                  <a:srgbClr val="F3F3F5"/>
                </a:solidFill>
                <a:latin typeface="Arial"/>
              </a:rPr>
              <a:t> </a:t>
            </a:r>
            <a:r>
              <a:rPr sz="1600" b="1" dirty="0">
                <a:solidFill>
                  <a:srgbClr val="F3F3F5"/>
                </a:solidFill>
                <a:latin typeface="Arial"/>
              </a:rPr>
              <a:t>= </a:t>
            </a:r>
            <a:r>
              <a:rPr lang="en-US" sz="1600" b="1" dirty="0">
                <a:solidFill>
                  <a:srgbClr val="F3F3F5"/>
                </a:solidFill>
                <a:latin typeface="Arial"/>
              </a:rPr>
              <a:t>  </a:t>
            </a:r>
            <a:r>
              <a:rPr sz="1600" b="1" dirty="0">
                <a:solidFill>
                  <a:srgbClr val="F3F3F5"/>
                </a:solidFill>
                <a:latin typeface="Arial"/>
              </a:rPr>
              <a:t>  $</a:t>
            </a:r>
            <a:r>
              <a:rPr lang="en-US" sz="1600" b="1" dirty="0">
                <a:solidFill>
                  <a:srgbClr val="F3F3F5"/>
                </a:solidFill>
                <a:latin typeface="Arial"/>
              </a:rPr>
              <a:t>242,000</a:t>
            </a:r>
            <a:endParaRPr sz="1600" b="1" dirty="0">
              <a:solidFill>
                <a:srgbClr val="F3F3F5"/>
              </a:solidFill>
              <a:latin typeface="Arial"/>
            </a:endParaRPr>
          </a:p>
        </p:txBody>
      </p:sp>
      <p:graphicFrame>
        <p:nvGraphicFramePr>
          <p:cNvPr id="5" name="Object 4">
            <a:extLst>
              <a:ext uri="{FF2B5EF4-FFF2-40B4-BE49-F238E27FC236}">
                <a16:creationId xmlns:a16="http://schemas.microsoft.com/office/drawing/2014/main" id="{EC26CD6B-EB03-47AA-992E-F39072D54A02}"/>
              </a:ext>
            </a:extLst>
          </p:cNvPr>
          <p:cNvGraphicFramePr>
            <a:graphicFrameLocks noChangeAspect="1"/>
          </p:cNvGraphicFramePr>
          <p:nvPr/>
        </p:nvGraphicFramePr>
        <p:xfrm>
          <a:off x="3423883" y="304800"/>
          <a:ext cx="8212576" cy="5131283"/>
        </p:xfrm>
        <a:graphic>
          <a:graphicData uri="http://schemas.openxmlformats.org/presentationml/2006/ole">
            <mc:AlternateContent xmlns:mc="http://schemas.openxmlformats.org/markup-compatibility/2006">
              <mc:Choice xmlns:v="urn:schemas-microsoft-com:vml" Requires="v">
                <p:oleObj spid="_x0000_s2057" name="Acrobat Document" r:id="rId4" imgW="7231351" imgH="4518606" progId="AcroExch.Document.DC">
                  <p:embed/>
                </p:oleObj>
              </mc:Choice>
              <mc:Fallback>
                <p:oleObj name="Acrobat Document" r:id="rId4" imgW="7231351" imgH="4518606" progId="AcroExch.Document.DC">
                  <p:embed/>
                  <p:pic>
                    <p:nvPicPr>
                      <p:cNvPr id="5" name="Object 4">
                        <a:extLst>
                          <a:ext uri="{FF2B5EF4-FFF2-40B4-BE49-F238E27FC236}">
                            <a16:creationId xmlns:a16="http://schemas.microsoft.com/office/drawing/2014/main" id="{EC26CD6B-EB03-47AA-992E-F39072D54A02}"/>
                          </a:ext>
                        </a:extLst>
                      </p:cNvPr>
                      <p:cNvPicPr/>
                      <p:nvPr/>
                    </p:nvPicPr>
                    <p:blipFill>
                      <a:blip r:embed="rId5"/>
                      <a:stretch>
                        <a:fillRect/>
                      </a:stretch>
                    </p:blipFill>
                    <p:spPr>
                      <a:xfrm>
                        <a:off x="3423883" y="304800"/>
                        <a:ext cx="8212576" cy="5131283"/>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32919281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1284</Words>
  <Application>Microsoft Office PowerPoint</Application>
  <PresentationFormat>Widescreen</PresentationFormat>
  <Paragraphs>249</Paragraphs>
  <Slides>13</Slides>
  <Notes>13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8" baseType="lpstr">
      <vt:lpstr>Arial</vt:lpstr>
      <vt:lpstr>Calibri</vt:lpstr>
      <vt:lpstr>Calibri 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IDOT  AVIATION BUREAU  AIR SERVICE DEVELOPMENT PROGRAM   DBQ has participated for 10 years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Dalsing</dc:creator>
  <cp:lastModifiedBy>Majors, Shawn</cp:lastModifiedBy>
  <cp:revision>31</cp:revision>
  <dcterms:created xsi:type="dcterms:W3CDTF">2021-04-01T15:17:49Z</dcterms:created>
  <dcterms:modified xsi:type="dcterms:W3CDTF">2021-04-06T19:28:25Z</dcterms:modified>
</cp:coreProperties>
</file>