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2" r:id="rId6"/>
    <p:sldMasterId id="2147483692" r:id="rId7"/>
  </p:sldMasterIdLst>
  <p:notesMasterIdLst>
    <p:notesMasterId r:id="rId12"/>
  </p:notesMasterIdLst>
  <p:handoutMasterIdLst>
    <p:handoutMasterId r:id="rId13"/>
  </p:handoutMasterIdLst>
  <p:sldIdLst>
    <p:sldId id="272" r:id="rId8"/>
    <p:sldId id="273" r:id="rId9"/>
    <p:sldId id="274" r:id="rId10"/>
    <p:sldId id="261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ers, Matthew C." initials="MMC" lastIdx="2" clrIdx="0">
    <p:extLst>
      <p:ext uri="{19B8F6BF-5375-455C-9EA6-DF929625EA0E}">
        <p15:presenceInfo xmlns:p15="http://schemas.microsoft.com/office/powerpoint/2012/main" userId="S-1-5-21-3866501194-3393773080-3339676900-400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4"/>
    <a:srgbClr val="F6BB1C"/>
    <a:srgbClr val="009900"/>
    <a:srgbClr val="FF3300"/>
    <a:srgbClr val="FF0000"/>
    <a:srgbClr val="E6E6E6"/>
    <a:srgbClr val="00CC00"/>
    <a:srgbClr val="000000"/>
    <a:srgbClr val="008E39"/>
    <a:srgbClr val="314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90874" autoAdjust="0"/>
  </p:normalViewPr>
  <p:slideViewPr>
    <p:cSldViewPr>
      <p:cViewPr varScale="1">
        <p:scale>
          <a:sx n="107" d="100"/>
          <a:sy n="107" d="100"/>
        </p:scale>
        <p:origin x="17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E861E3B4-6417-8B4B-B795-AA9BE804F4FF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8143353-D6DE-8D40-9A74-9B19956FCC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73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ABADFC58-1D98-CA47-BC75-F5B3FA40F3BD}" type="datetimeFigureOut">
              <a:rPr lang="en-US" smtClean="0"/>
              <a:t>4/5/2021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4A7BF6F1-0B67-7A42-9EF6-CC231C948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6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3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BF6F1-0B67-7A42-9EF6-CC231C948E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19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6553200" cy="99060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+mj-lt"/>
                <a:cs typeface="Corbe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6553200" cy="160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B456"/>
                </a:solidFill>
                <a:latin typeface="+mn-lt"/>
                <a:cs typeface="Cambr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SzPct val="75000"/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2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2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3A3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6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06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36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44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7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952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2209800"/>
          </a:xfrm>
        </p:spPr>
        <p:txBody>
          <a:bodyPr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3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6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3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3A3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3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2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3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8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Interior Slide 1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64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3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SzPct val="75000"/>
        <a:buFont typeface="Arial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75000"/>
        <a:buFont typeface="Wingdings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Interior Slide 2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752600" y="640080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16675"/>
            <a:ext cx="914400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9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SzPct val="75000"/>
        <a:buFont typeface="Arial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sing Sli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Closing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61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Cambria"/>
        </a:defRPr>
      </a:lvl1pPr>
      <a:lvl2pPr marL="0" indent="0" algn="ctr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0" indent="0" algn="ctr" defTabSz="457200" rtl="0" eaLnBrk="1" latinLnBrk="0" hangingPunct="1">
        <a:spcBef>
          <a:spcPct val="20000"/>
        </a:spcBef>
        <a:buFont typeface="Arial"/>
        <a:buNone/>
        <a:defRPr sz="1400" i="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0" indent="0" algn="ctr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01990"/>
            <a:ext cx="8907350" cy="2895600"/>
          </a:xfr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7848600" y="2471979"/>
            <a:ext cx="304800" cy="283352"/>
          </a:xfrm>
          <a:prstGeom prst="line">
            <a:avLst/>
          </a:prstGeom>
          <a:ln w="57150">
            <a:solidFill>
              <a:srgbClr val="008E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81800" y="2395779"/>
            <a:ext cx="914400" cy="0"/>
          </a:xfrm>
          <a:prstGeom prst="line">
            <a:avLst/>
          </a:prstGeom>
          <a:ln w="57150">
            <a:solidFill>
              <a:srgbClr val="008E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96200" y="2395779"/>
            <a:ext cx="152400" cy="76200"/>
          </a:xfrm>
          <a:prstGeom prst="line">
            <a:avLst/>
          </a:prstGeom>
          <a:ln w="57150">
            <a:solidFill>
              <a:srgbClr val="008E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77000" y="3102634"/>
            <a:ext cx="1747284" cy="369332"/>
          </a:xfrm>
          <a:prstGeom prst="rect">
            <a:avLst/>
          </a:prstGeom>
          <a:solidFill>
            <a:srgbClr val="3D4B3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Completed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198559" y="2514600"/>
            <a:ext cx="421441" cy="58210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8" idx="0"/>
          </p:cNvCxnSpPr>
          <p:nvPr/>
        </p:nvCxnSpPr>
        <p:spPr>
          <a:xfrm flipV="1">
            <a:off x="5189650" y="2441011"/>
            <a:ext cx="144350" cy="66110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4"/>
          <p:cNvSpPr txBox="1">
            <a:spLocks/>
          </p:cNvSpPr>
          <p:nvPr/>
        </p:nvSpPr>
        <p:spPr>
          <a:xfrm>
            <a:off x="76200" y="4454788"/>
            <a:ext cx="9144000" cy="202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Arial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Continues to be one of the highest volume corridors; high crash rate</a:t>
            </a:r>
          </a:p>
          <a:p>
            <a:r>
              <a:rPr lang="en-US" dirty="0" smtClean="0"/>
              <a:t>Pursuing best value, long-term impacts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683642" y="2314265"/>
            <a:ext cx="2098158" cy="8151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01000" y="2649682"/>
            <a:ext cx="332509" cy="259660"/>
          </a:xfrm>
          <a:prstGeom prst="line">
            <a:avLst/>
          </a:prstGeom>
          <a:ln w="57150">
            <a:solidFill>
              <a:srgbClr val="008E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5102" y="8090"/>
            <a:ext cx="8229600" cy="1143000"/>
          </a:xfrm>
        </p:spPr>
        <p:txBody>
          <a:bodyPr/>
          <a:lstStyle/>
          <a:p>
            <a:r>
              <a:rPr lang="en-US" dirty="0" smtClean="0"/>
              <a:t>Collins Road</a:t>
            </a:r>
            <a:endParaRPr lang="en-US" dirty="0"/>
          </a:p>
        </p:txBody>
      </p:sp>
      <p:pic>
        <p:nvPicPr>
          <p:cNvPr id="24" name="Picture 2" descr="Image result for I 380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8435"/>
            <a:ext cx="304800" cy="2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2" y="2153553"/>
            <a:ext cx="287458" cy="2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128813" y="3102118"/>
            <a:ext cx="2121674" cy="646331"/>
          </a:xfrm>
          <a:prstGeom prst="rect">
            <a:avLst/>
          </a:prstGeom>
          <a:solidFill>
            <a:srgbClr val="3D4B3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Next Phase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$40 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752600" y="2297282"/>
            <a:ext cx="2931042" cy="1748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49907" y="2395779"/>
            <a:ext cx="121893" cy="73374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31765" y="3096707"/>
            <a:ext cx="2121674" cy="646331"/>
          </a:xfrm>
          <a:prstGeom prst="rect">
            <a:avLst/>
          </a:prstGeom>
          <a:solidFill>
            <a:srgbClr val="3D4B3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Remaining Need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$25 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5102" y="8090"/>
            <a:ext cx="8229600" cy="1143000"/>
          </a:xfrm>
        </p:spPr>
        <p:txBody>
          <a:bodyPr/>
          <a:lstStyle/>
          <a:p>
            <a:r>
              <a:rPr lang="en-US" dirty="0" smtClean="0"/>
              <a:t>Wright Brothers Boulevard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8063"/>
          <a:stretch/>
        </p:blipFill>
        <p:spPr>
          <a:xfrm>
            <a:off x="0" y="1143000"/>
            <a:ext cx="9144000" cy="521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4"/>
          <p:cNvSpPr txBox="1">
            <a:spLocks/>
          </p:cNvSpPr>
          <p:nvPr/>
        </p:nvSpPr>
        <p:spPr>
          <a:xfrm>
            <a:off x="76200" y="4454788"/>
            <a:ext cx="9144000" cy="202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3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Cambri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75000"/>
              <a:buFont typeface="Arial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5000"/>
              <a:buFont typeface="Wingdings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Continues to be one of the highest volume corridors; high crash rate</a:t>
            </a:r>
          </a:p>
          <a:p>
            <a:r>
              <a:rPr lang="en-US" dirty="0" smtClean="0"/>
              <a:t>Continue to pursue best value, long-term impacts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45102" y="8090"/>
            <a:ext cx="8229600" cy="1143000"/>
          </a:xfrm>
        </p:spPr>
        <p:txBody>
          <a:bodyPr/>
          <a:lstStyle/>
          <a:p>
            <a:r>
              <a:rPr lang="en-US" dirty="0" smtClean="0"/>
              <a:t>Wright Brothers Boulevard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4674973"/>
            <a:ext cx="8077200" cy="14511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972" t="13974" r="59868" b="46766"/>
          <a:stretch/>
        </p:blipFill>
        <p:spPr>
          <a:xfrm>
            <a:off x="0" y="1295401"/>
            <a:ext cx="9144000" cy="4953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008942" y="1442143"/>
            <a:ext cx="365760" cy="365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 descr="Image result for I 380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26096"/>
            <a:ext cx="427460" cy="3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07950" y="1470025"/>
            <a:ext cx="2495550" cy="1901825"/>
          </a:xfrm>
          <a:custGeom>
            <a:avLst/>
            <a:gdLst>
              <a:gd name="connsiteX0" fmla="*/ 2482850 w 2495550"/>
              <a:gd name="connsiteY0" fmla="*/ 0 h 1901825"/>
              <a:gd name="connsiteX1" fmla="*/ 2495550 w 2495550"/>
              <a:gd name="connsiteY1" fmla="*/ 1892300 h 1901825"/>
              <a:gd name="connsiteX2" fmla="*/ 0 w 2495550"/>
              <a:gd name="connsiteY2" fmla="*/ 1901825 h 1901825"/>
              <a:gd name="connsiteX3" fmla="*/ 19050 w 2495550"/>
              <a:gd name="connsiteY3" fmla="*/ 1196975 h 1901825"/>
              <a:gd name="connsiteX4" fmla="*/ 476250 w 2495550"/>
              <a:gd name="connsiteY4" fmla="*/ 1190625 h 1901825"/>
              <a:gd name="connsiteX5" fmla="*/ 644525 w 2495550"/>
              <a:gd name="connsiteY5" fmla="*/ 1158875 h 1901825"/>
              <a:gd name="connsiteX6" fmla="*/ 1216025 w 2495550"/>
              <a:gd name="connsiteY6" fmla="*/ 920750 h 1901825"/>
              <a:gd name="connsiteX7" fmla="*/ 1384300 w 2495550"/>
              <a:gd name="connsiteY7" fmla="*/ 838200 h 1901825"/>
              <a:gd name="connsiteX8" fmla="*/ 1577975 w 2495550"/>
              <a:gd name="connsiteY8" fmla="*/ 704850 h 1901825"/>
              <a:gd name="connsiteX9" fmla="*/ 1946275 w 2495550"/>
              <a:gd name="connsiteY9" fmla="*/ 482600 h 1901825"/>
              <a:gd name="connsiteX10" fmla="*/ 2206625 w 2495550"/>
              <a:gd name="connsiteY10" fmla="*/ 263525 h 1901825"/>
              <a:gd name="connsiteX11" fmla="*/ 2482850 w 2495550"/>
              <a:gd name="connsiteY11" fmla="*/ 0 h 19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5550" h="1901825">
                <a:moveTo>
                  <a:pt x="2482850" y="0"/>
                </a:moveTo>
                <a:cubicBezTo>
                  <a:pt x="2487083" y="630767"/>
                  <a:pt x="2491317" y="1261533"/>
                  <a:pt x="2495550" y="1892300"/>
                </a:cubicBezTo>
                <a:lnTo>
                  <a:pt x="0" y="1901825"/>
                </a:lnTo>
                <a:lnTo>
                  <a:pt x="19050" y="1196975"/>
                </a:lnTo>
                <a:lnTo>
                  <a:pt x="476250" y="1190625"/>
                </a:lnTo>
                <a:lnTo>
                  <a:pt x="644525" y="1158875"/>
                </a:lnTo>
                <a:lnTo>
                  <a:pt x="1216025" y="920750"/>
                </a:lnTo>
                <a:lnTo>
                  <a:pt x="1384300" y="838200"/>
                </a:lnTo>
                <a:lnTo>
                  <a:pt x="1577975" y="704850"/>
                </a:lnTo>
                <a:lnTo>
                  <a:pt x="1946275" y="482600"/>
                </a:lnTo>
                <a:lnTo>
                  <a:pt x="2206625" y="263525"/>
                </a:lnTo>
                <a:lnTo>
                  <a:pt x="2482850" y="0"/>
                </a:lnTo>
                <a:close/>
              </a:path>
            </a:pathLst>
          </a:custGeom>
          <a:solidFill>
            <a:srgbClr val="00CC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03500" y="2743200"/>
            <a:ext cx="619125" cy="628650"/>
          </a:xfrm>
          <a:custGeom>
            <a:avLst/>
            <a:gdLst>
              <a:gd name="connsiteX0" fmla="*/ 3175 w 619125"/>
              <a:gd name="connsiteY0" fmla="*/ 0 h 628650"/>
              <a:gd name="connsiteX1" fmla="*/ 612775 w 619125"/>
              <a:gd name="connsiteY1" fmla="*/ 6350 h 628650"/>
              <a:gd name="connsiteX2" fmla="*/ 619125 w 619125"/>
              <a:gd name="connsiteY2" fmla="*/ 628650 h 628650"/>
              <a:gd name="connsiteX3" fmla="*/ 0 w 619125"/>
              <a:gd name="connsiteY3" fmla="*/ 622300 h 628650"/>
              <a:gd name="connsiteX4" fmla="*/ 3175 w 619125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5" h="628650">
                <a:moveTo>
                  <a:pt x="3175" y="0"/>
                </a:moveTo>
                <a:lnTo>
                  <a:pt x="612775" y="6350"/>
                </a:lnTo>
                <a:cubicBezTo>
                  <a:pt x="614892" y="213783"/>
                  <a:pt x="617008" y="421217"/>
                  <a:pt x="619125" y="628650"/>
                </a:cubicBezTo>
                <a:lnTo>
                  <a:pt x="0" y="622300"/>
                </a:lnTo>
                <a:cubicBezTo>
                  <a:pt x="1058" y="414867"/>
                  <a:pt x="2117" y="207433"/>
                  <a:pt x="3175" y="0"/>
                </a:cubicBezTo>
                <a:close/>
              </a:path>
            </a:pathLst>
          </a:custGeom>
          <a:solidFill>
            <a:srgbClr val="00CC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457700" y="3387725"/>
            <a:ext cx="123825" cy="311150"/>
          </a:xfrm>
          <a:custGeom>
            <a:avLst/>
            <a:gdLst>
              <a:gd name="connsiteX0" fmla="*/ 0 w 123825"/>
              <a:gd name="connsiteY0" fmla="*/ 3175 h 311150"/>
              <a:gd name="connsiteX1" fmla="*/ 123825 w 123825"/>
              <a:gd name="connsiteY1" fmla="*/ 0 h 311150"/>
              <a:gd name="connsiteX2" fmla="*/ 123825 w 123825"/>
              <a:gd name="connsiteY2" fmla="*/ 311150 h 311150"/>
              <a:gd name="connsiteX3" fmla="*/ 0 w 123825"/>
              <a:gd name="connsiteY3" fmla="*/ 307975 h 311150"/>
              <a:gd name="connsiteX4" fmla="*/ 0 w 123825"/>
              <a:gd name="connsiteY4" fmla="*/ 3175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25" h="311150">
                <a:moveTo>
                  <a:pt x="0" y="3175"/>
                </a:moveTo>
                <a:lnTo>
                  <a:pt x="123825" y="0"/>
                </a:lnTo>
                <a:lnTo>
                  <a:pt x="123825" y="311150"/>
                </a:lnTo>
                <a:lnTo>
                  <a:pt x="0" y="307975"/>
                </a:lnTo>
                <a:lnTo>
                  <a:pt x="0" y="3175"/>
                </a:lnTo>
                <a:close/>
              </a:path>
            </a:pathLst>
          </a:custGeom>
          <a:solidFill>
            <a:srgbClr val="00CC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486275" y="5394325"/>
            <a:ext cx="609600" cy="492125"/>
          </a:xfrm>
          <a:custGeom>
            <a:avLst/>
            <a:gdLst>
              <a:gd name="connsiteX0" fmla="*/ 3175 w 609600"/>
              <a:gd name="connsiteY0" fmla="*/ 0 h 492125"/>
              <a:gd name="connsiteX1" fmla="*/ 609600 w 609600"/>
              <a:gd name="connsiteY1" fmla="*/ 0 h 492125"/>
              <a:gd name="connsiteX2" fmla="*/ 606425 w 609600"/>
              <a:gd name="connsiteY2" fmla="*/ 190500 h 492125"/>
              <a:gd name="connsiteX3" fmla="*/ 298450 w 609600"/>
              <a:gd name="connsiteY3" fmla="*/ 196850 h 492125"/>
              <a:gd name="connsiteX4" fmla="*/ 304800 w 609600"/>
              <a:gd name="connsiteY4" fmla="*/ 492125 h 492125"/>
              <a:gd name="connsiteX5" fmla="*/ 0 w 609600"/>
              <a:gd name="connsiteY5" fmla="*/ 488950 h 492125"/>
              <a:gd name="connsiteX6" fmla="*/ 3175 w 609600"/>
              <a:gd name="connsiteY6" fmla="*/ 0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" h="492125">
                <a:moveTo>
                  <a:pt x="3175" y="0"/>
                </a:moveTo>
                <a:lnTo>
                  <a:pt x="609600" y="0"/>
                </a:lnTo>
                <a:cubicBezTo>
                  <a:pt x="608542" y="63500"/>
                  <a:pt x="607483" y="127000"/>
                  <a:pt x="606425" y="190500"/>
                </a:cubicBezTo>
                <a:lnTo>
                  <a:pt x="298450" y="196850"/>
                </a:lnTo>
                <a:lnTo>
                  <a:pt x="304800" y="492125"/>
                </a:lnTo>
                <a:lnTo>
                  <a:pt x="0" y="488950"/>
                </a:lnTo>
                <a:cubicBezTo>
                  <a:pt x="1058" y="325967"/>
                  <a:pt x="2117" y="162983"/>
                  <a:pt x="3175" y="0"/>
                </a:cubicBezTo>
                <a:close/>
              </a:path>
            </a:pathLst>
          </a:custGeom>
          <a:solidFill>
            <a:srgbClr val="00CC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454650" y="5099050"/>
            <a:ext cx="263525" cy="790575"/>
          </a:xfrm>
          <a:custGeom>
            <a:avLst/>
            <a:gdLst>
              <a:gd name="connsiteX0" fmla="*/ 0 w 263525"/>
              <a:gd name="connsiteY0" fmla="*/ 0 h 790575"/>
              <a:gd name="connsiteX1" fmla="*/ 257175 w 263525"/>
              <a:gd name="connsiteY1" fmla="*/ 3175 h 790575"/>
              <a:gd name="connsiteX2" fmla="*/ 263525 w 263525"/>
              <a:gd name="connsiteY2" fmla="*/ 787400 h 790575"/>
              <a:gd name="connsiteX3" fmla="*/ 149225 w 263525"/>
              <a:gd name="connsiteY3" fmla="*/ 790575 h 790575"/>
              <a:gd name="connsiteX4" fmla="*/ 136525 w 263525"/>
              <a:gd name="connsiteY4" fmla="*/ 660400 h 790575"/>
              <a:gd name="connsiteX5" fmla="*/ 28575 w 263525"/>
              <a:gd name="connsiteY5" fmla="*/ 625475 h 790575"/>
              <a:gd name="connsiteX6" fmla="*/ 0 w 263525"/>
              <a:gd name="connsiteY6" fmla="*/ 0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525" h="790575">
                <a:moveTo>
                  <a:pt x="0" y="0"/>
                </a:moveTo>
                <a:lnTo>
                  <a:pt x="257175" y="3175"/>
                </a:lnTo>
                <a:cubicBezTo>
                  <a:pt x="259292" y="264583"/>
                  <a:pt x="261408" y="525992"/>
                  <a:pt x="263525" y="787400"/>
                </a:cubicBezTo>
                <a:lnTo>
                  <a:pt x="149225" y="790575"/>
                </a:lnTo>
                <a:lnTo>
                  <a:pt x="136525" y="660400"/>
                </a:lnTo>
                <a:lnTo>
                  <a:pt x="28575" y="625475"/>
                </a:lnTo>
                <a:lnTo>
                  <a:pt x="0" y="0"/>
                </a:lnTo>
                <a:close/>
              </a:path>
            </a:pathLst>
          </a:custGeom>
          <a:solidFill>
            <a:srgbClr val="00CC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064125" y="3400425"/>
            <a:ext cx="276225" cy="631825"/>
          </a:xfrm>
          <a:custGeom>
            <a:avLst/>
            <a:gdLst>
              <a:gd name="connsiteX0" fmla="*/ 0 w 276225"/>
              <a:gd name="connsiteY0" fmla="*/ 6350 h 631825"/>
              <a:gd name="connsiteX1" fmla="*/ 257175 w 276225"/>
              <a:gd name="connsiteY1" fmla="*/ 0 h 631825"/>
              <a:gd name="connsiteX2" fmla="*/ 276225 w 276225"/>
              <a:gd name="connsiteY2" fmla="*/ 628650 h 631825"/>
              <a:gd name="connsiteX3" fmla="*/ 15875 w 276225"/>
              <a:gd name="connsiteY3" fmla="*/ 631825 h 631825"/>
              <a:gd name="connsiteX4" fmla="*/ 0 w 276225"/>
              <a:gd name="connsiteY4" fmla="*/ 635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" h="631825">
                <a:moveTo>
                  <a:pt x="0" y="6350"/>
                </a:moveTo>
                <a:lnTo>
                  <a:pt x="257175" y="0"/>
                </a:lnTo>
                <a:lnTo>
                  <a:pt x="276225" y="628650"/>
                </a:lnTo>
                <a:lnTo>
                  <a:pt x="15875" y="631825"/>
                </a:lnTo>
                <a:cubicBezTo>
                  <a:pt x="17992" y="424392"/>
                  <a:pt x="20108" y="216958"/>
                  <a:pt x="0" y="6350"/>
                </a:cubicBezTo>
                <a:close/>
              </a:path>
            </a:pathLst>
          </a:custGeom>
          <a:solidFill>
            <a:srgbClr val="00CC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324600" y="4029075"/>
            <a:ext cx="327025" cy="638175"/>
          </a:xfrm>
          <a:custGeom>
            <a:avLst/>
            <a:gdLst>
              <a:gd name="connsiteX0" fmla="*/ 0 w 327025"/>
              <a:gd name="connsiteY0" fmla="*/ 0 h 638175"/>
              <a:gd name="connsiteX1" fmla="*/ 314325 w 327025"/>
              <a:gd name="connsiteY1" fmla="*/ 9525 h 638175"/>
              <a:gd name="connsiteX2" fmla="*/ 327025 w 327025"/>
              <a:gd name="connsiteY2" fmla="*/ 638175 h 638175"/>
              <a:gd name="connsiteX3" fmla="*/ 6350 w 327025"/>
              <a:gd name="connsiteY3" fmla="*/ 625475 h 638175"/>
              <a:gd name="connsiteX4" fmla="*/ 0 w 327025"/>
              <a:gd name="connsiteY4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25" h="638175">
                <a:moveTo>
                  <a:pt x="0" y="0"/>
                </a:moveTo>
                <a:lnTo>
                  <a:pt x="314325" y="9525"/>
                </a:lnTo>
                <a:lnTo>
                  <a:pt x="327025" y="638175"/>
                </a:lnTo>
                <a:lnTo>
                  <a:pt x="6350" y="625475"/>
                </a:lnTo>
                <a:cubicBezTo>
                  <a:pt x="4233" y="416983"/>
                  <a:pt x="2117" y="208492"/>
                  <a:pt x="0" y="0"/>
                </a:cubicBezTo>
                <a:close/>
              </a:path>
            </a:pathLst>
          </a:custGeom>
          <a:solidFill>
            <a:srgbClr val="0075B4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686425" y="4025900"/>
            <a:ext cx="327025" cy="314325"/>
          </a:xfrm>
          <a:custGeom>
            <a:avLst/>
            <a:gdLst>
              <a:gd name="connsiteX0" fmla="*/ 0 w 327025"/>
              <a:gd name="connsiteY0" fmla="*/ 15875 h 314325"/>
              <a:gd name="connsiteX1" fmla="*/ 3175 w 327025"/>
              <a:gd name="connsiteY1" fmla="*/ 314325 h 314325"/>
              <a:gd name="connsiteX2" fmla="*/ 327025 w 327025"/>
              <a:gd name="connsiteY2" fmla="*/ 314325 h 314325"/>
              <a:gd name="connsiteX3" fmla="*/ 323850 w 327025"/>
              <a:gd name="connsiteY3" fmla="*/ 0 h 314325"/>
              <a:gd name="connsiteX4" fmla="*/ 0 w 327025"/>
              <a:gd name="connsiteY4" fmla="*/ 1587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025" h="314325">
                <a:moveTo>
                  <a:pt x="0" y="15875"/>
                </a:moveTo>
                <a:cubicBezTo>
                  <a:pt x="1058" y="115358"/>
                  <a:pt x="2117" y="214842"/>
                  <a:pt x="3175" y="314325"/>
                </a:cubicBezTo>
                <a:lnTo>
                  <a:pt x="327025" y="314325"/>
                </a:lnTo>
                <a:cubicBezTo>
                  <a:pt x="325967" y="209550"/>
                  <a:pt x="324908" y="104775"/>
                  <a:pt x="323850" y="0"/>
                </a:cubicBezTo>
                <a:lnTo>
                  <a:pt x="0" y="15875"/>
                </a:lnTo>
                <a:close/>
              </a:path>
            </a:pathLst>
          </a:custGeom>
          <a:solidFill>
            <a:srgbClr val="F6BB1C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010275" y="4356100"/>
            <a:ext cx="323850" cy="304800"/>
          </a:xfrm>
          <a:custGeom>
            <a:avLst/>
            <a:gdLst>
              <a:gd name="connsiteX0" fmla="*/ 314325 w 323850"/>
              <a:gd name="connsiteY0" fmla="*/ 304800 h 304800"/>
              <a:gd name="connsiteX1" fmla="*/ 323850 w 323850"/>
              <a:gd name="connsiteY1" fmla="*/ 9525 h 304800"/>
              <a:gd name="connsiteX2" fmla="*/ 0 w 323850"/>
              <a:gd name="connsiteY2" fmla="*/ 0 h 304800"/>
              <a:gd name="connsiteX3" fmla="*/ 6350 w 323850"/>
              <a:gd name="connsiteY3" fmla="*/ 295275 h 304800"/>
              <a:gd name="connsiteX4" fmla="*/ 314325 w 323850"/>
              <a:gd name="connsiteY4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304800">
                <a:moveTo>
                  <a:pt x="314325" y="304800"/>
                </a:moveTo>
                <a:lnTo>
                  <a:pt x="323850" y="9525"/>
                </a:lnTo>
                <a:lnTo>
                  <a:pt x="0" y="0"/>
                </a:lnTo>
                <a:lnTo>
                  <a:pt x="6350" y="295275"/>
                </a:lnTo>
                <a:lnTo>
                  <a:pt x="314325" y="304800"/>
                </a:lnTo>
                <a:close/>
              </a:path>
            </a:pathLst>
          </a:custGeom>
          <a:solidFill>
            <a:srgbClr val="F6BB1C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019800" y="4651375"/>
            <a:ext cx="631825" cy="644525"/>
          </a:xfrm>
          <a:custGeom>
            <a:avLst/>
            <a:gdLst>
              <a:gd name="connsiteX0" fmla="*/ 0 w 631825"/>
              <a:gd name="connsiteY0" fmla="*/ 0 h 644525"/>
              <a:gd name="connsiteX1" fmla="*/ 15875 w 631825"/>
              <a:gd name="connsiteY1" fmla="*/ 628650 h 644525"/>
              <a:gd name="connsiteX2" fmla="*/ 631825 w 631825"/>
              <a:gd name="connsiteY2" fmla="*/ 644525 h 644525"/>
              <a:gd name="connsiteX3" fmla="*/ 631825 w 631825"/>
              <a:gd name="connsiteY3" fmla="*/ 320675 h 644525"/>
              <a:gd name="connsiteX4" fmla="*/ 469900 w 631825"/>
              <a:gd name="connsiteY4" fmla="*/ 320675 h 644525"/>
              <a:gd name="connsiteX5" fmla="*/ 473075 w 631825"/>
              <a:gd name="connsiteY5" fmla="*/ 19050 h 644525"/>
              <a:gd name="connsiteX6" fmla="*/ 0 w 631825"/>
              <a:gd name="connsiteY6" fmla="*/ 0 h 6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825" h="644525">
                <a:moveTo>
                  <a:pt x="0" y="0"/>
                </a:moveTo>
                <a:lnTo>
                  <a:pt x="15875" y="628650"/>
                </a:lnTo>
                <a:lnTo>
                  <a:pt x="631825" y="644525"/>
                </a:lnTo>
                <a:lnTo>
                  <a:pt x="631825" y="320675"/>
                </a:lnTo>
                <a:lnTo>
                  <a:pt x="469900" y="320675"/>
                </a:lnTo>
                <a:cubicBezTo>
                  <a:pt x="470958" y="220133"/>
                  <a:pt x="472017" y="119592"/>
                  <a:pt x="473075" y="19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6BB1C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00800" y="2004490"/>
            <a:ext cx="2657475" cy="1477328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Legend</a:t>
            </a:r>
          </a:p>
          <a:p>
            <a:r>
              <a:rPr lang="en-US" dirty="0" smtClean="0"/>
              <a:t>       Commercial/Industrial</a:t>
            </a:r>
          </a:p>
          <a:p>
            <a:r>
              <a:rPr lang="en-US" dirty="0" smtClean="0"/>
              <a:t>       Residential</a:t>
            </a:r>
          </a:p>
          <a:p>
            <a:r>
              <a:rPr lang="en-US" dirty="0" smtClean="0"/>
              <a:t>       Institutional</a:t>
            </a:r>
          </a:p>
          <a:p>
            <a:r>
              <a:rPr lang="en-US" dirty="0" smtClean="0"/>
              <a:t>       RISE Funded Projects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229225" y="4310476"/>
            <a:ext cx="357187" cy="666335"/>
          </a:xfrm>
          <a:prstGeom prst="ellipse">
            <a:avLst/>
          </a:prstGeom>
          <a:solidFill>
            <a:srgbClr val="FF3300">
              <a:alpha val="40000"/>
            </a:srgbClr>
          </a:solidFill>
          <a:ln>
            <a:solidFill>
              <a:schemeClr val="bg2">
                <a:alpha val="50196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70766" y="3794388"/>
            <a:ext cx="1747284" cy="461665"/>
          </a:xfrm>
          <a:prstGeom prst="rect">
            <a:avLst/>
          </a:prstGeom>
          <a:solidFill>
            <a:srgbClr val="3D4B3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Wright Brothers Boulevard Interchange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>
            <a:endCxn id="19" idx="2"/>
          </p:cNvCxnSpPr>
          <p:nvPr/>
        </p:nvCxnSpPr>
        <p:spPr>
          <a:xfrm>
            <a:off x="4718050" y="4252435"/>
            <a:ext cx="511175" cy="39120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53200" y="2401059"/>
            <a:ext cx="228600" cy="113541"/>
          </a:xfrm>
          <a:prstGeom prst="rect">
            <a:avLst/>
          </a:prstGeom>
          <a:solidFill>
            <a:srgbClr val="009900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53200" y="2678014"/>
            <a:ext cx="228600" cy="113541"/>
          </a:xfrm>
          <a:prstGeom prst="rect">
            <a:avLst/>
          </a:prstGeom>
          <a:solidFill>
            <a:srgbClr val="F6BB1C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553200" y="2954969"/>
            <a:ext cx="228600" cy="113541"/>
          </a:xfrm>
          <a:prstGeom prst="rect">
            <a:avLst/>
          </a:prstGeom>
          <a:solidFill>
            <a:srgbClr val="0075B4">
              <a:alpha val="50196"/>
            </a:srgbClr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715000" y="4976811"/>
            <a:ext cx="3175" cy="73818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0"/>
          </p:cNvCxnSpPr>
          <p:nvPr/>
        </p:nvCxnSpPr>
        <p:spPr>
          <a:xfrm>
            <a:off x="4489450" y="5394325"/>
            <a:ext cx="61595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072062" y="3413069"/>
            <a:ext cx="3175" cy="45460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553200" y="3288695"/>
            <a:ext cx="2286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of CR Presentation Template">
  <a:themeElements>
    <a:clrScheme name="CR Presentation">
      <a:dk1>
        <a:srgbClr val="393939"/>
      </a:dk1>
      <a:lt1>
        <a:sysClr val="window" lastClr="FFFFFF"/>
      </a:lt1>
      <a:dk2>
        <a:srgbClr val="00853F"/>
      </a:dk2>
      <a:lt2>
        <a:srgbClr val="E6E6E6"/>
      </a:lt2>
      <a:accent1>
        <a:srgbClr val="00B456"/>
      </a:accent1>
      <a:accent2>
        <a:srgbClr val="0075B4"/>
      </a:accent2>
      <a:accent3>
        <a:srgbClr val="89C649"/>
      </a:accent3>
      <a:accent4>
        <a:srgbClr val="40535E"/>
      </a:accent4>
      <a:accent5>
        <a:srgbClr val="00853F"/>
      </a:accent5>
      <a:accent6>
        <a:srgbClr val="F6BB1C"/>
      </a:accent6>
      <a:hlink>
        <a:srgbClr val="0075B4"/>
      </a:hlink>
      <a:folHlink>
        <a:srgbClr val="7F7F7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terior_Tree">
  <a:themeElements>
    <a:clrScheme name="CR Presentation">
      <a:dk1>
        <a:srgbClr val="393939"/>
      </a:dk1>
      <a:lt1>
        <a:sysClr val="window" lastClr="FFFFFF"/>
      </a:lt1>
      <a:dk2>
        <a:srgbClr val="00853F"/>
      </a:dk2>
      <a:lt2>
        <a:srgbClr val="E6E6E6"/>
      </a:lt2>
      <a:accent1>
        <a:srgbClr val="00B456"/>
      </a:accent1>
      <a:accent2>
        <a:srgbClr val="0075B4"/>
      </a:accent2>
      <a:accent3>
        <a:srgbClr val="89C649"/>
      </a:accent3>
      <a:accent4>
        <a:srgbClr val="40535E"/>
      </a:accent4>
      <a:accent5>
        <a:srgbClr val="00853F"/>
      </a:accent5>
      <a:accent6>
        <a:srgbClr val="F6BB1C"/>
      </a:accent6>
      <a:hlink>
        <a:srgbClr val="0075B4"/>
      </a:hlink>
      <a:folHlink>
        <a:srgbClr val="7F7F7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terior_Blank">
  <a:themeElements>
    <a:clrScheme name="CR Presentation">
      <a:dk1>
        <a:srgbClr val="393939"/>
      </a:dk1>
      <a:lt1>
        <a:sysClr val="window" lastClr="FFFFFF"/>
      </a:lt1>
      <a:dk2>
        <a:srgbClr val="00853F"/>
      </a:dk2>
      <a:lt2>
        <a:srgbClr val="E6E6E6"/>
      </a:lt2>
      <a:accent1>
        <a:srgbClr val="00B456"/>
      </a:accent1>
      <a:accent2>
        <a:srgbClr val="0075B4"/>
      </a:accent2>
      <a:accent3>
        <a:srgbClr val="89C649"/>
      </a:accent3>
      <a:accent4>
        <a:srgbClr val="40535E"/>
      </a:accent4>
      <a:accent5>
        <a:srgbClr val="00853F"/>
      </a:accent5>
      <a:accent6>
        <a:srgbClr val="F6BB1C"/>
      </a:accent6>
      <a:hlink>
        <a:srgbClr val="0075B4"/>
      </a:hlink>
      <a:folHlink>
        <a:srgbClr val="7F7F7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losing">
  <a:themeElements>
    <a:clrScheme name="CR Presentation">
      <a:dk1>
        <a:srgbClr val="393939"/>
      </a:dk1>
      <a:lt1>
        <a:sysClr val="window" lastClr="FFFFFF"/>
      </a:lt1>
      <a:dk2>
        <a:srgbClr val="00853F"/>
      </a:dk2>
      <a:lt2>
        <a:srgbClr val="E6E6E6"/>
      </a:lt2>
      <a:accent1>
        <a:srgbClr val="00B456"/>
      </a:accent1>
      <a:accent2>
        <a:srgbClr val="0075B4"/>
      </a:accent2>
      <a:accent3>
        <a:srgbClr val="89C649"/>
      </a:accent3>
      <a:accent4>
        <a:srgbClr val="40535E"/>
      </a:accent4>
      <a:accent5>
        <a:srgbClr val="00853F"/>
      </a:accent5>
      <a:accent6>
        <a:srgbClr val="F6BB1C"/>
      </a:accent6>
      <a:hlink>
        <a:srgbClr val="0075B4"/>
      </a:hlink>
      <a:folHlink>
        <a:srgbClr val="7F7F7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1FC339569022449FE879543696C144" ma:contentTypeVersion="2" ma:contentTypeDescription="Create a new document." ma:contentTypeScope="" ma:versionID="3605ebbeabd0b881c63cace1cd2741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9746fe128b0ca74698fd9d7c13d39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F3B1A4-3DA7-4946-87B5-BBB06CE91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226A30-D92C-4CA6-BE89-4A596CC160E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D0C5F07-6CF3-48CB-9F81-6CEE2947A9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of CR Presentation Template</Template>
  <TotalTime>1245</TotalTime>
  <Words>81</Words>
  <Application>Microsoft Office PowerPoint</Application>
  <PresentationFormat>On-screen Show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 Narrow</vt:lpstr>
      <vt:lpstr>Calibri</vt:lpstr>
      <vt:lpstr>Cambria</vt:lpstr>
      <vt:lpstr>Corbel</vt:lpstr>
      <vt:lpstr>Wingdings</vt:lpstr>
      <vt:lpstr>City of CR Presentation Template</vt:lpstr>
      <vt:lpstr>Interior_Tree</vt:lpstr>
      <vt:lpstr>Interior_Blank</vt:lpstr>
      <vt:lpstr>Closing</vt:lpstr>
      <vt:lpstr>Collins Road</vt:lpstr>
      <vt:lpstr>Wright Brothers Boulevard</vt:lpstr>
      <vt:lpstr>Wright Brothers Boulevard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Breen, Emily A.</dc:creator>
  <cp:lastModifiedBy>Fall, Brenna L.</cp:lastModifiedBy>
  <cp:revision>112</cp:revision>
  <cp:lastPrinted>2020-10-07T13:53:05Z</cp:lastPrinted>
  <dcterms:created xsi:type="dcterms:W3CDTF">2018-09-13T15:58:42Z</dcterms:created>
  <dcterms:modified xsi:type="dcterms:W3CDTF">2021-04-05T21:26:00Z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0x010100FA1FC339569022449FE879543696C144</vt:lpwstr>
  </property>
</Properties>
</file>