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4"/>
  </p:handoutMasterIdLst>
  <p:sldIdLst>
    <p:sldId id="316" r:id="rId2"/>
    <p:sldId id="296" r:id="rId3"/>
    <p:sldId id="315" r:id="rId4"/>
    <p:sldId id="297" r:id="rId5"/>
    <p:sldId id="311" r:id="rId6"/>
    <p:sldId id="312" r:id="rId7"/>
    <p:sldId id="313" r:id="rId8"/>
    <p:sldId id="298" r:id="rId9"/>
    <p:sldId id="310" r:id="rId10"/>
    <p:sldId id="309" r:id="rId11"/>
    <p:sldId id="314" r:id="rId12"/>
    <p:sldId id="317" r:id="rId13"/>
  </p:sldIdLst>
  <p:sldSz cx="9144000" cy="5143500" type="screen16x9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5" autoAdjust="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96" y="1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187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A1931E-CA12-48B4-A70D-6CC28E4E4F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66C60-D062-45B9-89EF-3E8DBC12F9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97CFB7BA-F386-47AE-9059-10082E57121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F5B9F-C727-41D7-9031-6C45C98E88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C20C0-9F1B-4846-B435-49DABB595B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888C70B-D3AC-4026-9719-18D1B1B44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20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54B75-A87E-41D9-A67A-2B01F3D12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33348-695A-4926-B8C2-E631841A8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85C17-294C-4E7D-B3C3-4A4EFAF18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70722-CCD6-45A6-9E5A-FF9A56011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62024-6FE3-4A41-9769-35F17820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5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A44F7-CBA2-42EB-9CEC-7CC7F0253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78385-9EB9-4877-B64B-3DFCFD55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43532-8B37-4D3C-A1E6-8C05BC53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99C9E-0862-4FEE-9EF0-14466E30A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149F-13A7-4137-98AF-8B14D9B2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3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FD4480-E8CF-434B-9BA5-F966AA3370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4B435-1A60-4FE5-BAC9-D4E9333F8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8A07B-76B6-4F3A-838A-AC9ADCC4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EAEF4-3717-4925-92C0-C497AB75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BEA2D-A77F-4523-A1FB-E4B0981A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8EA93-9F9B-4823-ACBC-BE26A33D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3061A-53F0-4300-A562-93DDCE558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052C6-DC42-4C5B-8200-FFE18471B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704A3-0DA5-42DD-8192-DA15CCFE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C74DB-656F-45BD-AD9D-F68C7341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6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B1062-8360-42FC-B18E-5A4C75539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886C2-CA49-43B9-BADF-54C91DD3A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38B0F-8578-420A-A4A9-14277F10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39DC0-4A5E-4654-9872-A748E151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ADD9-738A-4C33-8C58-50D04C1B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6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5EF3-3807-4C1E-9EC2-C65D1945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30FA7-E634-430B-A884-D22A29A82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6EF52-4106-4922-8A76-506DD4BC4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764D9-151C-42C3-9578-F256DD7B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ABB7A-D73E-41C8-8D42-BFAF4E3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BDAC5-F81B-491F-BB00-7B19E3DE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9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A061-C2B4-4CA3-B4C6-B9BD911B1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AC29F-C643-4797-88C6-248D327A8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E6ABE-1ED3-4169-B2DD-F26C78771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FDB49D-FC34-4AA4-8E5C-61381198F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5CDE3-E800-40C0-8364-ED2D7D3A3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184B0F-D150-4920-A55B-6F29381E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B4D16C-13DA-437F-B93A-B6E0F1175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9CB3D-1375-4AB7-B427-FA991B9E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8212-7570-4BEE-858E-76CE2ED34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BB6150-C1D5-410E-B36E-04939A4E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BA327-AB8A-4EBF-B491-F2AE19EA7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56953-B270-4C80-A0B9-7902F9610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3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DBEE6-2006-4B4B-93B4-9522EB934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6DE41-A396-4AB7-A47F-64043329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F4A8C-F8C8-4245-8E19-8AD776E8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6AEC-D11A-4386-A761-318DFCFBB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1F159-0AC6-4B90-B036-16EF6F707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B40E8-C21B-4E17-BE7C-984C1C50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EE419-EC33-4D73-8467-3F54E5A8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D4766-F666-4F00-8E44-F5737170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2B981-6F7C-454F-8595-A5EF4A59B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7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5714-3857-4D1D-9DF7-82916E3F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BB51C2-033A-455F-97E5-1BB64C7FB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A10C3-0F41-47C1-938A-22129C6AF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937BF-C8E9-4212-A93E-77737F5CD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E57C5-18A0-458A-869F-79D4103D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324B4-DCAF-43A4-8FD2-5DACE541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FE3FE5-340F-42ED-82A8-11859998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16D90-EFB7-4254-906E-880EF6F79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CB7ED-5157-420A-92B5-BDB6FE9B7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186D0-6A44-4838-A879-3787FD55451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6684A-58FB-4088-884E-25B9AA494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E2AE8-0D05-4574-BE8D-E1079576B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5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3999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17E6C3-BEA7-43B7-A2FD-7D62222A7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3506" b="-2"/>
          <a:stretch/>
        </p:blipFill>
        <p:spPr bwMode="auto">
          <a:xfrm>
            <a:off x="20" y="142"/>
            <a:ext cx="6096620" cy="39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98" y="3961654"/>
            <a:ext cx="9144198" cy="872883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961654"/>
            <a:ext cx="9143999" cy="1189864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8B1758-7A07-4D9D-B586-9F4C729B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86" y="4226524"/>
            <a:ext cx="5318474" cy="673936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>
                <a:solidFill>
                  <a:srgbClr val="FFFFFF"/>
                </a:solidFill>
              </a:rPr>
              <a:t>Iowa 58 &amp; Greenhill Road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3961654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1CEA71-5E59-48E4-B21D-CB8A1196D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8630" y="4122420"/>
            <a:ext cx="2468879" cy="805832"/>
          </a:xfrm>
        </p:spPr>
        <p:txBody>
          <a:bodyPr anchor="ctr">
            <a:normAutofit fontScale="92500" lnSpcReduction="20000"/>
          </a:bodyPr>
          <a:lstStyle/>
          <a:p>
            <a:pPr algn="l"/>
            <a:r>
              <a:rPr lang="en-US" sz="1500" dirty="0">
                <a:solidFill>
                  <a:srgbClr val="FFFFFF"/>
                </a:solidFill>
              </a:rPr>
              <a:t>Chase Schrage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</a:rPr>
              <a:t>Director of Public Works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</a:rPr>
              <a:t>City of Cedar Falls</a:t>
            </a:r>
          </a:p>
        </p:txBody>
      </p:sp>
      <p:pic>
        <p:nvPicPr>
          <p:cNvPr id="10" name="Picture 9" descr="Text, company name&#10;&#10;Description automatically generated with medium confidence">
            <a:extLst>
              <a:ext uri="{FF2B5EF4-FFF2-40B4-BE49-F238E27FC236}">
                <a16:creationId xmlns:a16="http://schemas.microsoft.com/office/drawing/2014/main" id="{0F2543C8-D9A4-43A1-B396-4F93031A4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77" y="106477"/>
            <a:ext cx="3051023" cy="37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207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EEAEEF-6A42-4A89-8039-7FB65A561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619048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FBCCD-DA09-442A-AE7F-5CD1B298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488" y="480197"/>
            <a:ext cx="281943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100" b="1" dirty="0"/>
              <a:t>IA 58 and Greenhill Road Single Point Interchange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DAF26B-E674-473D-9660-4FC981C70F63}"/>
              </a:ext>
            </a:extLst>
          </p:cNvPr>
          <p:cNvSpPr/>
          <p:nvPr/>
        </p:nvSpPr>
        <p:spPr>
          <a:xfrm>
            <a:off x="5811967" y="1591322"/>
            <a:ext cx="2911704" cy="282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b="1" dirty="0"/>
              <a:t>$36 million </a:t>
            </a:r>
            <a:r>
              <a:rPr kumimoji="1" lang="en-US" sz="1400" dirty="0"/>
              <a:t>construction estimate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$4M in TIF included in Cedar Falls’ CIP in 2026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Additional </a:t>
            </a:r>
            <a:r>
              <a:rPr lang="en-US" sz="1400" dirty="0">
                <a:effectLst/>
              </a:rPr>
              <a:t>state and/or federal funding needed to move forward with this important project</a:t>
            </a:r>
            <a:endParaRPr kumimoji="1" lang="en-US" sz="1400" dirty="0"/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Cedar Falls is willing to partner with the Iowa DOT </a:t>
            </a:r>
          </a:p>
        </p:txBody>
      </p:sp>
    </p:spTree>
    <p:extLst>
      <p:ext uri="{BB962C8B-B14F-4D97-AF65-F5344CB8AC3E}">
        <p14:creationId xmlns:p14="http://schemas.microsoft.com/office/powerpoint/2010/main" val="350409771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EEAEEF-6A42-4A89-8039-7FB65A561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619048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FBCCD-DA09-442A-AE7F-5CD1B298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488" y="480197"/>
            <a:ext cx="281943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100" b="1"/>
              <a:t>IA 58 and Greenhill Road Single Point Interchange</a:t>
            </a:r>
            <a:endParaRPr lang="en-US" sz="21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DAF26B-E674-473D-9660-4FC981C70F63}"/>
              </a:ext>
            </a:extLst>
          </p:cNvPr>
          <p:cNvSpPr/>
          <p:nvPr/>
        </p:nvSpPr>
        <p:spPr>
          <a:xfrm>
            <a:off x="5811967" y="1591322"/>
            <a:ext cx="2911704" cy="282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Cedar Falls respectively requests the Transportation Commission program funds </a:t>
            </a:r>
            <a:r>
              <a:rPr lang="en-US" sz="1400" dirty="0"/>
              <a:t>for this </a:t>
            </a:r>
            <a:r>
              <a:rPr lang="en-US" sz="1400"/>
              <a:t>important project</a:t>
            </a:r>
            <a:endParaRPr kumimoji="1" lang="en-US" sz="14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effectLst/>
            </a:endParaRPr>
          </a:p>
        </p:txBody>
      </p:sp>
      <p:pic>
        <p:nvPicPr>
          <p:cNvPr id="7" name="Picture 6" descr="L:\work\proposal\LOGOS\cflogo.jpg">
            <a:extLst>
              <a:ext uri="{FF2B5EF4-FFF2-40B4-BE49-F238E27FC236}">
                <a16:creationId xmlns:a16="http://schemas.microsoft.com/office/drawing/2014/main" id="{DF632585-C55F-4624-843B-389A4EBFD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61" y="2571750"/>
            <a:ext cx="153407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99215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3999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17E6C3-BEA7-43B7-A2FD-7D62222A7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3506" b="-2"/>
          <a:stretch/>
        </p:blipFill>
        <p:spPr bwMode="auto">
          <a:xfrm>
            <a:off x="20" y="142"/>
            <a:ext cx="6096620" cy="39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98" y="3961654"/>
            <a:ext cx="9144198" cy="872883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961654"/>
            <a:ext cx="9143999" cy="1189864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8B1758-7A07-4D9D-B586-9F4C729B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86" y="4226524"/>
            <a:ext cx="5318474" cy="673936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3961654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, company name&#10;&#10;Description automatically generated with medium confidence">
            <a:extLst>
              <a:ext uri="{FF2B5EF4-FFF2-40B4-BE49-F238E27FC236}">
                <a16:creationId xmlns:a16="http://schemas.microsoft.com/office/drawing/2014/main" id="{0F2543C8-D9A4-43A1-B396-4F93031A4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77" y="106477"/>
            <a:ext cx="3051023" cy="3790665"/>
          </a:xfrm>
          <a:prstGeom prst="rect">
            <a:avLst/>
          </a:prstGeom>
        </p:spPr>
      </p:pic>
      <p:sp>
        <p:nvSpPr>
          <p:cNvPr id="9" name="Subtitle 4">
            <a:extLst>
              <a:ext uri="{FF2B5EF4-FFF2-40B4-BE49-F238E27FC236}">
                <a16:creationId xmlns:a16="http://schemas.microsoft.com/office/drawing/2014/main" id="{15A3B831-32EF-4ADD-AC59-588A2EEBF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8630" y="4122420"/>
            <a:ext cx="2468879" cy="805832"/>
          </a:xfrm>
        </p:spPr>
        <p:txBody>
          <a:bodyPr anchor="ctr">
            <a:normAutofit fontScale="92500" lnSpcReduction="20000"/>
          </a:bodyPr>
          <a:lstStyle/>
          <a:p>
            <a:pPr algn="l"/>
            <a:r>
              <a:rPr lang="en-US" sz="1500" dirty="0">
                <a:solidFill>
                  <a:srgbClr val="FFFFFF"/>
                </a:solidFill>
              </a:rPr>
              <a:t>Chase Schrage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</a:rPr>
              <a:t>Director of Public Works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</a:rPr>
              <a:t>City of Cedar Falls</a:t>
            </a:r>
          </a:p>
        </p:txBody>
      </p:sp>
    </p:spTree>
    <p:extLst>
      <p:ext uri="{BB962C8B-B14F-4D97-AF65-F5344CB8AC3E}">
        <p14:creationId xmlns:p14="http://schemas.microsoft.com/office/powerpoint/2010/main" val="170132574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36658-8C47-4A97-B86D-ADCB38C4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471951"/>
            <a:ext cx="4939868" cy="9646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400" b="1" dirty="0"/>
              <a:t>Iowa 58 Overview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FD1F15-0923-4F19-8663-EAE169E95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1828800"/>
            <a:ext cx="4939867" cy="2839064"/>
          </a:xfrm>
        </p:spPr>
        <p:txBody>
          <a:bodyPr vert="horz" lIns="91440" tIns="45720" rIns="91440" bIns="45720" rtlCol="0">
            <a:normAutofit/>
          </a:bodyPr>
          <a:lstStyle/>
          <a:p>
            <a:pPr marL="231775" indent="-231775" defTabSz="914400">
              <a:buClr>
                <a:schemeClr val="accent1">
                  <a:lumMod val="75000"/>
                </a:schemeClr>
              </a:buClr>
            </a:pPr>
            <a:r>
              <a:rPr kumimoji="1" lang="en-US" sz="1500" dirty="0"/>
              <a:t>Corridor Environmental Analysis (EA) completed and adopted in 2015</a:t>
            </a:r>
          </a:p>
          <a:p>
            <a:pPr indent="-228600" defTabSz="914400">
              <a:buClr>
                <a:schemeClr val="accent1">
                  <a:lumMod val="75000"/>
                </a:schemeClr>
              </a:buClr>
            </a:pPr>
            <a:r>
              <a:rPr kumimoji="1" lang="en-US" sz="1500" dirty="0"/>
              <a:t>Viking Road interchange completed in 2019</a:t>
            </a:r>
          </a:p>
          <a:p>
            <a:pPr lvl="1" indent="-228600" defTabSz="914400">
              <a:buClr>
                <a:schemeClr val="accent1">
                  <a:lumMod val="75000"/>
                </a:schemeClr>
              </a:buClr>
            </a:pPr>
            <a:r>
              <a:rPr lang="en-US" sz="1200" dirty="0">
                <a:effectLst/>
              </a:rPr>
              <a:t>$37 million project</a:t>
            </a:r>
          </a:p>
          <a:p>
            <a:pPr lvl="1" indent="-228600" defTabSz="914400">
              <a:buClr>
                <a:schemeClr val="accent1">
                  <a:lumMod val="75000"/>
                </a:schemeClr>
              </a:buClr>
            </a:pPr>
            <a:r>
              <a:rPr lang="en-US" sz="1200" dirty="0"/>
              <a:t>Funded by</a:t>
            </a:r>
            <a:r>
              <a:rPr lang="en-US" sz="1200" dirty="0">
                <a:effectLst/>
              </a:rPr>
              <a:t> the Iowa DOT and </a:t>
            </a:r>
            <a:r>
              <a:rPr lang="en-US" sz="1200" dirty="0"/>
              <a:t>Cedar Falls</a:t>
            </a:r>
            <a:r>
              <a:rPr lang="en-US" sz="1200" dirty="0">
                <a:effectLst/>
              </a:rPr>
              <a:t> </a:t>
            </a:r>
            <a:endParaRPr kumimoji="1" lang="en-US" sz="1200" dirty="0"/>
          </a:p>
          <a:p>
            <a:pPr marL="228600" indent="-228600" defTabSz="914400">
              <a:buClr>
                <a:schemeClr val="accent1">
                  <a:lumMod val="75000"/>
                </a:schemeClr>
              </a:buClr>
            </a:pPr>
            <a:r>
              <a:rPr kumimoji="1" lang="en-US" sz="1500" dirty="0"/>
              <a:t>Interim improvements from US 20 to Ridgeway Avenue in FY 2023</a:t>
            </a:r>
          </a:p>
          <a:p>
            <a:pPr indent="-228600" defTabSz="914400">
              <a:buClr>
                <a:schemeClr val="accent1">
                  <a:lumMod val="75000"/>
                </a:schemeClr>
              </a:buClr>
            </a:pPr>
            <a:r>
              <a:rPr kumimoji="1" lang="en-US" sz="1500" dirty="0"/>
              <a:t>US 20 and IA 58 systems interchange planned in the future</a:t>
            </a:r>
          </a:p>
          <a:p>
            <a:pPr indent="-228600" defTabSz="914400">
              <a:buClr>
                <a:schemeClr val="accent1">
                  <a:lumMod val="75000"/>
                </a:schemeClr>
              </a:buClr>
            </a:pPr>
            <a:r>
              <a:rPr kumimoji="1" lang="en-US" sz="1500" dirty="0"/>
              <a:t>Improvements to Greenhill Road </a:t>
            </a:r>
            <a:r>
              <a:rPr kumimoji="1" lang="en-US" sz="1500" b="1" dirty="0"/>
              <a:t>urgently needed</a:t>
            </a:r>
          </a:p>
          <a:p>
            <a:pPr indent="-228600" defTabSz="914400">
              <a:buClr>
                <a:schemeClr val="accent1">
                  <a:lumMod val="75000"/>
                </a:schemeClr>
              </a:buClr>
            </a:pPr>
            <a:endParaRPr kumimoji="1" lang="en-US" sz="1500" dirty="0"/>
          </a:p>
          <a:p>
            <a:pPr indent="-228600" defTabSz="914400"/>
            <a:endParaRPr lang="en-US" sz="1500" dirty="0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116CF24A-FD11-4527-8B8E-EA97EC22522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1206" r="1851" b="10353"/>
          <a:stretch/>
        </p:blipFill>
        <p:spPr>
          <a:xfrm>
            <a:off x="0" y="-21006"/>
            <a:ext cx="3404186" cy="5185512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1586337"/>
            <a:ext cx="4732020" cy="0"/>
          </a:xfrm>
          <a:prstGeom prst="line">
            <a:avLst/>
          </a:prstGeom>
          <a:ln w="19050">
            <a:solidFill>
              <a:srgbClr val="F2A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430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building, road, stadium, highway&#10;&#10;Description automatically generated">
            <a:extLst>
              <a:ext uri="{FF2B5EF4-FFF2-40B4-BE49-F238E27FC236}">
                <a16:creationId xmlns:a16="http://schemas.microsoft.com/office/drawing/2014/main" id="{FEA269DE-37E7-44C8-B52C-C8C2DDA45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639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D159C9-3039-4ECD-A46A-493F6AB8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319462"/>
            <a:ext cx="8408194" cy="558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700">
                <a:solidFill>
                  <a:schemeClr val="tx1">
                    <a:lumMod val="85000"/>
                    <a:lumOff val="15000"/>
                  </a:schemeClr>
                </a:solidFill>
              </a:rPr>
              <a:t>Viking Road Interchange</a:t>
            </a:r>
            <a:endParaRPr lang="en-US" sz="2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6301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32671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2262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:\Miscellaneous Items &amp; Issues\Legislative issues\DOT Commission\Greenhill Rd development map for 2018.jpg">
            <a:extLst>
              <a:ext uri="{FF2B5EF4-FFF2-40B4-BE49-F238E27FC236}">
                <a16:creationId xmlns:a16="http://schemas.microsoft.com/office/drawing/2014/main" id="{EA8EE781-1B3B-4AEF-A3A1-09CA8D8DD3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" r="9091" b="890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8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240882"/>
            <a:ext cx="4301692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49DB4DA-8303-476E-8155-20C2FCC5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480197"/>
            <a:ext cx="391595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000" b="1" dirty="0"/>
              <a:t>IA 58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EB636-A3B0-4B04-9C6B-259AEED15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582" y="1591322"/>
            <a:ext cx="3926618" cy="2829757"/>
          </a:xfrm>
        </p:spPr>
        <p:txBody>
          <a:bodyPr vert="horz" lIns="91440" tIns="45720" rIns="91440" bIns="45720" rtlCol="0">
            <a:normAutofit/>
          </a:bodyPr>
          <a:lstStyle/>
          <a:p>
            <a:pPr marL="171450" indent="-228600" defTabSz="914400"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sz="1100" dirty="0">
                <a:effectLst/>
              </a:rPr>
              <a:t>$182 million in new building in five years</a:t>
            </a:r>
          </a:p>
          <a:p>
            <a:pPr marL="228600" indent="-228600" defTabSz="914400"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kumimoji="1" lang="en-US" sz="1100" dirty="0"/>
              <a:t>Greenhill Village, Prairie Winds &amp; Prairie West, new elementary school, Greenhill Road extension to UNI</a:t>
            </a:r>
          </a:p>
          <a:p>
            <a:pPr marL="228600" indent="-228600" defTabSz="914400"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kumimoji="1" lang="en-US" sz="1100" dirty="0"/>
              <a:t>Pinnacle Prairie, Unity Point (20-acre, outpatient/urgent care), Western Home Communities, Menards, big-box commercial, strip retail</a:t>
            </a:r>
          </a:p>
          <a:p>
            <a:pPr marL="171450" indent="-228600" defTabSz="914400"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kumimoji="1" lang="en-US" sz="1100" dirty="0"/>
              <a:t>Over 500 acres remaining for development</a:t>
            </a:r>
          </a:p>
          <a:p>
            <a:pPr marL="228600" indent="-228600" defTabSz="914400"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kumimoji="1" lang="en-US" sz="1100" dirty="0"/>
              <a:t>50-acre hospital proposed less than ½ mile west of Greenhill Road intersection</a:t>
            </a:r>
          </a:p>
          <a:p>
            <a:pPr indent="-228600" defTabSz="914400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9107557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2" descr="H:\Miscellaneous Items &amp; Issues\Legislative issues\DOT Commission\Greenhill Rd development map for 2018.jpg">
            <a:extLst>
              <a:ext uri="{FF2B5EF4-FFF2-40B4-BE49-F238E27FC236}">
                <a16:creationId xmlns:a16="http://schemas.microsoft.com/office/drawing/2014/main" id="{31470A02-EB27-41AE-87AC-BE51CF858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961"/>
            <a:ext cx="9143980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06245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404D01B9-FAAE-4FC1-868B-B3BEC6D3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0" y="961"/>
            <a:ext cx="9174228" cy="5142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2AFC38-7E54-4573-943B-0E4181C1E2D9}"/>
              </a:ext>
            </a:extLst>
          </p:cNvPr>
          <p:cNvSpPr txBox="1"/>
          <p:nvPr/>
        </p:nvSpPr>
        <p:spPr>
          <a:xfrm>
            <a:off x="2935102" y="96211"/>
            <a:ext cx="206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55AEE-7BBB-4804-8E1F-1311D297B641}"/>
              </a:ext>
            </a:extLst>
          </p:cNvPr>
          <p:cNvSpPr txBox="1"/>
          <p:nvPr/>
        </p:nvSpPr>
        <p:spPr>
          <a:xfrm>
            <a:off x="3693277" y="1056016"/>
            <a:ext cx="908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Greenhill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2FB11B-47E9-4B54-9798-BA227FE8F41B}"/>
              </a:ext>
            </a:extLst>
          </p:cNvPr>
          <p:cNvSpPr/>
          <p:nvPr/>
        </p:nvSpPr>
        <p:spPr>
          <a:xfrm>
            <a:off x="3956304" y="2279904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2C1C69-2268-41C8-9BF6-2709979E12E8}"/>
              </a:ext>
            </a:extLst>
          </p:cNvPr>
          <p:cNvSpPr txBox="1"/>
          <p:nvPr/>
        </p:nvSpPr>
        <p:spPr>
          <a:xfrm>
            <a:off x="3927793" y="2286482"/>
            <a:ext cx="2917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58</a:t>
            </a:r>
            <a:endParaRPr lang="en-US" sz="7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F82A8C-720D-47F1-B6FB-65AF0BAB4E0E}"/>
              </a:ext>
            </a:extLst>
          </p:cNvPr>
          <p:cNvSpPr txBox="1"/>
          <p:nvPr/>
        </p:nvSpPr>
        <p:spPr>
          <a:xfrm>
            <a:off x="4918444" y="4283092"/>
            <a:ext cx="717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Viking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Rd</a:t>
            </a:r>
          </a:p>
        </p:txBody>
      </p:sp>
    </p:spTree>
    <p:extLst>
      <p:ext uri="{BB962C8B-B14F-4D97-AF65-F5344CB8AC3E}">
        <p14:creationId xmlns:p14="http://schemas.microsoft.com/office/powerpoint/2010/main" val="222551423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A44A8F9-863B-497F-A73C-D0777D700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0" r="9215" b="-1"/>
          <a:stretch/>
        </p:blipFill>
        <p:spPr>
          <a:xfrm>
            <a:off x="-25825" y="961"/>
            <a:ext cx="9168682" cy="51425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4CD60F-4417-476D-873B-F3CA3508475D}"/>
              </a:ext>
            </a:extLst>
          </p:cNvPr>
          <p:cNvSpPr txBox="1"/>
          <p:nvPr/>
        </p:nvSpPr>
        <p:spPr>
          <a:xfrm>
            <a:off x="2935102" y="96211"/>
            <a:ext cx="206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E7581-5A39-49FD-A3ED-D59CC1B904A0}"/>
              </a:ext>
            </a:extLst>
          </p:cNvPr>
          <p:cNvSpPr txBox="1"/>
          <p:nvPr/>
        </p:nvSpPr>
        <p:spPr>
          <a:xfrm>
            <a:off x="3693277" y="1056016"/>
            <a:ext cx="908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Greenhill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290BD0-B968-4706-AE18-B1E9F00B8512}"/>
              </a:ext>
            </a:extLst>
          </p:cNvPr>
          <p:cNvSpPr txBox="1"/>
          <p:nvPr/>
        </p:nvSpPr>
        <p:spPr>
          <a:xfrm>
            <a:off x="4918444" y="4283092"/>
            <a:ext cx="717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Viking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541697-58C5-47D0-B4C5-EF6E7AE1A5A9}"/>
              </a:ext>
            </a:extLst>
          </p:cNvPr>
          <p:cNvSpPr/>
          <p:nvPr/>
        </p:nvSpPr>
        <p:spPr>
          <a:xfrm>
            <a:off x="3956304" y="2279904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1813D0-4086-4E74-B7CD-55AF5F87B6A8}"/>
              </a:ext>
            </a:extLst>
          </p:cNvPr>
          <p:cNvSpPr txBox="1"/>
          <p:nvPr/>
        </p:nvSpPr>
        <p:spPr>
          <a:xfrm>
            <a:off x="3927793" y="2286482"/>
            <a:ext cx="2917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58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033927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742B0A5-48E4-4F06-BD20-C72FAD070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9" r="10168" b="9089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619048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FBCCD-DA09-442A-AE7F-5CD1B298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488" y="480197"/>
            <a:ext cx="281943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600" b="1"/>
              <a:t>IA 58 and Greenhill Road Intersection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DAF26B-E674-473D-9660-4FC981C70F63}"/>
              </a:ext>
            </a:extLst>
          </p:cNvPr>
          <p:cNvSpPr/>
          <p:nvPr/>
        </p:nvSpPr>
        <p:spPr>
          <a:xfrm>
            <a:off x="5811967" y="1591322"/>
            <a:ext cx="2823620" cy="2829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58</a:t>
            </a:r>
            <a:r>
              <a:rPr lang="en-US" sz="1400" baseline="30000" dirty="0">
                <a:effectLst/>
              </a:rPr>
              <a:t>th</a:t>
            </a:r>
            <a:r>
              <a:rPr lang="en-US" sz="1400" dirty="0">
                <a:effectLst/>
              </a:rPr>
              <a:t> worst intersection for fatal and injury crashes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8</a:t>
            </a:r>
            <a:r>
              <a:rPr lang="en-US" sz="1400" baseline="30000" dirty="0">
                <a:effectLst/>
              </a:rPr>
              <a:t>th</a:t>
            </a:r>
            <a:r>
              <a:rPr lang="en-US" sz="1400" dirty="0">
                <a:effectLst/>
              </a:rPr>
              <a:t> worst high-speed traffic signal-controlled intersection for fatal and injury crashes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Since 2010: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137 crashes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3 fatalities/major injuries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19 minor injuries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$863,000 property damage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sz="1400" dirty="0">
              <a:highlight>
                <a:srgbClr val="FFFF00"/>
              </a:highlight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kumimoji="1" lang="en-US" sz="1200" i="1" dirty="0"/>
              <a:t>Crash Density – All Crashes (2010-now)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kumimoji="1"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0758F2-FC58-4A9B-8BD0-C8E4817C07AC}"/>
              </a:ext>
            </a:extLst>
          </p:cNvPr>
          <p:cNvSpPr/>
          <p:nvPr/>
        </p:nvSpPr>
        <p:spPr>
          <a:xfrm>
            <a:off x="1813169" y="2836985"/>
            <a:ext cx="758093" cy="5236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5E4D6C-988D-4C2D-A3B4-95D63FF098AC}"/>
              </a:ext>
            </a:extLst>
          </p:cNvPr>
          <p:cNvCxnSpPr/>
          <p:nvPr/>
        </p:nvCxnSpPr>
        <p:spPr>
          <a:xfrm flipH="1" flipV="1">
            <a:off x="2685011" y="3360615"/>
            <a:ext cx="2801389" cy="829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614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road, way, highway, dirt&#10;&#10;Description automatically generated">
            <a:extLst>
              <a:ext uri="{FF2B5EF4-FFF2-40B4-BE49-F238E27FC236}">
                <a16:creationId xmlns:a16="http://schemas.microsoft.com/office/drawing/2014/main" id="{35781566-495D-416A-9A44-890135E98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0" t="6599" r="1" b="2493"/>
          <a:stretch/>
        </p:blipFill>
        <p:spPr>
          <a:xfrm>
            <a:off x="20" y="0"/>
            <a:ext cx="9143980" cy="51434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619048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FBCCD-DA09-442A-AE7F-5CD1B298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488" y="480197"/>
            <a:ext cx="281943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600" b="1"/>
              <a:t>IA 58 and Greenhill Road Intersection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DAF26B-E674-473D-9660-4FC981C70F63}"/>
              </a:ext>
            </a:extLst>
          </p:cNvPr>
          <p:cNvSpPr/>
          <p:nvPr/>
        </p:nvSpPr>
        <p:spPr>
          <a:xfrm>
            <a:off x="5811967" y="1591322"/>
            <a:ext cx="2823620" cy="282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Avenue of the Saints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</a:rPr>
              <a:t>Critical Urban Freight Corridor in </a:t>
            </a:r>
            <a:r>
              <a:rPr lang="en-US" sz="1400" dirty="0">
                <a:effectLst/>
              </a:rPr>
              <a:t>State Freigh</a:t>
            </a:r>
            <a:r>
              <a:rPr lang="en-US" sz="1400" dirty="0"/>
              <a:t>t Plan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Freight bottleneck </a:t>
            </a:r>
            <a:r>
              <a:rPr lang="en-US" sz="1400" dirty="0"/>
              <a:t>in</a:t>
            </a:r>
            <a:br>
              <a:rPr lang="en-US" sz="1400" dirty="0"/>
            </a:br>
            <a:r>
              <a:rPr lang="en-US" sz="1400" dirty="0"/>
              <a:t>State Freight Plan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40 percent increase in traffic in the past 12 years</a:t>
            </a:r>
            <a:endParaRPr lang="en-US" sz="14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2019:  20,000+ AADT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2045:  25,000-30,000 AADT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LOS “D” in 2045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sz="14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sz="14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sz="14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kumimoji="1" lang="en-US" sz="14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kumimoji="1" lang="en-US" sz="1400" dirty="0"/>
          </a:p>
        </p:txBody>
      </p:sp>
    </p:spTree>
    <p:extLst>
      <p:ext uri="{BB962C8B-B14F-4D97-AF65-F5344CB8AC3E}">
        <p14:creationId xmlns:p14="http://schemas.microsoft.com/office/powerpoint/2010/main" val="170275421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RCOGPPTTemplate" id="{6286D264-6A2F-4597-97CB-5420A5BC396C}" vid="{AA6A4596-370E-4F24-B7A0-45601F3E9F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7169</TotalTime>
  <Words>346</Words>
  <Application>Microsoft Office PowerPoint</Application>
  <PresentationFormat>On-screen Show (16:9)</PresentationFormat>
  <Paragraphs>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1_Office Theme</vt:lpstr>
      <vt:lpstr>Iowa 58 &amp; Greenhill Road</vt:lpstr>
      <vt:lpstr>Iowa 58 Overview</vt:lpstr>
      <vt:lpstr>Viking Road Interchange</vt:lpstr>
      <vt:lpstr>IA 58 Growth</vt:lpstr>
      <vt:lpstr>PowerPoint Presentation</vt:lpstr>
      <vt:lpstr>PowerPoint Presentation</vt:lpstr>
      <vt:lpstr>PowerPoint Presentation</vt:lpstr>
      <vt:lpstr>IA 58 and Greenhill Road Intersection</vt:lpstr>
      <vt:lpstr>IA 58 and Greenhill Road Intersection</vt:lpstr>
      <vt:lpstr>IA 58 and Greenhill Road Single Point Interchange</vt:lpstr>
      <vt:lpstr>IA 58 and Greenhill Road Single Point Interchange</vt:lpstr>
      <vt:lpstr>Thank you!</vt:lpstr>
    </vt:vector>
  </TitlesOfParts>
  <Company>J Polymedia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Sheri Alldredge</dc:creator>
  <cp:lastModifiedBy>Kyle Durant</cp:lastModifiedBy>
  <cp:revision>241</cp:revision>
  <cp:lastPrinted>2019-04-26T15:51:48Z</cp:lastPrinted>
  <dcterms:created xsi:type="dcterms:W3CDTF">2019-04-18T17:12:00Z</dcterms:created>
  <dcterms:modified xsi:type="dcterms:W3CDTF">2021-03-24T19:39:18Z</dcterms:modified>
</cp:coreProperties>
</file>