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62" r:id="rId2"/>
    <p:sldId id="275" r:id="rId3"/>
    <p:sldId id="277" r:id="rId4"/>
    <p:sldId id="259" r:id="rId5"/>
    <p:sldId id="261" r:id="rId6"/>
    <p:sldId id="258" r:id="rId7"/>
    <p:sldId id="276" r:id="rId8"/>
    <p:sldId id="283" r:id="rId9"/>
    <p:sldId id="281" r:id="rId10"/>
    <p:sldId id="282" r:id="rId11"/>
    <p:sldId id="278" r:id="rId12"/>
    <p:sldId id="267" r:id="rId13"/>
    <p:sldId id="264" r:id="rId14"/>
    <p:sldId id="270" r:id="rId15"/>
    <p:sldId id="268" r:id="rId16"/>
    <p:sldId id="271" r:id="rId17"/>
    <p:sldId id="272" r:id="rId18"/>
    <p:sldId id="284" r:id="rId19"/>
    <p:sldId id="274" r:id="rId2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C65DE3E6-5B62-4648-921D-6B4F6712311F}">
          <p14:sldIdLst>
            <p14:sldId id="262"/>
            <p14:sldId id="275"/>
            <p14:sldId id="277"/>
            <p14:sldId id="259"/>
            <p14:sldId id="261"/>
            <p14:sldId id="258"/>
            <p14:sldId id="276"/>
            <p14:sldId id="283"/>
            <p14:sldId id="281"/>
            <p14:sldId id="282"/>
            <p14:sldId id="278"/>
            <p14:sldId id="267"/>
            <p14:sldId id="264"/>
            <p14:sldId id="270"/>
            <p14:sldId id="268"/>
            <p14:sldId id="271"/>
            <p14:sldId id="272"/>
            <p14:sldId id="284"/>
            <p14:sldId id="27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0000"/>
    <a:srgbClr val="7D0000"/>
    <a:srgbClr val="A00000"/>
    <a:srgbClr val="AC0000"/>
    <a:srgbClr val="F11D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9" autoAdjust="0"/>
    <p:restoredTop sz="94564" autoAdjust="0"/>
  </p:normalViewPr>
  <p:slideViewPr>
    <p:cSldViewPr>
      <p:cViewPr varScale="1">
        <p:scale>
          <a:sx n="87" d="100"/>
          <a:sy n="87" d="100"/>
        </p:scale>
        <p:origin x="-876" y="-90"/>
      </p:cViewPr>
      <p:guideLst>
        <p:guide orient="horz" pos="2160"/>
        <p:guide pos="2880"/>
      </p:guideLst>
    </p:cSldViewPr>
  </p:slideViewPr>
  <p:outlineViewPr>
    <p:cViewPr>
      <p:scale>
        <a:sx n="33" d="100"/>
        <a:sy n="33" d="100"/>
      </p:scale>
      <p:origin x="0" y="5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Monday, April 05, 2021</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Monday, April 05, 2021</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Monday, April 05, 2021</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Monday, April 05, 2021</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Monday, April 05, 2021</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Monday, April 05, 2021</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Monday, April 05, 2021</a:t>
            </a:fld>
            <a:endParaRPr lang="en-US" dirty="0"/>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Monday, April 05, 2021</a:t>
            </a:fld>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Monday, April 05, 2021</a:t>
            </a:fld>
            <a:endParaRPr lang="en-US" dirty="0"/>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Monday, April 05, 2021</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Monday, April 05, 2021</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bg1">
                <a:tint val="85000"/>
                <a:satMod val="180000"/>
              </a:schemeClr>
            </a:gs>
            <a:gs pos="40000">
              <a:schemeClr val="bg1">
                <a:tint val="95000"/>
                <a:shade val="85000"/>
                <a:satMod val="150000"/>
              </a:schemeClr>
            </a:gs>
            <a:gs pos="100000">
              <a:schemeClr val="bg1">
                <a:shade val="45000"/>
                <a:satMod val="2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Monday, April 05, 2021</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848600" cy="2460625"/>
          </a:xfrm>
        </p:spPr>
        <p:txBody>
          <a:bodyPr/>
          <a:lstStyle/>
          <a:p>
            <a:r>
              <a:rPr lang="en-US" dirty="0" smtClean="0">
                <a:solidFill>
                  <a:srgbClr val="780000"/>
                </a:solidFill>
              </a:rPr>
              <a:t>IOWA TRANSPORTATION</a:t>
            </a:r>
            <a:br>
              <a:rPr lang="en-US" dirty="0" smtClean="0">
                <a:solidFill>
                  <a:srgbClr val="780000"/>
                </a:solidFill>
              </a:rPr>
            </a:br>
            <a:r>
              <a:rPr lang="en-US" dirty="0" smtClean="0">
                <a:solidFill>
                  <a:srgbClr val="780000"/>
                </a:solidFill>
              </a:rPr>
              <a:t>COMMISSION MEETING</a:t>
            </a:r>
            <a:endParaRPr lang="en-US" dirty="0">
              <a:solidFill>
                <a:srgbClr val="780000"/>
              </a:solidFill>
            </a:endParaRPr>
          </a:p>
        </p:txBody>
      </p:sp>
      <p:sp>
        <p:nvSpPr>
          <p:cNvPr id="3" name="Subtitle 2"/>
          <p:cNvSpPr>
            <a:spLocks noGrp="1"/>
          </p:cNvSpPr>
          <p:nvPr>
            <p:ph type="subTitle" idx="1"/>
          </p:nvPr>
        </p:nvSpPr>
        <p:spPr>
          <a:xfrm>
            <a:off x="685800" y="3505200"/>
            <a:ext cx="6400800" cy="838200"/>
          </a:xfrm>
        </p:spPr>
        <p:txBody>
          <a:bodyPr>
            <a:normAutofit/>
          </a:bodyPr>
          <a:lstStyle/>
          <a:p>
            <a:r>
              <a:rPr lang="en-US" sz="1800" dirty="0" smtClean="0">
                <a:solidFill>
                  <a:schemeClr val="accent6">
                    <a:lumMod val="50000"/>
                  </a:schemeClr>
                </a:solidFill>
              </a:rPr>
              <a:t>April 13, 2021</a:t>
            </a:r>
          </a:p>
          <a:p>
            <a:r>
              <a:rPr lang="en-US" sz="1800" dirty="0" smtClean="0">
                <a:solidFill>
                  <a:schemeClr val="accent6">
                    <a:lumMod val="50000"/>
                  </a:schemeClr>
                </a:solidFill>
              </a:rPr>
              <a:t>Dubuque, Iowa</a:t>
            </a:r>
            <a:endParaRPr lang="en-US" sz="1800" dirty="0">
              <a:solidFill>
                <a:schemeClr val="accent6">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7252" y="5791200"/>
            <a:ext cx="1326397" cy="990600"/>
          </a:xfrm>
          <a:prstGeom prst="rect">
            <a:avLst/>
          </a:prstGeom>
        </p:spPr>
      </p:pic>
    </p:spTree>
    <p:extLst>
      <p:ext uri="{BB962C8B-B14F-4D97-AF65-F5344CB8AC3E}">
        <p14:creationId xmlns:p14="http://schemas.microsoft.com/office/powerpoint/2010/main" val="3937331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780000"/>
                </a:solidFill>
              </a:rPr>
              <a:t>Needed Improvements </a:t>
            </a:r>
            <a:r>
              <a:rPr lang="en-US" u="sng" dirty="0">
                <a:solidFill>
                  <a:srgbClr val="780000"/>
                </a:solidFill>
              </a:rPr>
              <a:t>to the Corridor</a:t>
            </a:r>
            <a:endParaRPr lang="en-US" dirty="0"/>
          </a:p>
        </p:txBody>
      </p:sp>
      <p:sp>
        <p:nvSpPr>
          <p:cNvPr id="3" name="Text Placeholder 2"/>
          <p:cNvSpPr>
            <a:spLocks noGrp="1"/>
          </p:cNvSpPr>
          <p:nvPr>
            <p:ph type="body" idx="1"/>
          </p:nvPr>
        </p:nvSpPr>
        <p:spPr>
          <a:xfrm>
            <a:off x="457200" y="1676400"/>
            <a:ext cx="3931920" cy="990600"/>
          </a:xfrm>
        </p:spPr>
        <p:txBody>
          <a:bodyPr>
            <a:normAutofit/>
          </a:bodyPr>
          <a:lstStyle/>
          <a:p>
            <a:r>
              <a:rPr lang="en-US" dirty="0" smtClean="0">
                <a:solidFill>
                  <a:schemeClr val="accent6">
                    <a:lumMod val="75000"/>
                  </a:schemeClr>
                </a:solidFill>
              </a:rPr>
              <a:t>Taft Avenue</a:t>
            </a:r>
          </a:p>
          <a:p>
            <a:r>
              <a:rPr lang="en-US" dirty="0" smtClean="0">
                <a:solidFill>
                  <a:schemeClr val="accent6">
                    <a:lumMod val="75000"/>
                  </a:schemeClr>
                </a:solidFill>
              </a:rPr>
              <a:t>Improve Pedestrian Safety</a:t>
            </a:r>
            <a:endParaRPr lang="en-US" dirty="0">
              <a:solidFill>
                <a:schemeClr val="accent6">
                  <a:lumMod val="75000"/>
                </a:schemeClr>
              </a:solidFill>
            </a:endParaRPr>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3103298"/>
            <a:ext cx="3932238" cy="2621491"/>
          </a:xfrm>
        </p:spPr>
      </p:pic>
      <p:sp>
        <p:nvSpPr>
          <p:cNvPr id="5" name="Text Placeholder 4"/>
          <p:cNvSpPr>
            <a:spLocks noGrp="1"/>
          </p:cNvSpPr>
          <p:nvPr>
            <p:ph type="body" sz="quarter" idx="3"/>
          </p:nvPr>
        </p:nvSpPr>
        <p:spPr>
          <a:xfrm>
            <a:off x="4754880" y="1676400"/>
            <a:ext cx="3931920" cy="990600"/>
          </a:xfrm>
        </p:spPr>
        <p:txBody>
          <a:bodyPr>
            <a:normAutofit/>
          </a:bodyPr>
          <a:lstStyle/>
          <a:p>
            <a:r>
              <a:rPr lang="en-US" dirty="0" smtClean="0">
                <a:solidFill>
                  <a:schemeClr val="accent6">
                    <a:lumMod val="75000"/>
                  </a:schemeClr>
                </a:solidFill>
              </a:rPr>
              <a:t>Absence Of Right Turn Lanes To Frontage Road</a:t>
            </a:r>
            <a:endParaRPr lang="en-US" dirty="0">
              <a:solidFill>
                <a:schemeClr val="accent6">
                  <a:lumMod val="75000"/>
                </a:schemeClr>
              </a:solidFill>
            </a:endParaRPr>
          </a:p>
        </p:txBody>
      </p:sp>
      <p:pic>
        <p:nvPicPr>
          <p:cNvPr id="9" name="Content Placeholder 8"/>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754563" y="3103298"/>
            <a:ext cx="3932236" cy="2621491"/>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52" y="5791200"/>
            <a:ext cx="1326397" cy="990600"/>
          </a:xfrm>
          <a:prstGeom prst="rect">
            <a:avLst/>
          </a:prstGeom>
        </p:spPr>
      </p:pic>
    </p:spTree>
    <p:extLst>
      <p:ext uri="{BB962C8B-B14F-4D97-AF65-F5344CB8AC3E}">
        <p14:creationId xmlns:p14="http://schemas.microsoft.com/office/powerpoint/2010/main" val="3140022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780000"/>
                </a:solidFill>
              </a:rPr>
              <a:t>Recent Development</a:t>
            </a:r>
            <a:endParaRPr lang="en-US" u="sng" dirty="0"/>
          </a:p>
        </p:txBody>
      </p:sp>
      <p:sp>
        <p:nvSpPr>
          <p:cNvPr id="3" name="Content Placeholder 2"/>
          <p:cNvSpPr>
            <a:spLocks noGrp="1"/>
          </p:cNvSpPr>
          <p:nvPr>
            <p:ph sz="half" idx="1"/>
          </p:nvPr>
        </p:nvSpPr>
        <p:spPr>
          <a:xfrm>
            <a:off x="533400" y="2354997"/>
            <a:ext cx="2895600" cy="2826603"/>
          </a:xfrm>
        </p:spPr>
        <p:txBody>
          <a:bodyPr>
            <a:normAutofit/>
          </a:bodyPr>
          <a:lstStyle/>
          <a:p>
            <a:pPr>
              <a:buClr>
                <a:srgbClr val="780000"/>
              </a:buClr>
              <a:buFont typeface="Wingdings" pitchFamily="2" charset="2"/>
              <a:buChar char="Ø"/>
            </a:pPr>
            <a:r>
              <a:rPr lang="en-US" sz="2400" dirty="0">
                <a:solidFill>
                  <a:schemeClr val="accent6">
                    <a:lumMod val="75000"/>
                  </a:schemeClr>
                </a:solidFill>
              </a:rPr>
              <a:t>Pasta Bella</a:t>
            </a:r>
          </a:p>
          <a:p>
            <a:pPr>
              <a:buClr>
                <a:srgbClr val="780000"/>
              </a:buClr>
              <a:buFont typeface="Wingdings" pitchFamily="2" charset="2"/>
              <a:buChar char="Ø"/>
            </a:pPr>
            <a:r>
              <a:rPr lang="en-US" sz="2400" dirty="0">
                <a:solidFill>
                  <a:schemeClr val="accent6">
                    <a:lumMod val="75000"/>
                  </a:schemeClr>
                </a:solidFill>
              </a:rPr>
              <a:t>Harbor Freight</a:t>
            </a:r>
          </a:p>
          <a:p>
            <a:pPr>
              <a:buClr>
                <a:srgbClr val="780000"/>
              </a:buClr>
              <a:buFont typeface="Wingdings" pitchFamily="2" charset="2"/>
              <a:buChar char="Ø"/>
            </a:pPr>
            <a:r>
              <a:rPr lang="en-US" sz="2400" dirty="0" smtClean="0">
                <a:solidFill>
                  <a:schemeClr val="accent6">
                    <a:lumMod val="75000"/>
                  </a:schemeClr>
                </a:solidFill>
              </a:rPr>
              <a:t>Discount </a:t>
            </a:r>
            <a:r>
              <a:rPr lang="en-US" sz="2400" dirty="0">
                <a:solidFill>
                  <a:schemeClr val="accent6">
                    <a:lumMod val="75000"/>
                  </a:schemeClr>
                </a:solidFill>
              </a:rPr>
              <a:t>Tires</a:t>
            </a:r>
          </a:p>
          <a:p>
            <a:pPr>
              <a:buClr>
                <a:srgbClr val="780000"/>
              </a:buClr>
              <a:buFont typeface="Wingdings" pitchFamily="2" charset="2"/>
              <a:buChar char="Ø"/>
            </a:pPr>
            <a:r>
              <a:rPr lang="en-US" sz="2400" dirty="0">
                <a:solidFill>
                  <a:schemeClr val="accent6">
                    <a:lumMod val="75000"/>
                  </a:schemeClr>
                </a:solidFill>
              </a:rPr>
              <a:t>Planet Fitness</a:t>
            </a:r>
          </a:p>
          <a:p>
            <a:pPr>
              <a:buClr>
                <a:srgbClr val="780000"/>
              </a:buClr>
              <a:buFont typeface="Wingdings" pitchFamily="2" charset="2"/>
              <a:buChar char="Ø"/>
            </a:pPr>
            <a:r>
              <a:rPr lang="en-US" sz="2400" dirty="0" err="1">
                <a:solidFill>
                  <a:schemeClr val="accent6">
                    <a:lumMod val="75000"/>
                  </a:schemeClr>
                </a:solidFill>
              </a:rPr>
              <a:t>Kwik</a:t>
            </a:r>
            <a:r>
              <a:rPr lang="en-US" sz="2400" dirty="0">
                <a:solidFill>
                  <a:schemeClr val="accent6">
                    <a:lumMod val="75000"/>
                  </a:schemeClr>
                </a:solidFill>
              </a:rPr>
              <a:t> Star</a:t>
            </a:r>
          </a:p>
          <a:p>
            <a:pPr>
              <a:buClr>
                <a:srgbClr val="780000"/>
              </a:buClr>
              <a:buFont typeface="Wingdings" pitchFamily="2" charset="2"/>
              <a:buChar char="Ø"/>
            </a:pPr>
            <a:r>
              <a:rPr lang="en-US" sz="2400" dirty="0">
                <a:solidFill>
                  <a:schemeClr val="accent6">
                    <a:lumMod val="75000"/>
                  </a:schemeClr>
                </a:solidFill>
              </a:rPr>
              <a:t>T-Mobile</a:t>
            </a:r>
          </a:p>
          <a:p>
            <a:pPr>
              <a:buClr>
                <a:srgbClr val="780000"/>
              </a:buClr>
              <a:buFont typeface="Wingdings" pitchFamily="2" charset="2"/>
              <a:buChar char="Ø"/>
            </a:pPr>
            <a:endParaRPr lang="en-US" sz="2400" dirty="0">
              <a:solidFill>
                <a:schemeClr val="accent6">
                  <a:lumMod val="75000"/>
                </a:schemeClr>
              </a:solidFill>
            </a:endParaRPr>
          </a:p>
          <a:p>
            <a:endParaRPr lang="en-US" dirty="0"/>
          </a:p>
        </p:txBody>
      </p:sp>
      <p:sp>
        <p:nvSpPr>
          <p:cNvPr id="4" name="Content Placeholder 3"/>
          <p:cNvSpPr>
            <a:spLocks noGrp="1"/>
          </p:cNvSpPr>
          <p:nvPr>
            <p:ph sz="half" idx="2"/>
          </p:nvPr>
        </p:nvSpPr>
        <p:spPr>
          <a:xfrm>
            <a:off x="3581400" y="2354996"/>
            <a:ext cx="5105400" cy="2674203"/>
          </a:xfrm>
        </p:spPr>
        <p:txBody>
          <a:bodyPr>
            <a:normAutofit/>
          </a:bodyPr>
          <a:lstStyle/>
          <a:p>
            <a:pPr>
              <a:buClr>
                <a:srgbClr val="780000"/>
              </a:buClr>
              <a:buFont typeface="Wingdings" pitchFamily="2" charset="2"/>
              <a:buChar char="Ø"/>
            </a:pPr>
            <a:r>
              <a:rPr lang="en-US" sz="2400" dirty="0">
                <a:solidFill>
                  <a:schemeClr val="accent6">
                    <a:lumMod val="75000"/>
                  </a:schemeClr>
                </a:solidFill>
              </a:rPr>
              <a:t>Ashley </a:t>
            </a:r>
            <a:r>
              <a:rPr lang="en-US" sz="2400" dirty="0" err="1">
                <a:solidFill>
                  <a:schemeClr val="accent6">
                    <a:lumMod val="75000"/>
                  </a:schemeClr>
                </a:solidFill>
              </a:rPr>
              <a:t>Homestore</a:t>
            </a:r>
            <a:endParaRPr lang="en-US" sz="2400" dirty="0">
              <a:solidFill>
                <a:schemeClr val="accent6">
                  <a:lumMod val="75000"/>
                </a:schemeClr>
              </a:solidFill>
            </a:endParaRPr>
          </a:p>
          <a:p>
            <a:pPr>
              <a:buClr>
                <a:srgbClr val="780000"/>
              </a:buClr>
              <a:buFont typeface="Wingdings" pitchFamily="2" charset="2"/>
              <a:buChar char="Ø"/>
            </a:pPr>
            <a:r>
              <a:rPr lang="en-US" sz="2400" dirty="0" smtClean="0">
                <a:solidFill>
                  <a:schemeClr val="accent6">
                    <a:lumMod val="75000"/>
                  </a:schemeClr>
                </a:solidFill>
              </a:rPr>
              <a:t>Tommy’s </a:t>
            </a:r>
            <a:r>
              <a:rPr lang="en-US" sz="2400" dirty="0">
                <a:solidFill>
                  <a:schemeClr val="accent6">
                    <a:lumMod val="75000"/>
                  </a:schemeClr>
                </a:solidFill>
              </a:rPr>
              <a:t>Express Carwash</a:t>
            </a:r>
          </a:p>
          <a:p>
            <a:pPr>
              <a:buClr>
                <a:srgbClr val="780000"/>
              </a:buClr>
              <a:buFont typeface="Wingdings" pitchFamily="2" charset="2"/>
              <a:buChar char="Ø"/>
            </a:pPr>
            <a:r>
              <a:rPr lang="en-US" sz="2400" dirty="0" smtClean="0">
                <a:solidFill>
                  <a:schemeClr val="accent6">
                    <a:lumMod val="75000"/>
                  </a:schemeClr>
                </a:solidFill>
              </a:rPr>
              <a:t>Iowa </a:t>
            </a:r>
            <a:r>
              <a:rPr lang="en-US" sz="2400" dirty="0">
                <a:solidFill>
                  <a:schemeClr val="accent6">
                    <a:lumMod val="75000"/>
                  </a:schemeClr>
                </a:solidFill>
              </a:rPr>
              <a:t>DOT Driver and ID Services</a:t>
            </a:r>
          </a:p>
          <a:p>
            <a:pPr>
              <a:buClr>
                <a:srgbClr val="780000"/>
              </a:buClr>
              <a:buFont typeface="Wingdings" pitchFamily="2" charset="2"/>
              <a:buChar char="Ø"/>
            </a:pPr>
            <a:r>
              <a:rPr lang="en-US" sz="2400" dirty="0">
                <a:solidFill>
                  <a:schemeClr val="accent6">
                    <a:lumMod val="75000"/>
                  </a:schemeClr>
                </a:solidFill>
              </a:rPr>
              <a:t>Cerro Gordo County Public </a:t>
            </a:r>
            <a:r>
              <a:rPr lang="en-US" sz="2400" dirty="0" smtClean="0">
                <a:solidFill>
                  <a:schemeClr val="accent6">
                    <a:lumMod val="75000"/>
                  </a:schemeClr>
                </a:solidFill>
              </a:rPr>
              <a:t>Health</a:t>
            </a:r>
          </a:p>
          <a:p>
            <a:pPr>
              <a:buClr>
                <a:srgbClr val="780000"/>
              </a:buClr>
              <a:buFont typeface="Wingdings" pitchFamily="2" charset="2"/>
              <a:buChar char="Ø"/>
            </a:pPr>
            <a:r>
              <a:rPr lang="en-US" sz="2400" dirty="0" smtClean="0">
                <a:solidFill>
                  <a:schemeClr val="accent6">
                    <a:lumMod val="75000"/>
                  </a:schemeClr>
                </a:solidFill>
              </a:rPr>
              <a:t>Dunham’s Sports</a:t>
            </a:r>
          </a:p>
          <a:p>
            <a:pPr>
              <a:buClr>
                <a:srgbClr val="780000"/>
              </a:buClr>
              <a:buFont typeface="Wingdings" pitchFamily="2" charset="2"/>
              <a:buChar char="Ø"/>
            </a:pPr>
            <a:r>
              <a:rPr lang="en-US" sz="2400" dirty="0">
                <a:solidFill>
                  <a:schemeClr val="accent6">
                    <a:lumMod val="75000"/>
                  </a:schemeClr>
                </a:solidFill>
              </a:rPr>
              <a:t>VA Clinic</a:t>
            </a:r>
          </a:p>
          <a:p>
            <a:pPr>
              <a:buClr>
                <a:srgbClr val="780000"/>
              </a:buClr>
              <a:buFont typeface="Wingdings" pitchFamily="2" charset="2"/>
              <a:buChar char="Ø"/>
            </a:pPr>
            <a:endParaRPr lang="en-US" sz="2400" dirty="0">
              <a:solidFill>
                <a:schemeClr val="accent6">
                  <a:lumMod val="75000"/>
                </a:schemeClr>
              </a:solidFill>
            </a:endParaRPr>
          </a:p>
          <a:p>
            <a:pPr>
              <a:buClr>
                <a:srgbClr val="780000"/>
              </a:buClr>
              <a:buFont typeface="Wingdings" pitchFamily="2" charset="2"/>
              <a:buChar char="Ø"/>
            </a:pPr>
            <a:endParaRPr lang="en-US" sz="2400" dirty="0">
              <a:solidFill>
                <a:schemeClr val="accent6">
                  <a:lumMod val="75000"/>
                </a:schemeClr>
              </a:solidFill>
            </a:endParaRPr>
          </a:p>
          <a:p>
            <a:endParaRPr lang="en-US" dirty="0"/>
          </a:p>
        </p:txBody>
      </p:sp>
      <p:sp>
        <p:nvSpPr>
          <p:cNvPr id="7" name="Rectangle 6"/>
          <p:cNvSpPr/>
          <p:nvPr/>
        </p:nvSpPr>
        <p:spPr>
          <a:xfrm>
            <a:off x="533400" y="1524000"/>
            <a:ext cx="7867050" cy="830997"/>
          </a:xfrm>
          <a:prstGeom prst="rect">
            <a:avLst/>
          </a:prstGeom>
        </p:spPr>
        <p:txBody>
          <a:bodyPr wrap="square">
            <a:spAutoFit/>
          </a:bodyPr>
          <a:lstStyle/>
          <a:p>
            <a:r>
              <a:rPr lang="en-US" sz="2400" dirty="0">
                <a:solidFill>
                  <a:schemeClr val="accent6">
                    <a:lumMod val="75000"/>
                  </a:schemeClr>
                </a:solidFill>
              </a:rPr>
              <a:t>New or relocated business along the corridor in the past two years: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937" y="4953000"/>
            <a:ext cx="8620125" cy="142398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7252" y="5791200"/>
            <a:ext cx="1326397" cy="990600"/>
          </a:xfrm>
          <a:prstGeom prst="rect">
            <a:avLst/>
          </a:prstGeom>
        </p:spPr>
      </p:pic>
    </p:spTree>
    <p:extLst>
      <p:ext uri="{BB962C8B-B14F-4D97-AF65-F5344CB8AC3E}">
        <p14:creationId xmlns:p14="http://schemas.microsoft.com/office/powerpoint/2010/main" val="3326163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780000"/>
                </a:solidFill>
              </a:rPr>
              <a:t>Traffic Growth </a:t>
            </a:r>
            <a:endParaRPr lang="en-US" u="sng" dirty="0">
              <a:solidFill>
                <a:srgbClr val="780000"/>
              </a:solidFill>
            </a:endParaRPr>
          </a:p>
        </p:txBody>
      </p:sp>
      <p:sp>
        <p:nvSpPr>
          <p:cNvPr id="3" name="Content Placeholder 2"/>
          <p:cNvSpPr>
            <a:spLocks noGrp="1"/>
          </p:cNvSpPr>
          <p:nvPr>
            <p:ph idx="1"/>
          </p:nvPr>
        </p:nvSpPr>
        <p:spPr>
          <a:xfrm>
            <a:off x="457200" y="1562100"/>
            <a:ext cx="8229600" cy="4610100"/>
          </a:xfrm>
        </p:spPr>
        <p:txBody>
          <a:bodyPr>
            <a:normAutofit fontScale="70000" lnSpcReduction="20000"/>
          </a:bodyPr>
          <a:lstStyle/>
          <a:p>
            <a:pPr>
              <a:buClr>
                <a:srgbClr val="780000"/>
              </a:buClr>
              <a:buFont typeface="Wingdings" pitchFamily="2" charset="2"/>
              <a:buChar char="Ø"/>
            </a:pPr>
            <a:r>
              <a:rPr lang="en-US" sz="3100" dirty="0" smtClean="0">
                <a:solidFill>
                  <a:schemeClr val="accent6">
                    <a:lumMod val="75000"/>
                  </a:schemeClr>
                </a:solidFill>
              </a:rPr>
              <a:t>Several of the new or relocated businesses are heavy traffic generators which are increasing </a:t>
            </a:r>
            <a:r>
              <a:rPr lang="en-US" sz="3100" dirty="0">
                <a:solidFill>
                  <a:schemeClr val="accent6">
                    <a:lumMod val="75000"/>
                  </a:schemeClr>
                </a:solidFill>
              </a:rPr>
              <a:t>the numbers </a:t>
            </a:r>
            <a:r>
              <a:rPr lang="en-US" sz="3100" dirty="0" smtClean="0">
                <a:solidFill>
                  <a:schemeClr val="accent6">
                    <a:lumMod val="75000"/>
                  </a:schemeClr>
                </a:solidFill>
              </a:rPr>
              <a:t>of vehicles to an already existing congested corridor.</a:t>
            </a:r>
          </a:p>
          <a:p>
            <a:pPr>
              <a:buClr>
                <a:srgbClr val="780000"/>
              </a:buClr>
              <a:buFont typeface="Wingdings" pitchFamily="2" charset="2"/>
              <a:buChar char="Ø"/>
            </a:pPr>
            <a:r>
              <a:rPr lang="en-US" sz="3100" dirty="0" smtClean="0">
                <a:solidFill>
                  <a:schemeClr val="accent6">
                    <a:lumMod val="75000"/>
                  </a:schemeClr>
                </a:solidFill>
              </a:rPr>
              <a:t>Increased traffic queues are causing inefficiencies in traffic flow, and increasing the number of rear end collisions.</a:t>
            </a:r>
          </a:p>
          <a:p>
            <a:pPr>
              <a:buClr>
                <a:srgbClr val="780000"/>
              </a:buClr>
              <a:buFont typeface="Wingdings" pitchFamily="2" charset="2"/>
              <a:buChar char="Ø"/>
            </a:pPr>
            <a:r>
              <a:rPr lang="en-US" sz="3100" dirty="0" smtClean="0">
                <a:solidFill>
                  <a:schemeClr val="accent6">
                    <a:lumMod val="75000"/>
                  </a:schemeClr>
                </a:solidFill>
              </a:rPr>
              <a:t>Increased traffic is driving the need for interconnected signalization to accommodate the number of vehicles.</a:t>
            </a:r>
          </a:p>
          <a:p>
            <a:pPr>
              <a:buClr>
                <a:srgbClr val="780000"/>
              </a:buClr>
              <a:buFont typeface="Wingdings" pitchFamily="2" charset="2"/>
              <a:buChar char="Ø"/>
            </a:pPr>
            <a:r>
              <a:rPr lang="en-US" sz="3100" dirty="0" smtClean="0">
                <a:solidFill>
                  <a:schemeClr val="accent6">
                    <a:lumMod val="75000"/>
                  </a:schemeClr>
                </a:solidFill>
              </a:rPr>
              <a:t>A speed reduction was recently implemented over nearly 1.5 miles of the corridor to better manage and adjust to the current growth.</a:t>
            </a:r>
          </a:p>
          <a:p>
            <a:pPr marL="0" indent="0">
              <a:buClr>
                <a:srgbClr val="780000"/>
              </a:buClr>
              <a:buNone/>
            </a:pPr>
            <a:endParaRPr lang="en-US" dirty="0" smtClean="0">
              <a:solidFill>
                <a:schemeClr val="accent6">
                  <a:lumMod val="75000"/>
                </a:schemeClr>
              </a:solidFill>
            </a:endParaRPr>
          </a:p>
          <a:p>
            <a:pPr marL="0" indent="0">
              <a:buNone/>
            </a:pPr>
            <a:endParaRPr lang="en-US" dirty="0" smtClean="0">
              <a:solidFill>
                <a:schemeClr val="accent6">
                  <a:lumMod val="75000"/>
                </a:schemeClr>
              </a:solidFill>
            </a:endParaRPr>
          </a:p>
          <a:p>
            <a:pPr marL="0" indent="0">
              <a:buNone/>
            </a:pPr>
            <a:endParaRPr lang="en-US" dirty="0" smtClean="0">
              <a:solidFill>
                <a:schemeClr val="accent6">
                  <a:lumMod val="75000"/>
                </a:schemeClr>
              </a:solidFill>
            </a:endParaRPr>
          </a:p>
          <a:p>
            <a:pPr marL="0" indent="0">
              <a:buNone/>
            </a:pPr>
            <a:endParaRPr lang="en-US" dirty="0" smtClean="0">
              <a:solidFill>
                <a:schemeClr val="accent6">
                  <a:lumMod val="75000"/>
                </a:schemeClr>
              </a:solidFill>
            </a:endParaRPr>
          </a:p>
          <a:p>
            <a:pPr marL="0" indent="0">
              <a:buNone/>
            </a:pPr>
            <a:r>
              <a:rPr lang="en-US" dirty="0" smtClean="0">
                <a:solidFill>
                  <a:schemeClr val="accent6">
                    <a:lumMod val="75000"/>
                  </a:schemeClr>
                </a:solidFill>
              </a:rPr>
              <a:t>  </a:t>
            </a:r>
          </a:p>
          <a:p>
            <a:pPr marL="0" indent="0">
              <a:buNone/>
            </a:pPr>
            <a:r>
              <a:rPr lang="en-US" dirty="0" smtClean="0">
                <a:solidFill>
                  <a:schemeClr val="accent6">
                    <a:lumMod val="75000"/>
                  </a:schemeClr>
                </a:solidFill>
              </a:rPr>
              <a:t> </a:t>
            </a:r>
            <a:endParaRPr lang="en-US" sz="2000" dirty="0">
              <a:solidFill>
                <a:schemeClr val="accent6">
                  <a:lumMod val="7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7252" y="5791200"/>
            <a:ext cx="1326397" cy="990600"/>
          </a:xfrm>
          <a:prstGeom prst="rect">
            <a:avLst/>
          </a:prstGeom>
        </p:spPr>
      </p:pic>
    </p:spTree>
    <p:extLst>
      <p:ext uri="{BB962C8B-B14F-4D97-AF65-F5344CB8AC3E}">
        <p14:creationId xmlns:p14="http://schemas.microsoft.com/office/powerpoint/2010/main" val="3637167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solidFill>
                  <a:srgbClr val="780000"/>
                </a:solidFill>
              </a:rPr>
              <a:t>Safety Concerns</a:t>
            </a:r>
            <a:endParaRPr lang="en-US" u="sng" dirty="0">
              <a:solidFill>
                <a:srgbClr val="780000"/>
              </a:solidFill>
            </a:endParaRPr>
          </a:p>
        </p:txBody>
      </p:sp>
      <p:sp>
        <p:nvSpPr>
          <p:cNvPr id="3" name="Content Placeholder 2"/>
          <p:cNvSpPr>
            <a:spLocks noGrp="1"/>
          </p:cNvSpPr>
          <p:nvPr>
            <p:ph idx="1"/>
          </p:nvPr>
        </p:nvSpPr>
        <p:spPr/>
        <p:txBody>
          <a:bodyPr>
            <a:normAutofit/>
          </a:bodyPr>
          <a:lstStyle/>
          <a:p>
            <a:pPr>
              <a:buClr>
                <a:srgbClr val="780000"/>
              </a:buClr>
              <a:buFont typeface="Wingdings" pitchFamily="2" charset="2"/>
              <a:buChar char="Ø"/>
            </a:pPr>
            <a:r>
              <a:rPr lang="en-US" dirty="0" smtClean="0">
                <a:solidFill>
                  <a:schemeClr val="accent6">
                    <a:lumMod val="75000"/>
                  </a:schemeClr>
                </a:solidFill>
              </a:rPr>
              <a:t>Proximity of frontage road entrances</a:t>
            </a:r>
          </a:p>
          <a:p>
            <a:pPr>
              <a:buClr>
                <a:srgbClr val="780000"/>
              </a:buClr>
              <a:buFont typeface="Wingdings" pitchFamily="2" charset="2"/>
              <a:buChar char="Ø"/>
            </a:pPr>
            <a:r>
              <a:rPr lang="en-US" dirty="0" smtClean="0">
                <a:solidFill>
                  <a:schemeClr val="accent6">
                    <a:lumMod val="75000"/>
                  </a:schemeClr>
                </a:solidFill>
              </a:rPr>
              <a:t>Backed-up traffic between signals</a:t>
            </a:r>
          </a:p>
          <a:p>
            <a:pPr>
              <a:buClr>
                <a:srgbClr val="780000"/>
              </a:buClr>
              <a:buFont typeface="Wingdings" pitchFamily="2" charset="2"/>
              <a:buChar char="Ø"/>
            </a:pPr>
            <a:r>
              <a:rPr lang="en-US" dirty="0" smtClean="0">
                <a:solidFill>
                  <a:schemeClr val="accent6">
                    <a:lumMod val="75000"/>
                  </a:schemeClr>
                </a:solidFill>
              </a:rPr>
              <a:t>Left turn lane traffic queuing into through lanes</a:t>
            </a:r>
          </a:p>
          <a:p>
            <a:pPr>
              <a:buClr>
                <a:srgbClr val="780000"/>
              </a:buClr>
              <a:buFont typeface="Wingdings" pitchFamily="2" charset="2"/>
              <a:buChar char="Ø"/>
            </a:pPr>
            <a:r>
              <a:rPr lang="en-US" dirty="0" smtClean="0">
                <a:solidFill>
                  <a:schemeClr val="accent6">
                    <a:lumMod val="75000"/>
                  </a:schemeClr>
                </a:solidFill>
              </a:rPr>
              <a:t>Granular shoulders are often used as turning lanes creating additional safety and maintenance concerns</a:t>
            </a:r>
          </a:p>
          <a:p>
            <a:pPr>
              <a:buClr>
                <a:srgbClr val="780000"/>
              </a:buClr>
              <a:buFont typeface="Wingdings" pitchFamily="2" charset="2"/>
              <a:buChar char="Ø"/>
            </a:pPr>
            <a:r>
              <a:rPr lang="en-US" dirty="0" smtClean="0">
                <a:solidFill>
                  <a:schemeClr val="accent6">
                    <a:lumMod val="75000"/>
                  </a:schemeClr>
                </a:solidFill>
              </a:rPr>
              <a:t>Direct crossover movements between eastbound and westbound lanes </a:t>
            </a:r>
            <a:endParaRPr lang="en-US" dirty="0">
              <a:solidFill>
                <a:schemeClr val="accent6">
                  <a:lumMod val="7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7252" y="5791200"/>
            <a:ext cx="1326397" cy="990600"/>
          </a:xfrm>
          <a:prstGeom prst="rect">
            <a:avLst/>
          </a:prstGeom>
        </p:spPr>
      </p:pic>
    </p:spTree>
    <p:extLst>
      <p:ext uri="{BB962C8B-B14F-4D97-AF65-F5344CB8AC3E}">
        <p14:creationId xmlns:p14="http://schemas.microsoft.com/office/powerpoint/2010/main" val="273012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solidFill>
                  <a:srgbClr val="780000"/>
                </a:solidFill>
              </a:rPr>
              <a:t>TEAP </a:t>
            </a:r>
            <a:r>
              <a:rPr lang="en-US" u="sng" dirty="0" smtClean="0">
                <a:solidFill>
                  <a:srgbClr val="780000"/>
                </a:solidFill>
              </a:rPr>
              <a:t>Study and Report</a:t>
            </a:r>
            <a:endParaRPr lang="en-US" u="sng" dirty="0"/>
          </a:p>
        </p:txBody>
      </p:sp>
      <p:sp>
        <p:nvSpPr>
          <p:cNvPr id="3" name="Content Placeholder 2"/>
          <p:cNvSpPr>
            <a:spLocks noGrp="1"/>
          </p:cNvSpPr>
          <p:nvPr>
            <p:ph sz="half" idx="1"/>
          </p:nvPr>
        </p:nvSpPr>
        <p:spPr>
          <a:xfrm>
            <a:off x="4648200" y="1676400"/>
            <a:ext cx="4038600" cy="4718304"/>
          </a:xfrm>
        </p:spPr>
        <p:txBody>
          <a:bodyPr>
            <a:normAutofit/>
          </a:bodyPr>
          <a:lstStyle/>
          <a:p>
            <a:pPr marL="0" indent="0">
              <a:buNone/>
            </a:pPr>
            <a:r>
              <a:rPr lang="en-US" sz="2000" dirty="0">
                <a:solidFill>
                  <a:schemeClr val="accent6">
                    <a:lumMod val="75000"/>
                  </a:schemeClr>
                </a:solidFill>
              </a:rPr>
              <a:t>A TEAP Study </a:t>
            </a:r>
            <a:r>
              <a:rPr lang="en-US" sz="2000" dirty="0" smtClean="0">
                <a:solidFill>
                  <a:schemeClr val="accent6">
                    <a:lumMod val="75000"/>
                  </a:schemeClr>
                </a:solidFill>
              </a:rPr>
              <a:t>was conducted and a Report prepared, for the City of Mason City by </a:t>
            </a:r>
            <a:r>
              <a:rPr lang="en-US" sz="2000" dirty="0">
                <a:solidFill>
                  <a:schemeClr val="accent6">
                    <a:lumMod val="75000"/>
                  </a:schemeClr>
                </a:solidFill>
              </a:rPr>
              <a:t>Snyder &amp; Associates </a:t>
            </a:r>
            <a:r>
              <a:rPr lang="en-US" sz="2000" dirty="0" smtClean="0">
                <a:solidFill>
                  <a:schemeClr val="accent6">
                    <a:lumMod val="75000"/>
                  </a:schemeClr>
                </a:solidFill>
              </a:rPr>
              <a:t>in cooperation with the Iowa </a:t>
            </a:r>
            <a:r>
              <a:rPr lang="en-US" sz="2000" dirty="0">
                <a:solidFill>
                  <a:schemeClr val="accent6">
                    <a:lumMod val="75000"/>
                  </a:schemeClr>
                </a:solidFill>
              </a:rPr>
              <a:t>DOT in June </a:t>
            </a:r>
            <a:r>
              <a:rPr lang="en-US" sz="2000" dirty="0" smtClean="0">
                <a:solidFill>
                  <a:schemeClr val="accent6">
                    <a:lumMod val="75000"/>
                  </a:schemeClr>
                </a:solidFill>
              </a:rPr>
              <a:t>of 2020.</a:t>
            </a:r>
            <a:endParaRPr lang="en-US" sz="2000" dirty="0"/>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9600" y="1676400"/>
            <a:ext cx="3653126" cy="4727575"/>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7252" y="5791200"/>
            <a:ext cx="1326397" cy="990600"/>
          </a:xfrm>
          <a:prstGeom prst="rect">
            <a:avLst/>
          </a:prstGeom>
        </p:spPr>
      </p:pic>
    </p:spTree>
    <p:extLst>
      <p:ext uri="{BB962C8B-B14F-4D97-AF65-F5344CB8AC3E}">
        <p14:creationId xmlns:p14="http://schemas.microsoft.com/office/powerpoint/2010/main" val="2962103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solidFill>
                  <a:srgbClr val="780000"/>
                </a:solidFill>
              </a:rPr>
              <a:t>TEAP Recommendations</a:t>
            </a:r>
            <a:endParaRPr lang="en-US" u="sng" dirty="0">
              <a:solidFill>
                <a:srgbClr val="780000"/>
              </a:solidFill>
            </a:endParaRPr>
          </a:p>
        </p:txBody>
      </p:sp>
      <p:sp>
        <p:nvSpPr>
          <p:cNvPr id="3" name="Content Placeholder 2"/>
          <p:cNvSpPr>
            <a:spLocks noGrp="1"/>
          </p:cNvSpPr>
          <p:nvPr>
            <p:ph idx="1"/>
          </p:nvPr>
        </p:nvSpPr>
        <p:spPr>
          <a:xfrm>
            <a:off x="457200" y="1600200"/>
            <a:ext cx="8153400" cy="4876800"/>
          </a:xfrm>
        </p:spPr>
        <p:txBody>
          <a:bodyPr/>
          <a:lstStyle/>
          <a:p>
            <a:pPr>
              <a:buClr>
                <a:srgbClr val="780000"/>
              </a:buClr>
              <a:buFont typeface="Wingdings" pitchFamily="2" charset="2"/>
              <a:buChar char="Ø"/>
            </a:pPr>
            <a:r>
              <a:rPr lang="en-US" dirty="0" smtClean="0">
                <a:solidFill>
                  <a:schemeClr val="accent6">
                    <a:lumMod val="75000"/>
                  </a:schemeClr>
                </a:solidFill>
              </a:rPr>
              <a:t>Implementing advanced warning signs with flashing beacons prior to entering the reduced speed zone. </a:t>
            </a:r>
          </a:p>
          <a:p>
            <a:pPr>
              <a:buClr>
                <a:srgbClr val="780000"/>
              </a:buClr>
              <a:buFont typeface="Wingdings" pitchFamily="2" charset="2"/>
              <a:buChar char="Ø"/>
            </a:pPr>
            <a:r>
              <a:rPr lang="en-US" dirty="0" smtClean="0">
                <a:solidFill>
                  <a:schemeClr val="accent6">
                    <a:lumMod val="75000"/>
                  </a:schemeClr>
                </a:solidFill>
              </a:rPr>
              <a:t>The addition of positive offset left turn lanes at all major intersections to allow for protected/permitted left turn phasing.</a:t>
            </a:r>
          </a:p>
          <a:p>
            <a:pPr>
              <a:buClr>
                <a:srgbClr val="780000"/>
              </a:buClr>
              <a:buFont typeface="Wingdings" pitchFamily="2" charset="2"/>
              <a:buChar char="Ø"/>
            </a:pPr>
            <a:r>
              <a:rPr lang="en-US" dirty="0" smtClean="0">
                <a:solidFill>
                  <a:schemeClr val="accent6">
                    <a:lumMod val="75000"/>
                  </a:schemeClr>
                </a:solidFill>
              </a:rPr>
              <a:t>General intersection improvements</a:t>
            </a:r>
          </a:p>
          <a:p>
            <a:pPr lvl="1">
              <a:buClr>
                <a:srgbClr val="780000"/>
              </a:buClr>
              <a:buFont typeface="Wingdings" pitchFamily="2" charset="2"/>
              <a:buChar char="Ø"/>
            </a:pPr>
            <a:r>
              <a:rPr lang="en-US" dirty="0" smtClean="0">
                <a:solidFill>
                  <a:schemeClr val="accent6">
                    <a:lumMod val="75000"/>
                  </a:schemeClr>
                </a:solidFill>
              </a:rPr>
              <a:t>replace and reconfigure signal heads for additional functionality</a:t>
            </a:r>
          </a:p>
          <a:p>
            <a:pPr lvl="1">
              <a:buClr>
                <a:srgbClr val="780000"/>
              </a:buClr>
              <a:buFont typeface="Wingdings" pitchFamily="2" charset="2"/>
              <a:buChar char="Ø"/>
            </a:pPr>
            <a:r>
              <a:rPr lang="en-US" dirty="0" smtClean="0">
                <a:solidFill>
                  <a:schemeClr val="accent6">
                    <a:lumMod val="75000"/>
                  </a:schemeClr>
                </a:solidFill>
              </a:rPr>
              <a:t>reconfiguring pavement and markings on approaching side streets in coordination with signal heads</a:t>
            </a:r>
          </a:p>
          <a:p>
            <a:pPr>
              <a:buClr>
                <a:srgbClr val="780000"/>
              </a:buClr>
              <a:buFont typeface="Wingdings" pitchFamily="2" charset="2"/>
              <a:buChar char="Ø"/>
            </a:pPr>
            <a:r>
              <a:rPr lang="en-US" dirty="0" smtClean="0">
                <a:solidFill>
                  <a:schemeClr val="accent6">
                    <a:lumMod val="75000"/>
                  </a:schemeClr>
                </a:solidFill>
              </a:rPr>
              <a:t>Consider removing or consolidating access points.</a:t>
            </a:r>
          </a:p>
          <a:p>
            <a:pPr>
              <a:buClr>
                <a:srgbClr val="780000"/>
              </a:buClr>
              <a:buFont typeface="Wingdings" pitchFamily="2" charset="2"/>
              <a:buChar char="Ø"/>
            </a:pPr>
            <a:r>
              <a:rPr lang="en-US" dirty="0" smtClean="0">
                <a:solidFill>
                  <a:schemeClr val="accent6">
                    <a:lumMod val="75000"/>
                  </a:schemeClr>
                </a:solidFill>
              </a:rPr>
              <a:t>The addition of right hand turn lanes at multiple westbound locations.  </a:t>
            </a:r>
            <a:endParaRPr lang="en-US" dirty="0">
              <a:solidFill>
                <a:schemeClr val="accent6">
                  <a:lumMod val="7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7252" y="5791200"/>
            <a:ext cx="1326397" cy="990600"/>
          </a:xfrm>
          <a:prstGeom prst="rect">
            <a:avLst/>
          </a:prstGeom>
        </p:spPr>
      </p:pic>
    </p:spTree>
    <p:extLst>
      <p:ext uri="{BB962C8B-B14F-4D97-AF65-F5344CB8AC3E}">
        <p14:creationId xmlns:p14="http://schemas.microsoft.com/office/powerpoint/2010/main" val="2441419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solidFill>
                  <a:srgbClr val="780000"/>
                </a:solidFill>
              </a:rPr>
              <a:t>TEAP Recommendations</a:t>
            </a:r>
            <a:endParaRPr lang="en-US" u="sng" dirty="0">
              <a:solidFill>
                <a:srgbClr val="780000"/>
              </a:solidFill>
            </a:endParaRPr>
          </a:p>
        </p:txBody>
      </p:sp>
      <p:sp>
        <p:nvSpPr>
          <p:cNvPr id="3" name="Content Placeholder 2"/>
          <p:cNvSpPr>
            <a:spLocks noGrp="1"/>
          </p:cNvSpPr>
          <p:nvPr>
            <p:ph idx="1"/>
          </p:nvPr>
        </p:nvSpPr>
        <p:spPr>
          <a:xfrm>
            <a:off x="457200" y="1600200"/>
            <a:ext cx="8153400" cy="4876800"/>
          </a:xfrm>
        </p:spPr>
        <p:txBody>
          <a:bodyPr/>
          <a:lstStyle/>
          <a:p>
            <a:pPr>
              <a:buClr>
                <a:srgbClr val="780000"/>
              </a:buClr>
              <a:buFont typeface="Wingdings" pitchFamily="2" charset="2"/>
              <a:buChar char="Ø"/>
            </a:pPr>
            <a:r>
              <a:rPr lang="en-US" dirty="0" smtClean="0">
                <a:solidFill>
                  <a:schemeClr val="accent6">
                    <a:lumMod val="75000"/>
                  </a:schemeClr>
                </a:solidFill>
              </a:rPr>
              <a:t>Conduct further review of left turn phasing and signage strategies at the signalized intersections.</a:t>
            </a:r>
          </a:p>
          <a:p>
            <a:pPr>
              <a:buClr>
                <a:srgbClr val="780000"/>
              </a:buClr>
              <a:buFont typeface="Wingdings" pitchFamily="2" charset="2"/>
              <a:buChar char="Ø"/>
            </a:pPr>
            <a:r>
              <a:rPr lang="en-US" dirty="0" smtClean="0">
                <a:solidFill>
                  <a:schemeClr val="accent6">
                    <a:lumMod val="75000"/>
                  </a:schemeClr>
                </a:solidFill>
              </a:rPr>
              <a:t>Perform a speed study of the entire corridor.</a:t>
            </a:r>
          </a:p>
          <a:p>
            <a:pPr>
              <a:buClr>
                <a:srgbClr val="780000"/>
              </a:buClr>
              <a:buFont typeface="Wingdings" pitchFamily="2" charset="2"/>
              <a:buChar char="Ø"/>
            </a:pPr>
            <a:r>
              <a:rPr lang="en-US" dirty="0" smtClean="0">
                <a:solidFill>
                  <a:schemeClr val="accent6">
                    <a:lumMod val="75000"/>
                  </a:schemeClr>
                </a:solidFill>
              </a:rPr>
              <a:t>Consider the implementation of Automated Traffic Signal Performance Measures to better define traffic signal timing and coordination plans based on real-time data.   </a:t>
            </a:r>
            <a:endParaRPr lang="en-US" dirty="0">
              <a:solidFill>
                <a:schemeClr val="accent6">
                  <a:lumMod val="7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7252" y="5791200"/>
            <a:ext cx="1326397" cy="990600"/>
          </a:xfrm>
          <a:prstGeom prst="rect">
            <a:avLst/>
          </a:prstGeom>
        </p:spPr>
      </p:pic>
    </p:spTree>
    <p:extLst>
      <p:ext uri="{BB962C8B-B14F-4D97-AF65-F5344CB8AC3E}">
        <p14:creationId xmlns:p14="http://schemas.microsoft.com/office/powerpoint/2010/main" val="488239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solidFill>
                  <a:srgbClr val="780000"/>
                </a:solidFill>
              </a:rPr>
              <a:t>Concluding Remarks</a:t>
            </a:r>
            <a:endParaRPr lang="en-US" u="sng" dirty="0">
              <a:solidFill>
                <a:srgbClr val="780000"/>
              </a:solidFill>
            </a:endParaRPr>
          </a:p>
        </p:txBody>
      </p:sp>
      <p:sp>
        <p:nvSpPr>
          <p:cNvPr id="3" name="Content Placeholder 2"/>
          <p:cNvSpPr>
            <a:spLocks noGrp="1"/>
          </p:cNvSpPr>
          <p:nvPr>
            <p:ph idx="1"/>
          </p:nvPr>
        </p:nvSpPr>
        <p:spPr>
          <a:xfrm>
            <a:off x="381000" y="1447800"/>
            <a:ext cx="8153400" cy="4724400"/>
          </a:xfrm>
        </p:spPr>
        <p:txBody>
          <a:bodyPr>
            <a:normAutofit/>
          </a:bodyPr>
          <a:lstStyle/>
          <a:p>
            <a:pPr>
              <a:buClr>
                <a:srgbClr val="780000"/>
              </a:buClr>
              <a:buFont typeface="Wingdings" pitchFamily="2" charset="2"/>
              <a:buChar char="Ø"/>
            </a:pPr>
            <a:r>
              <a:rPr lang="en-US" dirty="0" smtClean="0">
                <a:solidFill>
                  <a:schemeClr val="accent6">
                    <a:lumMod val="75000"/>
                  </a:schemeClr>
                </a:solidFill>
              </a:rPr>
              <a:t>Iowa Highway 122 is one of the four major gateways into the City of Mason City and as the city’s west end continues to grow and evolve with an emphasis on urbanization, so is the need to address the on-going issues with the current roadway conditions and configuration, traffic flow, safety and drainage.</a:t>
            </a:r>
          </a:p>
          <a:p>
            <a:pPr>
              <a:buClr>
                <a:srgbClr val="780000"/>
              </a:buClr>
              <a:buFont typeface="Wingdings" pitchFamily="2" charset="2"/>
              <a:buChar char="Ø"/>
            </a:pPr>
            <a:r>
              <a:rPr lang="en-US" dirty="0" smtClean="0">
                <a:solidFill>
                  <a:schemeClr val="accent6">
                    <a:lumMod val="75000"/>
                  </a:schemeClr>
                </a:solidFill>
                <a:ea typeface="Fira Sans Book" charset="0"/>
                <a:cs typeface="Arial" pitchFamily="34" charset="0"/>
              </a:rPr>
              <a:t>The </a:t>
            </a:r>
            <a:r>
              <a:rPr lang="en-US" dirty="0">
                <a:solidFill>
                  <a:schemeClr val="accent6">
                    <a:lumMod val="75000"/>
                  </a:schemeClr>
                </a:solidFill>
                <a:ea typeface="Fira Sans Book" charset="0"/>
                <a:cs typeface="Arial" pitchFamily="34" charset="0"/>
              </a:rPr>
              <a:t>u</a:t>
            </a:r>
            <a:r>
              <a:rPr lang="en-US" dirty="0">
                <a:solidFill>
                  <a:schemeClr val="accent6">
                    <a:lumMod val="75000"/>
                  </a:schemeClr>
                </a:solidFill>
              </a:rPr>
              <a:t>rbanization </a:t>
            </a:r>
            <a:r>
              <a:rPr lang="en-US" dirty="0" smtClean="0">
                <a:solidFill>
                  <a:schemeClr val="accent6">
                    <a:lumMod val="75000"/>
                  </a:schemeClr>
                </a:solidFill>
              </a:rPr>
              <a:t>of the </a:t>
            </a:r>
            <a:r>
              <a:rPr lang="en-US" dirty="0">
                <a:solidFill>
                  <a:schemeClr val="accent6">
                    <a:lumMod val="75000"/>
                  </a:schemeClr>
                </a:solidFill>
              </a:rPr>
              <a:t>four-lane divided highway to current design standards along with improvements </a:t>
            </a:r>
            <a:r>
              <a:rPr lang="en-US" dirty="0" smtClean="0">
                <a:solidFill>
                  <a:schemeClr val="accent6">
                    <a:lumMod val="75000"/>
                  </a:schemeClr>
                </a:solidFill>
              </a:rPr>
              <a:t>at intersecting streets will </a:t>
            </a:r>
            <a:r>
              <a:rPr lang="en-US" dirty="0">
                <a:solidFill>
                  <a:schemeClr val="accent6">
                    <a:lumMod val="75000"/>
                  </a:schemeClr>
                </a:solidFill>
              </a:rPr>
              <a:t>provide a corridor that meets the demands of today and </a:t>
            </a:r>
            <a:r>
              <a:rPr lang="en-US" dirty="0" smtClean="0">
                <a:solidFill>
                  <a:schemeClr val="accent6">
                    <a:lumMod val="75000"/>
                  </a:schemeClr>
                </a:solidFill>
              </a:rPr>
              <a:t>beyond.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7252" y="5791200"/>
            <a:ext cx="1326397" cy="990600"/>
          </a:xfrm>
          <a:prstGeom prst="rect">
            <a:avLst/>
          </a:prstGeom>
        </p:spPr>
      </p:pic>
    </p:spTree>
    <p:extLst>
      <p:ext uri="{BB962C8B-B14F-4D97-AF65-F5344CB8AC3E}">
        <p14:creationId xmlns:p14="http://schemas.microsoft.com/office/powerpoint/2010/main" val="2166109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solidFill>
                  <a:srgbClr val="780000"/>
                </a:solidFill>
              </a:rPr>
              <a:t>Request</a:t>
            </a:r>
            <a:endParaRPr lang="en-US" u="sng" dirty="0">
              <a:solidFill>
                <a:srgbClr val="780000"/>
              </a:solidFill>
            </a:endParaRPr>
          </a:p>
        </p:txBody>
      </p:sp>
      <p:sp>
        <p:nvSpPr>
          <p:cNvPr id="3" name="Content Placeholder 2"/>
          <p:cNvSpPr>
            <a:spLocks noGrp="1"/>
          </p:cNvSpPr>
          <p:nvPr>
            <p:ph idx="1"/>
          </p:nvPr>
        </p:nvSpPr>
        <p:spPr>
          <a:xfrm>
            <a:off x="381000" y="1447800"/>
            <a:ext cx="8153400" cy="4724400"/>
          </a:xfrm>
        </p:spPr>
        <p:txBody>
          <a:bodyPr>
            <a:normAutofit/>
          </a:bodyPr>
          <a:lstStyle/>
          <a:p>
            <a:pPr>
              <a:buClr>
                <a:srgbClr val="780000"/>
              </a:buClr>
              <a:buFont typeface="Wingdings" pitchFamily="2" charset="2"/>
              <a:buChar char="Ø"/>
            </a:pPr>
            <a:r>
              <a:rPr lang="en-US" dirty="0" smtClean="0">
                <a:solidFill>
                  <a:schemeClr val="accent6">
                    <a:lumMod val="75000"/>
                  </a:schemeClr>
                </a:solidFill>
                <a:ea typeface="Fira Sans Book" charset="0"/>
                <a:cs typeface="Arial" pitchFamily="34" charset="0"/>
              </a:rPr>
              <a:t>The </a:t>
            </a:r>
            <a:r>
              <a:rPr lang="en-US" dirty="0">
                <a:solidFill>
                  <a:schemeClr val="accent6">
                    <a:lumMod val="75000"/>
                  </a:schemeClr>
                </a:solidFill>
                <a:ea typeface="Fira Sans Book" charset="0"/>
                <a:cs typeface="Arial" pitchFamily="34" charset="0"/>
              </a:rPr>
              <a:t>City of Mason City is requesting that the </a:t>
            </a:r>
            <a:r>
              <a:rPr lang="en-US" dirty="0" smtClean="0">
                <a:solidFill>
                  <a:schemeClr val="accent6">
                    <a:lumMod val="75000"/>
                  </a:schemeClr>
                </a:solidFill>
                <a:ea typeface="Fira Sans Book" charset="0"/>
                <a:cs typeface="Arial" pitchFamily="34" charset="0"/>
              </a:rPr>
              <a:t>Iowa Department </a:t>
            </a:r>
            <a:r>
              <a:rPr lang="en-US" dirty="0">
                <a:solidFill>
                  <a:schemeClr val="accent6">
                    <a:lumMod val="75000"/>
                  </a:schemeClr>
                </a:solidFill>
                <a:ea typeface="Fira Sans Book" charset="0"/>
                <a:cs typeface="Arial" pitchFamily="34" charset="0"/>
              </a:rPr>
              <a:t>of Transportation participate in a study, and program funds for improvements on a two-mile segment of the Iowa Highway 122 corridor in Mason </a:t>
            </a:r>
            <a:r>
              <a:rPr lang="en-US" dirty="0" smtClean="0">
                <a:solidFill>
                  <a:schemeClr val="accent6">
                    <a:lumMod val="75000"/>
                  </a:schemeClr>
                </a:solidFill>
                <a:ea typeface="Fira Sans Book" charset="0"/>
                <a:cs typeface="Arial" pitchFamily="34" charset="0"/>
              </a:rPr>
              <a:t>City.</a:t>
            </a:r>
            <a:endParaRPr lang="en-US" dirty="0">
              <a:solidFill>
                <a:schemeClr val="accent6">
                  <a:lumMod val="75000"/>
                </a:schemeClr>
              </a:solidFill>
              <a:ea typeface="Fira Sans Book" charset="0"/>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7252" y="5791200"/>
            <a:ext cx="1326397" cy="990600"/>
          </a:xfrm>
          <a:prstGeom prst="rect">
            <a:avLst/>
          </a:prstGeom>
        </p:spPr>
      </p:pic>
    </p:spTree>
    <p:extLst>
      <p:ext uri="{BB962C8B-B14F-4D97-AF65-F5344CB8AC3E}">
        <p14:creationId xmlns:p14="http://schemas.microsoft.com/office/powerpoint/2010/main" val="3111432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80000"/>
                </a:solidFill>
              </a:rPr>
              <a:t>Questions</a:t>
            </a:r>
            <a:endParaRPr lang="en-US" dirty="0">
              <a:solidFill>
                <a:srgbClr val="780000"/>
              </a:solidFill>
            </a:endParaRPr>
          </a:p>
        </p:txBody>
      </p:sp>
      <p:sp>
        <p:nvSpPr>
          <p:cNvPr id="3" name="Text Placeholder 2"/>
          <p:cNvSpPr>
            <a:spLocks noGrp="1"/>
          </p:cNvSpPr>
          <p:nvPr>
            <p:ph type="body" idx="1"/>
          </p:nvPr>
        </p:nvSpPr>
        <p:spPr/>
        <p:txBody>
          <a:bodyPr/>
          <a:lstStyle/>
          <a:p>
            <a:r>
              <a:rPr lang="en-US" dirty="0" smtClean="0"/>
              <a:t>Thank you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7252" y="5791200"/>
            <a:ext cx="1326397" cy="990600"/>
          </a:xfrm>
          <a:prstGeom prst="rect">
            <a:avLst/>
          </a:prstGeom>
        </p:spPr>
      </p:pic>
    </p:spTree>
    <p:extLst>
      <p:ext uri="{BB962C8B-B14F-4D97-AF65-F5344CB8AC3E}">
        <p14:creationId xmlns:p14="http://schemas.microsoft.com/office/powerpoint/2010/main" val="1791920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2200275"/>
          </a:xfrm>
        </p:spPr>
        <p:txBody>
          <a:bodyPr>
            <a:noAutofit/>
          </a:bodyPr>
          <a:lstStyle/>
          <a:p>
            <a:pPr algn="ctr"/>
            <a:r>
              <a:rPr lang="en-US" dirty="0">
                <a:solidFill>
                  <a:srgbClr val="780000"/>
                </a:solidFill>
              </a:rPr>
              <a:t>CITY OF MASON CITY </a:t>
            </a:r>
            <a:br>
              <a:rPr lang="en-US" dirty="0">
                <a:solidFill>
                  <a:srgbClr val="780000"/>
                </a:solidFill>
              </a:rPr>
            </a:br>
            <a:r>
              <a:rPr lang="en-US" sz="2000" dirty="0">
                <a:solidFill>
                  <a:srgbClr val="780000"/>
                </a:solidFill>
              </a:rPr>
              <a:t>PRESENTING</a:t>
            </a:r>
            <a:r>
              <a:rPr lang="en-US" dirty="0">
                <a:solidFill>
                  <a:srgbClr val="780000"/>
                </a:solidFill>
              </a:rPr>
              <a:t> </a:t>
            </a:r>
            <a:br>
              <a:rPr lang="en-US" dirty="0">
                <a:solidFill>
                  <a:srgbClr val="780000"/>
                </a:solidFill>
              </a:rPr>
            </a:br>
            <a:r>
              <a:rPr lang="en-US" dirty="0">
                <a:solidFill>
                  <a:srgbClr val="780000"/>
                </a:solidFill>
              </a:rPr>
              <a:t>Iowa Highway 122</a:t>
            </a:r>
            <a:endParaRPr lang="en-US" dirty="0"/>
          </a:p>
        </p:txBody>
      </p:sp>
      <p:sp>
        <p:nvSpPr>
          <p:cNvPr id="3" name="Text Placeholder 2"/>
          <p:cNvSpPr>
            <a:spLocks noGrp="1"/>
          </p:cNvSpPr>
          <p:nvPr>
            <p:ph type="body" idx="1"/>
          </p:nvPr>
        </p:nvSpPr>
        <p:spPr/>
        <p:txBody>
          <a:bodyPr>
            <a:normAutofit lnSpcReduction="10000"/>
          </a:bodyPr>
          <a:lstStyle/>
          <a:p>
            <a:r>
              <a:rPr lang="en-US" dirty="0">
                <a:solidFill>
                  <a:schemeClr val="accent6">
                    <a:lumMod val="75000"/>
                  </a:schemeClr>
                </a:solidFill>
                <a:ea typeface="Fira Sans Book" charset="0"/>
                <a:cs typeface="Arial" pitchFamily="34" charset="0"/>
              </a:rPr>
              <a:t>The City of Mason City </a:t>
            </a:r>
            <a:r>
              <a:rPr lang="en-US" dirty="0" smtClean="0">
                <a:solidFill>
                  <a:schemeClr val="accent6">
                    <a:lumMod val="75000"/>
                  </a:schemeClr>
                </a:solidFill>
                <a:ea typeface="Fira Sans Book" charset="0"/>
                <a:cs typeface="Arial" pitchFamily="34" charset="0"/>
              </a:rPr>
              <a:t>is requesting that the </a:t>
            </a:r>
            <a:r>
              <a:rPr lang="en-US" dirty="0" smtClean="0">
                <a:solidFill>
                  <a:schemeClr val="accent6">
                    <a:lumMod val="75000"/>
                  </a:schemeClr>
                </a:solidFill>
                <a:ea typeface="Fira Sans Book" charset="0"/>
                <a:cs typeface="Arial" pitchFamily="34" charset="0"/>
              </a:rPr>
              <a:t>Iowa </a:t>
            </a:r>
            <a:r>
              <a:rPr lang="en-US" dirty="0" smtClean="0">
                <a:solidFill>
                  <a:schemeClr val="accent6">
                    <a:lumMod val="75000"/>
                  </a:schemeClr>
                </a:solidFill>
                <a:ea typeface="Fira Sans Book" charset="0"/>
                <a:cs typeface="Arial" pitchFamily="34" charset="0"/>
              </a:rPr>
              <a:t>Department of Transportation participate in a study, and program funds for </a:t>
            </a:r>
            <a:r>
              <a:rPr lang="en-US" dirty="0">
                <a:solidFill>
                  <a:schemeClr val="accent6">
                    <a:lumMod val="75000"/>
                  </a:schemeClr>
                </a:solidFill>
                <a:ea typeface="Fira Sans Book" charset="0"/>
                <a:cs typeface="Arial" pitchFamily="34" charset="0"/>
              </a:rPr>
              <a:t>improvements </a:t>
            </a:r>
            <a:r>
              <a:rPr lang="en-US" dirty="0" smtClean="0">
                <a:solidFill>
                  <a:schemeClr val="accent6">
                    <a:lumMod val="75000"/>
                  </a:schemeClr>
                </a:solidFill>
                <a:ea typeface="Fira Sans Book" charset="0"/>
                <a:cs typeface="Arial" pitchFamily="34" charset="0"/>
              </a:rPr>
              <a:t>on a </a:t>
            </a:r>
            <a:r>
              <a:rPr lang="en-US" dirty="0">
                <a:solidFill>
                  <a:schemeClr val="accent6">
                    <a:lumMod val="75000"/>
                  </a:schemeClr>
                </a:solidFill>
                <a:ea typeface="Fira Sans Book" charset="0"/>
                <a:cs typeface="Arial" pitchFamily="34" charset="0"/>
              </a:rPr>
              <a:t>two-mile segment of </a:t>
            </a:r>
            <a:r>
              <a:rPr lang="en-US" dirty="0" smtClean="0">
                <a:solidFill>
                  <a:schemeClr val="accent6">
                    <a:lumMod val="75000"/>
                  </a:schemeClr>
                </a:solidFill>
                <a:ea typeface="Fira Sans Book" charset="0"/>
                <a:cs typeface="Arial" pitchFamily="34" charset="0"/>
              </a:rPr>
              <a:t>the Iowa </a:t>
            </a:r>
            <a:r>
              <a:rPr lang="en-US" dirty="0">
                <a:solidFill>
                  <a:schemeClr val="accent6">
                    <a:lumMod val="75000"/>
                  </a:schemeClr>
                </a:solidFill>
                <a:ea typeface="Fira Sans Book" charset="0"/>
                <a:cs typeface="Arial" pitchFamily="34" charset="0"/>
              </a:rPr>
              <a:t>Highway 122 </a:t>
            </a:r>
            <a:r>
              <a:rPr lang="en-US" dirty="0" smtClean="0">
                <a:solidFill>
                  <a:schemeClr val="accent6">
                    <a:lumMod val="75000"/>
                  </a:schemeClr>
                </a:solidFill>
                <a:ea typeface="Fira Sans Book" charset="0"/>
                <a:cs typeface="Arial" pitchFamily="34" charset="0"/>
              </a:rPr>
              <a:t>corridor in Mason City.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7252" y="5791200"/>
            <a:ext cx="1326397" cy="990600"/>
          </a:xfrm>
          <a:prstGeom prst="rect">
            <a:avLst/>
          </a:prstGeom>
        </p:spPr>
      </p:pic>
    </p:spTree>
    <p:extLst>
      <p:ext uri="{BB962C8B-B14F-4D97-AF65-F5344CB8AC3E}">
        <p14:creationId xmlns:p14="http://schemas.microsoft.com/office/powerpoint/2010/main" val="2323684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780000"/>
                </a:solidFill>
              </a:rPr>
              <a:t>Community Profile – Mason City</a:t>
            </a:r>
          </a:p>
        </p:txBody>
      </p:sp>
      <p:sp>
        <p:nvSpPr>
          <p:cNvPr id="3" name="Content Placeholder 2"/>
          <p:cNvSpPr>
            <a:spLocks noGrp="1"/>
          </p:cNvSpPr>
          <p:nvPr>
            <p:ph sz="half" idx="1"/>
          </p:nvPr>
        </p:nvSpPr>
        <p:spPr>
          <a:xfrm>
            <a:off x="457200" y="1447800"/>
            <a:ext cx="4267200" cy="1374648"/>
          </a:xfrm>
        </p:spPr>
        <p:txBody>
          <a:bodyPr>
            <a:noAutofit/>
          </a:bodyPr>
          <a:lstStyle/>
          <a:p>
            <a:pPr>
              <a:buClr>
                <a:srgbClr val="780000"/>
              </a:buClr>
              <a:buFont typeface="Wingdings" pitchFamily="2" charset="2"/>
              <a:buChar char="Ø"/>
            </a:pPr>
            <a:r>
              <a:rPr lang="en-US" sz="1800" dirty="0" smtClean="0">
                <a:solidFill>
                  <a:schemeClr val="accent6">
                    <a:lumMod val="75000"/>
                  </a:schemeClr>
                </a:solidFill>
              </a:rPr>
              <a:t>Located in North Central Iowa</a:t>
            </a:r>
          </a:p>
          <a:p>
            <a:pPr>
              <a:buClr>
                <a:srgbClr val="780000"/>
              </a:buClr>
              <a:buFont typeface="Wingdings" pitchFamily="2" charset="2"/>
              <a:buChar char="Ø"/>
            </a:pPr>
            <a:r>
              <a:rPr lang="en-US" sz="1800" dirty="0" smtClean="0">
                <a:solidFill>
                  <a:schemeClr val="accent6">
                    <a:lumMod val="75000"/>
                  </a:schemeClr>
                </a:solidFill>
              </a:rPr>
              <a:t>County Seat for Cerro Gordo County</a:t>
            </a:r>
          </a:p>
          <a:p>
            <a:pPr>
              <a:buClr>
                <a:srgbClr val="780000"/>
              </a:buClr>
              <a:buFont typeface="Wingdings" pitchFamily="2" charset="2"/>
              <a:buChar char="Ø"/>
            </a:pPr>
            <a:r>
              <a:rPr lang="en-US" sz="1800" dirty="0" smtClean="0">
                <a:solidFill>
                  <a:schemeClr val="accent6">
                    <a:lumMod val="75000"/>
                  </a:schemeClr>
                </a:solidFill>
              </a:rPr>
              <a:t>2019 Census Population 27,200</a:t>
            </a:r>
          </a:p>
          <a:p>
            <a:pPr>
              <a:buClr>
                <a:srgbClr val="780000"/>
              </a:buClr>
              <a:buFont typeface="Wingdings" pitchFamily="2" charset="2"/>
              <a:buChar char="Ø"/>
            </a:pPr>
            <a:endParaRPr lang="en-US" sz="1800" dirty="0" smtClean="0">
              <a:solidFill>
                <a:schemeClr val="accent6">
                  <a:lumMod val="75000"/>
                </a:schemeClr>
              </a:solidFill>
            </a:endParaRPr>
          </a:p>
          <a:p>
            <a:pPr>
              <a:buClr>
                <a:srgbClr val="780000"/>
              </a:buClr>
              <a:buFont typeface="Wingdings" pitchFamily="2" charset="2"/>
              <a:buChar char="Ø"/>
            </a:pPr>
            <a:endParaRPr lang="en-US" sz="1800" dirty="0">
              <a:solidFill>
                <a:schemeClr val="accent6">
                  <a:lumMod val="75000"/>
                </a:schemeClr>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88180" y="1371600"/>
            <a:ext cx="3912270" cy="4042389"/>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7252" y="5791200"/>
            <a:ext cx="1326397" cy="990600"/>
          </a:xfrm>
          <a:prstGeom prst="rect">
            <a:avLst/>
          </a:prstGeom>
        </p:spPr>
      </p:pic>
    </p:spTree>
    <p:extLst>
      <p:ext uri="{BB962C8B-B14F-4D97-AF65-F5344CB8AC3E}">
        <p14:creationId xmlns:p14="http://schemas.microsoft.com/office/powerpoint/2010/main" val="609211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780000"/>
                </a:solidFill>
              </a:rPr>
              <a:t>Iowa Highway 122</a:t>
            </a:r>
            <a:endParaRPr lang="en-US" u="sng" dirty="0">
              <a:solidFill>
                <a:srgbClr val="780000"/>
              </a:solidFill>
            </a:endParaRPr>
          </a:p>
        </p:txBody>
      </p:sp>
      <p:sp>
        <p:nvSpPr>
          <p:cNvPr id="3" name="Content Placeholder 2"/>
          <p:cNvSpPr>
            <a:spLocks noGrp="1"/>
          </p:cNvSpPr>
          <p:nvPr>
            <p:ph sz="half" idx="1"/>
          </p:nvPr>
        </p:nvSpPr>
        <p:spPr>
          <a:xfrm>
            <a:off x="457200" y="1447800"/>
            <a:ext cx="8153400" cy="1984248"/>
          </a:xfrm>
        </p:spPr>
        <p:txBody>
          <a:bodyPr>
            <a:normAutofit/>
          </a:bodyPr>
          <a:lstStyle/>
          <a:p>
            <a:pPr>
              <a:buClr>
                <a:srgbClr val="780000"/>
              </a:buClr>
              <a:buFont typeface="Wingdings" pitchFamily="2" charset="2"/>
              <a:buChar char="Ø"/>
            </a:pPr>
            <a:r>
              <a:rPr lang="en-US" sz="2000" dirty="0" smtClean="0">
                <a:solidFill>
                  <a:schemeClr val="accent6">
                    <a:lumMod val="75000"/>
                  </a:schemeClr>
                </a:solidFill>
              </a:rPr>
              <a:t>12 mile 4-lane divided highway with at-grade intersections</a:t>
            </a:r>
          </a:p>
          <a:p>
            <a:pPr>
              <a:buClr>
                <a:srgbClr val="780000"/>
              </a:buClr>
              <a:buFont typeface="Wingdings" pitchFamily="2" charset="2"/>
              <a:buChar char="Ø"/>
            </a:pPr>
            <a:r>
              <a:rPr lang="en-US" sz="2000" dirty="0" smtClean="0">
                <a:solidFill>
                  <a:schemeClr val="accent6">
                    <a:lumMod val="75000"/>
                  </a:schemeClr>
                </a:solidFill>
              </a:rPr>
              <a:t>Connects the county's two largest cities, Mason City and Clear Lake</a:t>
            </a:r>
          </a:p>
          <a:p>
            <a:pPr>
              <a:buClr>
                <a:srgbClr val="780000"/>
              </a:buClr>
              <a:buFont typeface="Wingdings" pitchFamily="2" charset="2"/>
              <a:buChar char="Ø"/>
            </a:pPr>
            <a:r>
              <a:rPr lang="en-US" sz="2000" dirty="0" smtClean="0">
                <a:solidFill>
                  <a:schemeClr val="accent6">
                    <a:lumMod val="75000"/>
                  </a:schemeClr>
                </a:solidFill>
              </a:rPr>
              <a:t>The access control spacing is 1000’</a:t>
            </a:r>
          </a:p>
          <a:p>
            <a:pPr>
              <a:buClr>
                <a:srgbClr val="780000"/>
              </a:buClr>
              <a:buFont typeface="Wingdings" pitchFamily="2" charset="2"/>
              <a:buChar char="Ø"/>
            </a:pPr>
            <a:r>
              <a:rPr lang="en-US" sz="2000" dirty="0" smtClean="0">
                <a:solidFill>
                  <a:schemeClr val="accent6">
                    <a:lumMod val="75000"/>
                  </a:schemeClr>
                </a:solidFill>
              </a:rPr>
              <a:t>Annual Average Daily Traffic = 16,400 vehicles</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6057" y="3124200"/>
            <a:ext cx="7867050" cy="2566295"/>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7252" y="5791200"/>
            <a:ext cx="1326397" cy="990600"/>
          </a:xfrm>
          <a:prstGeom prst="rect">
            <a:avLst/>
          </a:prstGeom>
        </p:spPr>
      </p:pic>
    </p:spTree>
    <p:extLst>
      <p:ext uri="{BB962C8B-B14F-4D97-AF65-F5344CB8AC3E}">
        <p14:creationId xmlns:p14="http://schemas.microsoft.com/office/powerpoint/2010/main" val="2338144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780000"/>
                </a:solidFill>
              </a:rPr>
              <a:t>Iowa Highway 122</a:t>
            </a:r>
            <a:endParaRPr lang="en-US" u="sng" dirty="0">
              <a:solidFill>
                <a:srgbClr val="780000"/>
              </a:solidFill>
            </a:endParaRPr>
          </a:p>
        </p:txBody>
      </p:sp>
      <p:sp>
        <p:nvSpPr>
          <p:cNvPr id="3" name="Content Placeholder 2"/>
          <p:cNvSpPr>
            <a:spLocks noGrp="1"/>
          </p:cNvSpPr>
          <p:nvPr>
            <p:ph sz="half" idx="1"/>
          </p:nvPr>
        </p:nvSpPr>
        <p:spPr>
          <a:xfrm>
            <a:off x="457200" y="1447800"/>
            <a:ext cx="8153400" cy="1828800"/>
          </a:xfrm>
        </p:spPr>
        <p:txBody>
          <a:bodyPr>
            <a:normAutofit fontScale="92500" lnSpcReduction="10000"/>
          </a:bodyPr>
          <a:lstStyle/>
          <a:p>
            <a:pPr marL="0" indent="0">
              <a:buNone/>
            </a:pPr>
            <a:r>
              <a:rPr lang="en-US" sz="2400" dirty="0" smtClean="0">
                <a:solidFill>
                  <a:schemeClr val="accent6">
                    <a:lumMod val="75000"/>
                  </a:schemeClr>
                </a:solidFill>
              </a:rPr>
              <a:t>The segment of 122/Business 18 within the City’s Corporate Limits is bounded on either side by retail, business and food establishments. </a:t>
            </a:r>
          </a:p>
          <a:p>
            <a:pPr marL="0" indent="0">
              <a:buNone/>
            </a:pPr>
            <a:r>
              <a:rPr lang="en-US" sz="2400" dirty="0" err="1" smtClean="0">
                <a:solidFill>
                  <a:schemeClr val="accent6">
                    <a:lumMod val="75000"/>
                  </a:schemeClr>
                </a:solidFill>
              </a:rPr>
              <a:t>Walmart</a:t>
            </a:r>
            <a:r>
              <a:rPr lang="en-US" sz="2400" dirty="0" smtClean="0">
                <a:solidFill>
                  <a:schemeClr val="accent6">
                    <a:lumMod val="75000"/>
                  </a:schemeClr>
                </a:solidFill>
              </a:rPr>
              <a:t>, Target, Menards, Mills Fleet Farm, Hy-Vee and Mercy One are some of the larger traffic generators in the area.</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 y="3200400"/>
            <a:ext cx="7848600" cy="2490095"/>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7252" y="5791200"/>
            <a:ext cx="1326397" cy="990600"/>
          </a:xfrm>
          <a:prstGeom prst="rect">
            <a:avLst/>
          </a:prstGeom>
        </p:spPr>
      </p:pic>
    </p:spTree>
    <p:extLst>
      <p:ext uri="{BB962C8B-B14F-4D97-AF65-F5344CB8AC3E}">
        <p14:creationId xmlns:p14="http://schemas.microsoft.com/office/powerpoint/2010/main" val="665832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solidFill>
                  <a:srgbClr val="780000"/>
                </a:solidFill>
              </a:rPr>
              <a:t>History and Current Conditions</a:t>
            </a:r>
            <a:endParaRPr lang="en-US" u="sng" dirty="0">
              <a:solidFill>
                <a:srgbClr val="780000"/>
              </a:solidFill>
            </a:endParaRPr>
          </a:p>
        </p:txBody>
      </p:sp>
      <p:sp>
        <p:nvSpPr>
          <p:cNvPr id="3" name="Content Placeholder 2"/>
          <p:cNvSpPr>
            <a:spLocks noGrp="1"/>
          </p:cNvSpPr>
          <p:nvPr>
            <p:ph idx="1"/>
          </p:nvPr>
        </p:nvSpPr>
        <p:spPr/>
        <p:txBody>
          <a:bodyPr>
            <a:normAutofit/>
          </a:bodyPr>
          <a:lstStyle/>
          <a:p>
            <a:pPr>
              <a:buClr>
                <a:srgbClr val="780000"/>
              </a:buClr>
              <a:buFont typeface="Wingdings" pitchFamily="2" charset="2"/>
              <a:buChar char="Ø"/>
            </a:pPr>
            <a:r>
              <a:rPr lang="en-US" sz="2000" dirty="0" smtClean="0">
                <a:solidFill>
                  <a:schemeClr val="accent6">
                    <a:lumMod val="75000"/>
                  </a:schemeClr>
                </a:solidFill>
              </a:rPr>
              <a:t>Iowa Highway 122 was constructed as a four-lane </a:t>
            </a:r>
            <a:r>
              <a:rPr lang="en-US" sz="2000" dirty="0">
                <a:solidFill>
                  <a:schemeClr val="accent6">
                    <a:lumMod val="75000"/>
                  </a:schemeClr>
                </a:solidFill>
              </a:rPr>
              <a:t>divided </a:t>
            </a:r>
            <a:r>
              <a:rPr lang="en-US" sz="2000" dirty="0" smtClean="0">
                <a:solidFill>
                  <a:schemeClr val="accent6">
                    <a:lumMod val="75000"/>
                  </a:schemeClr>
                </a:solidFill>
              </a:rPr>
              <a:t>rural section roadway in 1963.  </a:t>
            </a:r>
            <a:endParaRPr lang="en-US" sz="2000" dirty="0">
              <a:solidFill>
                <a:schemeClr val="accent6">
                  <a:lumMod val="75000"/>
                </a:schemeClr>
              </a:solidFill>
            </a:endParaRPr>
          </a:p>
          <a:p>
            <a:pPr>
              <a:buClr>
                <a:srgbClr val="780000"/>
              </a:buClr>
              <a:buFont typeface="Wingdings" pitchFamily="2" charset="2"/>
              <a:buChar char="Ø"/>
            </a:pPr>
            <a:r>
              <a:rPr lang="en-US" sz="2000" dirty="0" smtClean="0">
                <a:solidFill>
                  <a:schemeClr val="accent6">
                    <a:lumMod val="75000"/>
                  </a:schemeClr>
                </a:solidFill>
              </a:rPr>
              <a:t>The original pavement was 10” Portland Cement Concrete.</a:t>
            </a:r>
          </a:p>
          <a:p>
            <a:pPr>
              <a:buClr>
                <a:srgbClr val="780000"/>
              </a:buClr>
              <a:buFont typeface="Wingdings" pitchFamily="2" charset="2"/>
              <a:buChar char="Ø"/>
            </a:pPr>
            <a:r>
              <a:rPr lang="en-US" sz="2000" dirty="0" smtClean="0">
                <a:solidFill>
                  <a:schemeClr val="accent6">
                    <a:lumMod val="75000"/>
                  </a:schemeClr>
                </a:solidFill>
              </a:rPr>
              <a:t>The pavement was resurfaced with 3” of Asphaltic Concrete in 1991.</a:t>
            </a:r>
          </a:p>
          <a:p>
            <a:pPr>
              <a:buClr>
                <a:srgbClr val="780000"/>
              </a:buClr>
              <a:buFont typeface="Wingdings" pitchFamily="2" charset="2"/>
              <a:buChar char="Ø"/>
            </a:pPr>
            <a:r>
              <a:rPr lang="en-US" sz="2000" dirty="0" smtClean="0">
                <a:solidFill>
                  <a:schemeClr val="accent6">
                    <a:lumMod val="75000"/>
                  </a:schemeClr>
                </a:solidFill>
              </a:rPr>
              <a:t>The pavement received a </a:t>
            </a:r>
            <a:r>
              <a:rPr lang="en-US" sz="2000" dirty="0" err="1" smtClean="0">
                <a:solidFill>
                  <a:schemeClr val="accent6">
                    <a:lumMod val="75000"/>
                  </a:schemeClr>
                </a:solidFill>
              </a:rPr>
              <a:t>Microsurfacing</a:t>
            </a:r>
            <a:r>
              <a:rPr lang="en-US" sz="2000" dirty="0" smtClean="0">
                <a:solidFill>
                  <a:schemeClr val="accent6">
                    <a:lumMod val="75000"/>
                  </a:schemeClr>
                </a:solidFill>
              </a:rPr>
              <a:t> material in 2018.</a:t>
            </a:r>
          </a:p>
          <a:p>
            <a:pPr>
              <a:buClr>
                <a:srgbClr val="780000"/>
              </a:buClr>
              <a:buFont typeface="Wingdings" pitchFamily="2" charset="2"/>
              <a:buChar char="Ø"/>
            </a:pPr>
            <a:r>
              <a:rPr lang="en-US" sz="2000" dirty="0">
                <a:solidFill>
                  <a:schemeClr val="accent6">
                    <a:lumMod val="75000"/>
                  </a:schemeClr>
                </a:solidFill>
              </a:rPr>
              <a:t>Inadequate storm water management and drainage.</a:t>
            </a:r>
          </a:p>
          <a:p>
            <a:pPr lvl="1">
              <a:buClr>
                <a:srgbClr val="780000"/>
              </a:buClr>
              <a:buFont typeface="Wingdings" pitchFamily="2" charset="2"/>
              <a:buChar char="Ø"/>
            </a:pPr>
            <a:r>
              <a:rPr lang="en-US" dirty="0">
                <a:solidFill>
                  <a:schemeClr val="accent6">
                    <a:lumMod val="75000"/>
                  </a:schemeClr>
                </a:solidFill>
              </a:rPr>
              <a:t>Ponding </a:t>
            </a:r>
            <a:r>
              <a:rPr lang="en-US" dirty="0" smtClean="0">
                <a:solidFill>
                  <a:schemeClr val="accent6">
                    <a:lumMod val="75000"/>
                  </a:schemeClr>
                </a:solidFill>
              </a:rPr>
              <a:t>in </a:t>
            </a:r>
            <a:r>
              <a:rPr lang="en-US" dirty="0">
                <a:solidFill>
                  <a:schemeClr val="accent6">
                    <a:lumMod val="75000"/>
                  </a:schemeClr>
                </a:solidFill>
              </a:rPr>
              <a:t>intersections</a:t>
            </a:r>
          </a:p>
          <a:p>
            <a:pPr lvl="1">
              <a:buClr>
                <a:srgbClr val="780000"/>
              </a:buClr>
              <a:buFont typeface="Wingdings" pitchFamily="2" charset="2"/>
              <a:buChar char="Ø"/>
            </a:pPr>
            <a:r>
              <a:rPr lang="en-US" dirty="0">
                <a:solidFill>
                  <a:schemeClr val="accent6">
                    <a:lumMod val="75000"/>
                  </a:schemeClr>
                </a:solidFill>
              </a:rPr>
              <a:t>Granular shoulder erosion</a:t>
            </a:r>
          </a:p>
          <a:p>
            <a:pPr lvl="1">
              <a:buClr>
                <a:srgbClr val="780000"/>
              </a:buClr>
              <a:buFont typeface="Wingdings" pitchFamily="2" charset="2"/>
              <a:buChar char="Ø"/>
            </a:pPr>
            <a:r>
              <a:rPr lang="en-US" dirty="0">
                <a:solidFill>
                  <a:schemeClr val="accent6">
                    <a:lumMod val="75000"/>
                  </a:schemeClr>
                </a:solidFill>
              </a:rPr>
              <a:t>Rutting at intersection radii and edge of pavement</a:t>
            </a:r>
          </a:p>
          <a:p>
            <a:pPr>
              <a:buClr>
                <a:srgbClr val="780000"/>
              </a:buClr>
              <a:buFont typeface="Wingdings" pitchFamily="2" charset="2"/>
              <a:buChar char="Ø"/>
            </a:pPr>
            <a:r>
              <a:rPr lang="en-US" sz="2000" dirty="0" smtClean="0">
                <a:solidFill>
                  <a:schemeClr val="accent6">
                    <a:lumMod val="75000"/>
                  </a:schemeClr>
                </a:solidFill>
              </a:rPr>
              <a:t>Pavement showing signs of deterioration, joint </a:t>
            </a:r>
            <a:r>
              <a:rPr lang="en-US" sz="2000" dirty="0" err="1" smtClean="0">
                <a:solidFill>
                  <a:schemeClr val="accent6">
                    <a:lumMod val="75000"/>
                  </a:schemeClr>
                </a:solidFill>
              </a:rPr>
              <a:t>spalling</a:t>
            </a:r>
            <a:r>
              <a:rPr lang="en-US" sz="2000" dirty="0" smtClean="0">
                <a:solidFill>
                  <a:schemeClr val="accent6">
                    <a:lumMod val="75000"/>
                  </a:schemeClr>
                </a:solidFill>
              </a:rPr>
              <a:t>, raveling, etc. </a:t>
            </a:r>
            <a:endParaRPr lang="en-US" sz="2000" dirty="0">
              <a:solidFill>
                <a:schemeClr val="accent6">
                  <a:lumMod val="7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7252" y="5791200"/>
            <a:ext cx="1326397" cy="990600"/>
          </a:xfrm>
          <a:prstGeom prst="rect">
            <a:avLst/>
          </a:prstGeom>
        </p:spPr>
      </p:pic>
    </p:spTree>
    <p:extLst>
      <p:ext uri="{BB962C8B-B14F-4D97-AF65-F5344CB8AC3E}">
        <p14:creationId xmlns:p14="http://schemas.microsoft.com/office/powerpoint/2010/main" val="2431540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780000"/>
                </a:solidFill>
              </a:rPr>
              <a:t>Recent Improvements</a:t>
            </a:r>
            <a:endParaRPr lang="en-US" u="sng" dirty="0"/>
          </a:p>
        </p:txBody>
      </p:sp>
      <p:sp>
        <p:nvSpPr>
          <p:cNvPr id="3" name="Content Placeholder 2"/>
          <p:cNvSpPr>
            <a:spLocks noGrp="1"/>
          </p:cNvSpPr>
          <p:nvPr>
            <p:ph sz="half" idx="1"/>
          </p:nvPr>
        </p:nvSpPr>
        <p:spPr>
          <a:xfrm>
            <a:off x="457200" y="1673352"/>
            <a:ext cx="8229600" cy="2746248"/>
          </a:xfrm>
        </p:spPr>
        <p:txBody>
          <a:bodyPr>
            <a:normAutofit fontScale="92500" lnSpcReduction="10000"/>
          </a:bodyPr>
          <a:lstStyle/>
          <a:p>
            <a:pPr>
              <a:buClr>
                <a:srgbClr val="780000"/>
              </a:buClr>
              <a:buFont typeface="Wingdings" pitchFamily="2" charset="2"/>
              <a:buChar char="Ø"/>
            </a:pPr>
            <a:r>
              <a:rPr lang="en-US" sz="2600" dirty="0" smtClean="0">
                <a:solidFill>
                  <a:schemeClr val="accent6">
                    <a:lumMod val="75000"/>
                  </a:schemeClr>
                </a:solidFill>
              </a:rPr>
              <a:t>2000-Signalized Indianhead Drive intersection</a:t>
            </a:r>
            <a:endParaRPr lang="en-US" sz="2600" dirty="0">
              <a:solidFill>
                <a:schemeClr val="accent6">
                  <a:lumMod val="75000"/>
                </a:schemeClr>
              </a:solidFill>
            </a:endParaRPr>
          </a:p>
          <a:p>
            <a:pPr>
              <a:buClr>
                <a:srgbClr val="780000"/>
              </a:buClr>
              <a:buFont typeface="Wingdings" pitchFamily="2" charset="2"/>
              <a:buChar char="Ø"/>
            </a:pPr>
            <a:r>
              <a:rPr lang="en-US" sz="2600" dirty="0">
                <a:solidFill>
                  <a:schemeClr val="accent6">
                    <a:lumMod val="75000"/>
                  </a:schemeClr>
                </a:solidFill>
              </a:rPr>
              <a:t>2009- USTEP traffic signal replacement </a:t>
            </a:r>
            <a:r>
              <a:rPr lang="en-US" sz="2600" dirty="0" smtClean="0">
                <a:solidFill>
                  <a:schemeClr val="accent6">
                    <a:lumMod val="75000"/>
                  </a:schemeClr>
                </a:solidFill>
              </a:rPr>
              <a:t>at Roosevelt </a:t>
            </a:r>
            <a:r>
              <a:rPr lang="en-US" sz="2600" dirty="0">
                <a:solidFill>
                  <a:schemeClr val="accent6">
                    <a:lumMod val="75000"/>
                  </a:schemeClr>
                </a:solidFill>
              </a:rPr>
              <a:t>Avenue/Village Green </a:t>
            </a:r>
            <a:r>
              <a:rPr lang="en-US" sz="2600" dirty="0" smtClean="0">
                <a:solidFill>
                  <a:schemeClr val="accent6">
                    <a:lumMod val="75000"/>
                  </a:schemeClr>
                </a:solidFill>
              </a:rPr>
              <a:t>Drive</a:t>
            </a:r>
            <a:endParaRPr lang="en-US" sz="2600" dirty="0">
              <a:solidFill>
                <a:schemeClr val="accent6">
                  <a:lumMod val="75000"/>
                </a:schemeClr>
              </a:solidFill>
            </a:endParaRPr>
          </a:p>
          <a:p>
            <a:pPr>
              <a:buClr>
                <a:srgbClr val="780000"/>
              </a:buClr>
              <a:buFont typeface="Wingdings" pitchFamily="2" charset="2"/>
              <a:buChar char="Ø"/>
            </a:pPr>
            <a:r>
              <a:rPr lang="en-US" sz="2600" dirty="0">
                <a:solidFill>
                  <a:schemeClr val="accent6">
                    <a:lumMod val="75000"/>
                  </a:schemeClr>
                </a:solidFill>
              </a:rPr>
              <a:t>2015- USTEP left turn lane </a:t>
            </a:r>
            <a:r>
              <a:rPr lang="en-US" sz="2600" dirty="0" smtClean="0">
                <a:solidFill>
                  <a:schemeClr val="accent6">
                    <a:lumMod val="75000"/>
                  </a:schemeClr>
                </a:solidFill>
              </a:rPr>
              <a:t>improvements at </a:t>
            </a:r>
            <a:r>
              <a:rPr lang="en-US" sz="2600" dirty="0">
                <a:solidFill>
                  <a:schemeClr val="accent6">
                    <a:lumMod val="75000"/>
                  </a:schemeClr>
                </a:solidFill>
              </a:rPr>
              <a:t>the North Iowa Events Center </a:t>
            </a:r>
            <a:endParaRPr lang="en-US" sz="2600" dirty="0" smtClean="0">
              <a:solidFill>
                <a:schemeClr val="accent6">
                  <a:lumMod val="75000"/>
                </a:schemeClr>
              </a:solidFill>
            </a:endParaRPr>
          </a:p>
          <a:p>
            <a:pPr>
              <a:buClr>
                <a:srgbClr val="780000"/>
              </a:buClr>
              <a:buFont typeface="Wingdings" pitchFamily="2" charset="2"/>
              <a:buChar char="Ø"/>
            </a:pPr>
            <a:r>
              <a:rPr lang="en-US" sz="2600" dirty="0" smtClean="0">
                <a:solidFill>
                  <a:schemeClr val="accent6">
                    <a:lumMod val="75000"/>
                  </a:schemeClr>
                </a:solidFill>
              </a:rPr>
              <a:t>2018-Completed fiber </a:t>
            </a:r>
            <a:r>
              <a:rPr lang="en-US" sz="2600" dirty="0">
                <a:solidFill>
                  <a:schemeClr val="accent6">
                    <a:lumMod val="75000"/>
                  </a:schemeClr>
                </a:solidFill>
              </a:rPr>
              <a:t>network with capabilities of interconnecting traffic </a:t>
            </a:r>
            <a:r>
              <a:rPr lang="en-US" sz="2600" dirty="0" smtClean="0">
                <a:solidFill>
                  <a:schemeClr val="accent6">
                    <a:lumMod val="75000"/>
                  </a:schemeClr>
                </a:solidFill>
              </a:rPr>
              <a:t>signals</a:t>
            </a:r>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3400" y="4343400"/>
            <a:ext cx="8153400" cy="157090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7252" y="5791200"/>
            <a:ext cx="1326397" cy="990600"/>
          </a:xfrm>
          <a:prstGeom prst="rect">
            <a:avLst/>
          </a:prstGeom>
        </p:spPr>
      </p:pic>
    </p:spTree>
    <p:extLst>
      <p:ext uri="{BB962C8B-B14F-4D97-AF65-F5344CB8AC3E}">
        <p14:creationId xmlns:p14="http://schemas.microsoft.com/office/powerpoint/2010/main" val="1705075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780000"/>
                </a:solidFill>
              </a:rPr>
              <a:t>Recent Improvements</a:t>
            </a:r>
            <a:endParaRPr lang="en-US" dirty="0"/>
          </a:p>
        </p:txBody>
      </p:sp>
      <p:sp>
        <p:nvSpPr>
          <p:cNvPr id="3" name="Text Placeholder 2"/>
          <p:cNvSpPr>
            <a:spLocks noGrp="1"/>
          </p:cNvSpPr>
          <p:nvPr>
            <p:ph type="body" idx="1"/>
          </p:nvPr>
        </p:nvSpPr>
        <p:spPr/>
        <p:txBody>
          <a:bodyPr>
            <a:normAutofit fontScale="92500"/>
          </a:bodyPr>
          <a:lstStyle/>
          <a:p>
            <a:r>
              <a:rPr lang="en-US" dirty="0" smtClean="0">
                <a:solidFill>
                  <a:schemeClr val="accent6">
                    <a:lumMod val="75000"/>
                  </a:schemeClr>
                </a:solidFill>
              </a:rPr>
              <a:t>Addition Of Offset Left Turn Lanes</a:t>
            </a:r>
            <a:endParaRPr lang="en-US" dirty="0">
              <a:solidFill>
                <a:schemeClr val="accent6">
                  <a:lumMod val="75000"/>
                </a:schemeClr>
              </a:solidFill>
            </a:endParaRPr>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1" y="3103298"/>
            <a:ext cx="3932236" cy="2621491"/>
          </a:xfrm>
        </p:spPr>
      </p:pic>
      <p:sp>
        <p:nvSpPr>
          <p:cNvPr id="5" name="Text Placeholder 4"/>
          <p:cNvSpPr>
            <a:spLocks noGrp="1"/>
          </p:cNvSpPr>
          <p:nvPr>
            <p:ph type="body" sz="quarter" idx="3"/>
          </p:nvPr>
        </p:nvSpPr>
        <p:spPr>
          <a:xfrm>
            <a:off x="4754880" y="1676400"/>
            <a:ext cx="3931920" cy="762000"/>
          </a:xfrm>
        </p:spPr>
        <p:txBody>
          <a:bodyPr>
            <a:normAutofit/>
          </a:bodyPr>
          <a:lstStyle/>
          <a:p>
            <a:r>
              <a:rPr lang="en-US" dirty="0" smtClean="0">
                <a:solidFill>
                  <a:schemeClr val="accent6">
                    <a:lumMod val="75000"/>
                  </a:schemeClr>
                </a:solidFill>
              </a:rPr>
              <a:t>Roosevelt Avenue/</a:t>
            </a:r>
          </a:p>
          <a:p>
            <a:r>
              <a:rPr lang="en-US" dirty="0" smtClean="0">
                <a:solidFill>
                  <a:schemeClr val="accent6">
                    <a:lumMod val="75000"/>
                  </a:schemeClr>
                </a:solidFill>
              </a:rPr>
              <a:t>Village Green Drive Signalization</a:t>
            </a:r>
          </a:p>
        </p:txBody>
      </p:sp>
      <p:pic>
        <p:nvPicPr>
          <p:cNvPr id="9" name="Content Placeholder 8"/>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973020" y="3103298"/>
            <a:ext cx="3495321" cy="2621491"/>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52" y="5791200"/>
            <a:ext cx="1326397" cy="990600"/>
          </a:xfrm>
          <a:prstGeom prst="rect">
            <a:avLst/>
          </a:prstGeom>
        </p:spPr>
      </p:pic>
    </p:spTree>
    <p:extLst>
      <p:ext uri="{BB962C8B-B14F-4D97-AF65-F5344CB8AC3E}">
        <p14:creationId xmlns:p14="http://schemas.microsoft.com/office/powerpoint/2010/main" val="122701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780000"/>
                </a:solidFill>
              </a:rPr>
              <a:t>Needed Improvements </a:t>
            </a:r>
            <a:r>
              <a:rPr lang="en-US" u="sng" dirty="0">
                <a:solidFill>
                  <a:srgbClr val="780000"/>
                </a:solidFill>
              </a:rPr>
              <a:t>to the Corridor</a:t>
            </a:r>
            <a:endParaRPr lang="en-US" dirty="0"/>
          </a:p>
        </p:txBody>
      </p:sp>
      <p:sp>
        <p:nvSpPr>
          <p:cNvPr id="3" name="Text Placeholder 2"/>
          <p:cNvSpPr>
            <a:spLocks noGrp="1"/>
          </p:cNvSpPr>
          <p:nvPr>
            <p:ph type="body" idx="1"/>
          </p:nvPr>
        </p:nvSpPr>
        <p:spPr>
          <a:xfrm>
            <a:off x="457200" y="1676400"/>
            <a:ext cx="3931920" cy="838200"/>
          </a:xfrm>
        </p:spPr>
        <p:txBody>
          <a:bodyPr>
            <a:normAutofit/>
          </a:bodyPr>
          <a:lstStyle/>
          <a:p>
            <a:r>
              <a:rPr lang="en-US" dirty="0" smtClean="0">
                <a:solidFill>
                  <a:schemeClr val="accent6">
                    <a:lumMod val="75000"/>
                  </a:schemeClr>
                </a:solidFill>
              </a:rPr>
              <a:t>Eisenhower Avenue</a:t>
            </a:r>
          </a:p>
          <a:p>
            <a:r>
              <a:rPr lang="en-US" dirty="0" smtClean="0">
                <a:solidFill>
                  <a:schemeClr val="accent6">
                    <a:lumMod val="75000"/>
                  </a:schemeClr>
                </a:solidFill>
              </a:rPr>
              <a:t>Shoulders Used As Turn Lanes</a:t>
            </a:r>
            <a:endParaRPr lang="en-US" dirty="0">
              <a:solidFill>
                <a:schemeClr val="accent6">
                  <a:lumMod val="75000"/>
                </a:schemeClr>
              </a:solidFill>
            </a:endParaRPr>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3103298"/>
            <a:ext cx="3932238" cy="2621491"/>
          </a:xfrm>
        </p:spPr>
      </p:pic>
      <p:sp>
        <p:nvSpPr>
          <p:cNvPr id="5" name="Text Placeholder 4"/>
          <p:cNvSpPr>
            <a:spLocks noGrp="1"/>
          </p:cNvSpPr>
          <p:nvPr>
            <p:ph type="body" sz="quarter" idx="3"/>
          </p:nvPr>
        </p:nvSpPr>
        <p:spPr>
          <a:xfrm>
            <a:off x="4754880" y="1676400"/>
            <a:ext cx="3931920" cy="838200"/>
          </a:xfrm>
        </p:spPr>
        <p:txBody>
          <a:bodyPr>
            <a:normAutofit fontScale="85000" lnSpcReduction="10000"/>
          </a:bodyPr>
          <a:lstStyle/>
          <a:p>
            <a:r>
              <a:rPr lang="en-US" dirty="0" smtClean="0">
                <a:solidFill>
                  <a:schemeClr val="accent6">
                    <a:lumMod val="75000"/>
                  </a:schemeClr>
                </a:solidFill>
              </a:rPr>
              <a:t>North Iowa Events Center</a:t>
            </a:r>
          </a:p>
          <a:p>
            <a:r>
              <a:rPr lang="en-US" dirty="0" smtClean="0">
                <a:solidFill>
                  <a:schemeClr val="accent6">
                    <a:lumMod val="75000"/>
                  </a:schemeClr>
                </a:solidFill>
              </a:rPr>
              <a:t>Build Additional Offset Left Turn Lanes  </a:t>
            </a:r>
            <a:endParaRPr lang="en-US" dirty="0">
              <a:solidFill>
                <a:schemeClr val="accent6">
                  <a:lumMod val="75000"/>
                </a:schemeClr>
              </a:solidFill>
            </a:endParaRPr>
          </a:p>
        </p:txBody>
      </p:sp>
      <p:pic>
        <p:nvPicPr>
          <p:cNvPr id="9" name="Content Placeholder 8"/>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754563" y="3103298"/>
            <a:ext cx="3932237" cy="2621491"/>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52" y="5791200"/>
            <a:ext cx="1326397" cy="990600"/>
          </a:xfrm>
          <a:prstGeom prst="rect">
            <a:avLst/>
          </a:prstGeom>
        </p:spPr>
      </p:pic>
    </p:spTree>
    <p:extLst>
      <p:ext uri="{BB962C8B-B14F-4D97-AF65-F5344CB8AC3E}">
        <p14:creationId xmlns:p14="http://schemas.microsoft.com/office/powerpoint/2010/main" val="37611308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798</TotalTime>
  <Words>803</Words>
  <Application>Microsoft Office PowerPoint</Application>
  <PresentationFormat>On-screen Show (4:3)</PresentationFormat>
  <Paragraphs>98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Clarity</vt:lpstr>
      <vt:lpstr>IOWA TRANSPORTATION COMMISSION MEETING</vt:lpstr>
      <vt:lpstr>CITY OF MASON CITY  PRESENTING  Iowa Highway 122</vt:lpstr>
      <vt:lpstr>Community Profile – Mason City</vt:lpstr>
      <vt:lpstr>Iowa Highway 122</vt:lpstr>
      <vt:lpstr>Iowa Highway 122</vt:lpstr>
      <vt:lpstr>History and Current Conditions</vt:lpstr>
      <vt:lpstr>Recent Improvements</vt:lpstr>
      <vt:lpstr>Recent Improvements</vt:lpstr>
      <vt:lpstr>Needed Improvements to the Corridor</vt:lpstr>
      <vt:lpstr>Needed Improvements to the Corridor</vt:lpstr>
      <vt:lpstr>Recent Development</vt:lpstr>
      <vt:lpstr>Traffic Growth </vt:lpstr>
      <vt:lpstr>Safety Concerns</vt:lpstr>
      <vt:lpstr>TEAP Study and Report</vt:lpstr>
      <vt:lpstr>TEAP Recommendations</vt:lpstr>
      <vt:lpstr>TEAP Recommendations</vt:lpstr>
      <vt:lpstr>Concluding Remarks</vt:lpstr>
      <vt:lpstr>Request</vt:lpstr>
      <vt:lpstr>Questions</vt:lpstr>
    </vt:vector>
  </TitlesOfParts>
  <Company>City of Mason City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Iowa dot commission april 13, 2021</dc:title>
  <dc:creator>Mark A. Rahm</dc:creator>
  <cp:lastModifiedBy>Mark A. Rahm</cp:lastModifiedBy>
  <cp:revision>88</cp:revision>
  <cp:lastPrinted>2021-04-02T15:46:50Z</cp:lastPrinted>
  <dcterms:created xsi:type="dcterms:W3CDTF">2021-03-28T15:06:39Z</dcterms:created>
  <dcterms:modified xsi:type="dcterms:W3CDTF">2021-04-05T23:27:36Z</dcterms:modified>
</cp:coreProperties>
</file>