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18"/>
  </p:notesMasterIdLst>
  <p:handoutMasterIdLst>
    <p:handoutMasterId r:id="rId19"/>
  </p:handoutMasterIdLst>
  <p:sldIdLst>
    <p:sldId id="633" r:id="rId2"/>
    <p:sldId id="860" r:id="rId3"/>
    <p:sldId id="703" r:id="rId4"/>
    <p:sldId id="858" r:id="rId5"/>
    <p:sldId id="815" r:id="rId6"/>
    <p:sldId id="816" r:id="rId7"/>
    <p:sldId id="817" r:id="rId8"/>
    <p:sldId id="853" r:id="rId9"/>
    <p:sldId id="859" r:id="rId10"/>
    <p:sldId id="857" r:id="rId11"/>
    <p:sldId id="863" r:id="rId12"/>
    <p:sldId id="864" r:id="rId13"/>
    <p:sldId id="347" r:id="rId14"/>
    <p:sldId id="830" r:id="rId15"/>
    <p:sldId id="862" r:id="rId16"/>
    <p:sldId id="840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  <a:srgbClr val="FF0000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0151" autoAdjust="0"/>
  </p:normalViewPr>
  <p:slideViewPr>
    <p:cSldViewPr snapToGrid="0">
      <p:cViewPr varScale="1">
        <p:scale>
          <a:sx n="103" d="100"/>
          <a:sy n="103" d="100"/>
        </p:scale>
        <p:origin x="15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 dirty="0">
                <a:effectLst/>
              </a:rPr>
              <a:t>Iowa Primary Highway Investments </a:t>
            </a:r>
            <a:endParaRPr lang="en-US" sz="1800" dirty="0">
              <a:effectLst/>
            </a:endParaRPr>
          </a:p>
          <a:p>
            <a:pPr>
              <a:defRPr/>
            </a:pPr>
            <a:r>
              <a:rPr lang="en-US" sz="1600" b="0" i="0" baseline="0" dirty="0">
                <a:effectLst/>
              </a:rPr>
              <a:t>Includes Interstate Highway System</a:t>
            </a:r>
          </a:p>
          <a:p>
            <a:pPr>
              <a:defRPr/>
            </a:pPr>
            <a:r>
              <a:rPr lang="en-US" sz="1600" b="1" i="0" baseline="0" dirty="0">
                <a:solidFill>
                  <a:srgbClr val="FF0000"/>
                </a:solidFill>
                <a:effectLst/>
              </a:rPr>
              <a:t>PREVIOUS PROGRAM DATA - WILL BE UPDATED BY FINAL PRESENTATION</a:t>
            </a:r>
            <a:endParaRPr lang="en-US" sz="1200" b="1" dirty="0">
              <a:solidFill>
                <a:srgbClr val="FF0000"/>
              </a:solidFill>
              <a:effectLst/>
            </a:endParaRPr>
          </a:p>
        </c:rich>
      </c:tx>
      <c:layout>
        <c:manualLayout>
          <c:xMode val="edge"/>
          <c:yMode val="edge"/>
          <c:x val="0.2350311948711329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065351817085363E-2"/>
          <c:y val="0.12894958873120649"/>
          <c:w val="0.83971248077426686"/>
          <c:h val="0.82427313087280185"/>
        </c:manualLayout>
      </c:layout>
      <c:barChart>
        <c:barDir val="col"/>
        <c:grouping val="stacked"/>
        <c:varyColors val="0"/>
        <c:ser>
          <c:idx val="1"/>
          <c:order val="2"/>
          <c:tx>
            <c:strRef>
              <c:f>'Summary Table'!$A$2</c:f>
              <c:strCache>
                <c:ptCount val="1"/>
                <c:pt idx="0">
                  <c:v>Pavement - Stewardship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3D-47E4-B0CC-4F36345E4AB5}"/>
              </c:ext>
            </c:extLst>
          </c:dPt>
          <c:dPt>
            <c:idx val="8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3D-47E4-B0CC-4F36345E4AB5}"/>
              </c:ext>
            </c:extLst>
          </c:dPt>
          <c:dPt>
            <c:idx val="9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3D-47E4-B0CC-4F36345E4AB5}"/>
              </c:ext>
            </c:extLst>
          </c:dPt>
          <c:dPt>
            <c:idx val="1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3D-47E4-B0CC-4F36345E4AB5}"/>
              </c:ext>
            </c:extLst>
          </c:dPt>
          <c:dPt>
            <c:idx val="1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3D-47E4-B0CC-4F36345E4AB5}"/>
              </c:ext>
            </c:extLst>
          </c:dPt>
          <c:dPt>
            <c:idx val="1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3D-47E4-B0CC-4F36345E4AB5}"/>
              </c:ext>
            </c:extLst>
          </c:dPt>
          <c:dPt>
            <c:idx val="13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83D-47E4-B0CC-4F36345E4AB5}"/>
              </c:ext>
            </c:extLst>
          </c:dPt>
          <c:dPt>
            <c:idx val="14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83D-47E4-B0CC-4F36345E4AB5}"/>
              </c:ext>
            </c:extLst>
          </c:dPt>
          <c:dPt>
            <c:idx val="15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83D-47E4-B0CC-4F36345E4AB5}"/>
              </c:ext>
            </c:extLst>
          </c:dPt>
          <c:cat>
            <c:numRef>
              <c:f>'Summary Table'!$B$1:$U$1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'Summary Table'!$B$2:$U$2</c:f>
              <c:numCache>
                <c:formatCode>"$"#,##0,,</c:formatCode>
                <c:ptCount val="16"/>
                <c:pt idx="0">
                  <c:v>180029140.11999989</c:v>
                </c:pt>
                <c:pt idx="1">
                  <c:v>243383426.67000005</c:v>
                </c:pt>
                <c:pt idx="2">
                  <c:v>266261338.33999988</c:v>
                </c:pt>
                <c:pt idx="3">
                  <c:v>321336244.22000009</c:v>
                </c:pt>
                <c:pt idx="4">
                  <c:v>315135602.19999987</c:v>
                </c:pt>
                <c:pt idx="5">
                  <c:v>364598993.43000019</c:v>
                </c:pt>
                <c:pt idx="6">
                  <c:v>231757286.77999997</c:v>
                </c:pt>
                <c:pt idx="7">
                  <c:v>298000000</c:v>
                </c:pt>
                <c:pt idx="8">
                  <c:v>231000000</c:v>
                </c:pt>
                <c:pt idx="9">
                  <c:v>323118000</c:v>
                </c:pt>
                <c:pt idx="10">
                  <c:v>372000000</c:v>
                </c:pt>
                <c:pt idx="11">
                  <c:v>418821000</c:v>
                </c:pt>
                <c:pt idx="12">
                  <c:v>292688000</c:v>
                </c:pt>
                <c:pt idx="13">
                  <c:v>473633000</c:v>
                </c:pt>
                <c:pt idx="14">
                  <c:v>380850000</c:v>
                </c:pt>
                <c:pt idx="15">
                  <c:v>329243000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83D-47E4-B0CC-4F36345E4AB5}"/>
            </c:ext>
          </c:extLst>
        </c:ser>
        <c:ser>
          <c:idx val="3"/>
          <c:order val="3"/>
          <c:tx>
            <c:strRef>
              <c:f>'Summary Table'!$A$3</c:f>
              <c:strCache>
                <c:ptCount val="1"/>
                <c:pt idx="0">
                  <c:v>Bridge - Stewardship</c:v>
                </c:pt>
              </c:strCache>
            </c:strRef>
          </c:tx>
          <c:spPr>
            <a:solidFill>
              <a:srgbClr val="4472C4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C83D-47E4-B0CC-4F36345E4AB5}"/>
              </c:ext>
            </c:extLst>
          </c:dPt>
          <c:dPt>
            <c:idx val="8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C83D-47E4-B0CC-4F36345E4AB5}"/>
              </c:ext>
            </c:extLst>
          </c:dPt>
          <c:dPt>
            <c:idx val="9"/>
            <c:invertIfNegative val="0"/>
            <c:bubble3D val="0"/>
            <c:spPr>
              <a:solidFill>
                <a:srgbClr val="4472C4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C83D-47E4-B0CC-4F36345E4AB5}"/>
              </c:ext>
            </c:extLst>
          </c:dPt>
          <c:dPt>
            <c:idx val="10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C83D-47E4-B0CC-4F36345E4AB5}"/>
              </c:ext>
            </c:extLst>
          </c:dPt>
          <c:dPt>
            <c:idx val="11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C83D-47E4-B0CC-4F36345E4AB5}"/>
              </c:ext>
            </c:extLst>
          </c:dPt>
          <c:dPt>
            <c:idx val="12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C83D-47E4-B0CC-4F36345E4AB5}"/>
              </c:ext>
            </c:extLst>
          </c:dPt>
          <c:dPt>
            <c:idx val="13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C83D-47E4-B0CC-4F36345E4AB5}"/>
              </c:ext>
            </c:extLst>
          </c:dPt>
          <c:dPt>
            <c:idx val="14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C83D-47E4-B0CC-4F36345E4AB5}"/>
              </c:ext>
            </c:extLst>
          </c:dPt>
          <c:dPt>
            <c:idx val="15"/>
            <c:invertIfNegative val="0"/>
            <c:bubble3D val="0"/>
            <c:spPr>
              <a:solidFill>
                <a:srgbClr val="4472C4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4-C83D-47E4-B0CC-4F36345E4AB5}"/>
              </c:ext>
            </c:extLst>
          </c:dPt>
          <c:cat>
            <c:numRef>
              <c:f>'Summary Table'!$B$1:$U$1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'Summary Table'!$B$3:$U$3</c:f>
              <c:numCache>
                <c:formatCode>"$"#,##0,,</c:formatCode>
                <c:ptCount val="16"/>
                <c:pt idx="0">
                  <c:v>76212446.309999973</c:v>
                </c:pt>
                <c:pt idx="1">
                  <c:v>90815539.279999986</c:v>
                </c:pt>
                <c:pt idx="2">
                  <c:v>58535096.839999989</c:v>
                </c:pt>
                <c:pt idx="3">
                  <c:v>73574046.26000002</c:v>
                </c:pt>
                <c:pt idx="4">
                  <c:v>126975846.86</c:v>
                </c:pt>
                <c:pt idx="5">
                  <c:v>140909171.26999998</c:v>
                </c:pt>
                <c:pt idx="6">
                  <c:v>132548153.81999995</c:v>
                </c:pt>
                <c:pt idx="7">
                  <c:v>169000000</c:v>
                </c:pt>
                <c:pt idx="8">
                  <c:v>170000000</c:v>
                </c:pt>
                <c:pt idx="9">
                  <c:v>186236000</c:v>
                </c:pt>
                <c:pt idx="10">
                  <c:v>167000000</c:v>
                </c:pt>
                <c:pt idx="11">
                  <c:v>156865000</c:v>
                </c:pt>
                <c:pt idx="12">
                  <c:v>180629000</c:v>
                </c:pt>
                <c:pt idx="13">
                  <c:v>161082000</c:v>
                </c:pt>
                <c:pt idx="14">
                  <c:v>196081000</c:v>
                </c:pt>
                <c:pt idx="15">
                  <c:v>217836000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C83D-47E4-B0CC-4F36345E4AB5}"/>
            </c:ext>
          </c:extLst>
        </c:ser>
        <c:ser>
          <c:idx val="8"/>
          <c:order val="6"/>
          <c:tx>
            <c:strRef>
              <c:f>'Summary Table'!$A$4</c:f>
              <c:strCache>
                <c:ptCount val="1"/>
                <c:pt idx="0">
                  <c:v>System Capacity</c:v>
                </c:pt>
              </c:strCache>
            </c:strRef>
          </c:tx>
          <c:spPr>
            <a:solidFill>
              <a:srgbClr val="ED7D31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C83D-47E4-B0CC-4F36345E4AB5}"/>
              </c:ext>
            </c:extLst>
          </c:dPt>
          <c:dPt>
            <c:idx val="8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C83D-47E4-B0CC-4F36345E4AB5}"/>
              </c:ext>
            </c:extLst>
          </c:dPt>
          <c:dPt>
            <c:idx val="9"/>
            <c:invertIfNegative val="0"/>
            <c:bubble3D val="0"/>
            <c:spPr>
              <a:solidFill>
                <a:srgbClr val="ED7D31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C83D-47E4-B0CC-4F36345E4AB5}"/>
              </c:ext>
            </c:extLst>
          </c:dPt>
          <c:dPt>
            <c:idx val="10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C83D-47E4-B0CC-4F36345E4AB5}"/>
              </c:ext>
            </c:extLst>
          </c:dPt>
          <c:dPt>
            <c:idx val="11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C83D-47E4-B0CC-4F36345E4AB5}"/>
              </c:ext>
            </c:extLst>
          </c:dPt>
          <c:dPt>
            <c:idx val="12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C83D-47E4-B0CC-4F36345E4AB5}"/>
              </c:ext>
            </c:extLst>
          </c:dPt>
          <c:dPt>
            <c:idx val="13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C83D-47E4-B0CC-4F36345E4AB5}"/>
              </c:ext>
            </c:extLst>
          </c:dPt>
          <c:dPt>
            <c:idx val="14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C83D-47E4-B0CC-4F36345E4AB5}"/>
              </c:ext>
            </c:extLst>
          </c:dPt>
          <c:dPt>
            <c:idx val="15"/>
            <c:invertIfNegative val="0"/>
            <c:bubble3D val="0"/>
            <c:spPr>
              <a:solidFill>
                <a:srgbClr val="ED7D31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C83D-47E4-B0CC-4F36345E4AB5}"/>
              </c:ext>
            </c:extLst>
          </c:dPt>
          <c:cat>
            <c:numRef>
              <c:f>'Summary Table'!$B$1:$U$1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'Summary Table'!$B$4:$U$4</c:f>
              <c:numCache>
                <c:formatCode>"$"#,##0,,</c:formatCode>
                <c:ptCount val="16"/>
                <c:pt idx="0">
                  <c:v>96491746.859999999</c:v>
                </c:pt>
                <c:pt idx="1">
                  <c:v>131408013.59</c:v>
                </c:pt>
                <c:pt idx="2">
                  <c:v>182498016.09000003</c:v>
                </c:pt>
                <c:pt idx="3">
                  <c:v>122495162.36</c:v>
                </c:pt>
                <c:pt idx="4">
                  <c:v>176334373.07999998</c:v>
                </c:pt>
                <c:pt idx="5">
                  <c:v>110164518.81999999</c:v>
                </c:pt>
                <c:pt idx="6">
                  <c:v>311344175.13999999</c:v>
                </c:pt>
                <c:pt idx="7">
                  <c:v>346000000</c:v>
                </c:pt>
                <c:pt idx="8">
                  <c:v>282000000</c:v>
                </c:pt>
                <c:pt idx="9">
                  <c:v>208700000</c:v>
                </c:pt>
                <c:pt idx="10">
                  <c:v>180000000</c:v>
                </c:pt>
                <c:pt idx="11">
                  <c:v>133593000</c:v>
                </c:pt>
                <c:pt idx="12">
                  <c:v>218000000</c:v>
                </c:pt>
                <c:pt idx="13">
                  <c:v>120000000</c:v>
                </c:pt>
                <c:pt idx="14">
                  <c:v>121623000</c:v>
                </c:pt>
                <c:pt idx="15">
                  <c:v>114568000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8-C83D-47E4-B0CC-4F36345E4AB5}"/>
            </c:ext>
          </c:extLst>
        </c:ser>
        <c:ser>
          <c:idx val="5"/>
          <c:order val="7"/>
          <c:tx>
            <c:strRef>
              <c:f>'Summary Table'!$A$7</c:f>
              <c:strCache>
                <c:ptCount val="1"/>
                <c:pt idx="0">
                  <c:v>Other Investments</c:v>
                </c:pt>
              </c:strCache>
            </c:strRef>
          </c:tx>
          <c:spPr>
            <a:solidFill>
              <a:srgbClr val="70AD47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A-C83D-47E4-B0CC-4F36345E4AB5}"/>
              </c:ext>
            </c:extLst>
          </c:dPt>
          <c:dPt>
            <c:idx val="8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C-C83D-47E4-B0CC-4F36345E4AB5}"/>
              </c:ext>
            </c:extLst>
          </c:dPt>
          <c:dPt>
            <c:idx val="9"/>
            <c:invertIfNegative val="0"/>
            <c:bubble3D val="0"/>
            <c:spPr>
              <a:solidFill>
                <a:srgbClr val="70AD47">
                  <a:lumMod val="5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E-C83D-47E4-B0CC-4F36345E4AB5}"/>
              </c:ext>
            </c:extLst>
          </c:dPt>
          <c:dPt>
            <c:idx val="10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0-C83D-47E4-B0CC-4F36345E4AB5}"/>
              </c:ext>
            </c:extLst>
          </c:dPt>
          <c:dPt>
            <c:idx val="11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2-C83D-47E4-B0CC-4F36345E4AB5}"/>
              </c:ext>
            </c:extLst>
          </c:dPt>
          <c:dPt>
            <c:idx val="12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4-C83D-47E4-B0CC-4F36345E4AB5}"/>
              </c:ext>
            </c:extLst>
          </c:dPt>
          <c:dPt>
            <c:idx val="13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6-C83D-47E4-B0CC-4F36345E4AB5}"/>
              </c:ext>
            </c:extLst>
          </c:dPt>
          <c:dPt>
            <c:idx val="14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8-C83D-47E4-B0CC-4F36345E4AB5}"/>
              </c:ext>
            </c:extLst>
          </c:dPt>
          <c:dPt>
            <c:idx val="15"/>
            <c:invertIfNegative val="0"/>
            <c:bubble3D val="0"/>
            <c:spPr>
              <a:solidFill>
                <a:srgbClr val="70AD47">
                  <a:lumMod val="60000"/>
                  <a:lumOff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A-C83D-47E4-B0CC-4F36345E4AB5}"/>
              </c:ext>
            </c:extLst>
          </c:dPt>
          <c:cat>
            <c:numRef>
              <c:f>'Summary Table'!$B$1:$U$1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'Summary Table'!$B$7:$U$7</c:f>
              <c:numCache>
                <c:formatCode>"$"#,##0,,</c:formatCode>
                <c:ptCount val="16"/>
                <c:pt idx="0">
                  <c:v>23601321.950000107</c:v>
                </c:pt>
                <c:pt idx="1">
                  <c:v>47772112.979999959</c:v>
                </c:pt>
                <c:pt idx="2">
                  <c:v>33837527.550000131</c:v>
                </c:pt>
                <c:pt idx="3">
                  <c:v>64953341.509999752</c:v>
                </c:pt>
                <c:pt idx="4">
                  <c:v>88110203.630000114</c:v>
                </c:pt>
                <c:pt idx="5">
                  <c:v>77471824.929999828</c:v>
                </c:pt>
                <c:pt idx="6">
                  <c:v>52245066.710000038</c:v>
                </c:pt>
                <c:pt idx="7">
                  <c:v>10000000</c:v>
                </c:pt>
                <c:pt idx="8">
                  <c:v>36000000</c:v>
                </c:pt>
                <c:pt idx="9">
                  <c:v>23913000</c:v>
                </c:pt>
                <c:pt idx="10">
                  <c:v>37000000</c:v>
                </c:pt>
                <c:pt idx="11">
                  <c:v>39433000</c:v>
                </c:pt>
                <c:pt idx="12">
                  <c:v>29765000</c:v>
                </c:pt>
                <c:pt idx="13">
                  <c:v>23730000</c:v>
                </c:pt>
                <c:pt idx="14">
                  <c:v>16971000</c:v>
                </c:pt>
                <c:pt idx="15">
                  <c:v>12701000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B-C83D-47E4-B0CC-4F36345E4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849812768"/>
        <c:axId val="849809160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'Summary Table'!$A$1</c15:sqref>
                        </c15:formulaRef>
                      </c:ext>
                    </c:extLst>
                    <c:strCache>
                      <c:ptCount val="1"/>
                      <c:pt idx="0">
                        <c:v>Project Type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'Summary Table'!$B$1:$U$1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'Summary Table'!$B$1:$J$1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59-C83D-47E4-B0CC-4F36345E4AB5}"/>
                  </c:ext>
                </c:extLst>
              </c15:ser>
            </c15:filteredBarSeries>
            <c15:filteredBarSeries>
              <c15:ser>
                <c:idx val="2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Table'!$A$5</c15:sqref>
                        </c15:formulaRef>
                      </c:ext>
                    </c:extLst>
                    <c:strCache>
                      <c:ptCount val="1"/>
                      <c:pt idx="0">
                        <c:v>Pavement - New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Table'!$B$1:$U$1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Table'!$B$5:$O$5</c15:sqref>
                        </c15:formulaRef>
                      </c:ext>
                    </c:extLst>
                    <c:numCache>
                      <c:formatCode>"$"#,##0,,</c:formatCode>
                      <c:ptCount val="12"/>
                      <c:pt idx="0">
                        <c:v>80957222.700000003</c:v>
                      </c:pt>
                      <c:pt idx="1">
                        <c:v>113539053.14</c:v>
                      </c:pt>
                      <c:pt idx="2">
                        <c:v>92949588.76000002</c:v>
                      </c:pt>
                      <c:pt idx="3">
                        <c:v>109666678.72</c:v>
                      </c:pt>
                      <c:pt idx="4">
                        <c:v>129258115.28</c:v>
                      </c:pt>
                      <c:pt idx="5">
                        <c:v>94861296.969999999</c:v>
                      </c:pt>
                      <c:pt idx="6">
                        <c:v>199810981.18000001</c:v>
                      </c:pt>
                      <c:pt idx="7">
                        <c:v>166000000</c:v>
                      </c:pt>
                      <c:pt idx="9">
                        <c:v>149282000</c:v>
                      </c:pt>
                      <c:pt idx="10">
                        <c:v>133548000</c:v>
                      </c:pt>
                      <c:pt idx="11">
                        <c:v>95231000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5A-C83D-47E4-B0CC-4F36345E4AB5}"/>
                  </c:ext>
                </c:extLst>
              </c15:ser>
            </c15:filteredBarSeries>
            <c15:filteredBarSeries>
              <c15:ser>
                <c:idx val="4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Table'!$A$6</c15:sqref>
                        </c15:formulaRef>
                      </c:ext>
                    </c:extLst>
                    <c:strCache>
                      <c:ptCount val="1"/>
                      <c:pt idx="0">
                        <c:v>Bridge - New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Table'!$B$1:$U$1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'Summary Table'!$B$6:$O$6</c15:sqref>
                        </c15:formulaRef>
                      </c:ext>
                    </c:extLst>
                    <c:numCache>
                      <c:formatCode>"$"#,##0,,</c:formatCode>
                      <c:ptCount val="12"/>
                      <c:pt idx="0">
                        <c:v>15534524.160000002</c:v>
                      </c:pt>
                      <c:pt idx="1">
                        <c:v>17868960.449999999</c:v>
                      </c:pt>
                      <c:pt idx="2">
                        <c:v>89548427.329999998</c:v>
                      </c:pt>
                      <c:pt idx="3">
                        <c:v>12828483.639999999</c:v>
                      </c:pt>
                      <c:pt idx="4">
                        <c:v>47076257.799999997</c:v>
                      </c:pt>
                      <c:pt idx="5">
                        <c:v>15303221.85</c:v>
                      </c:pt>
                      <c:pt idx="6">
                        <c:v>111533193.96000001</c:v>
                      </c:pt>
                      <c:pt idx="7">
                        <c:v>180000000</c:v>
                      </c:pt>
                      <c:pt idx="9">
                        <c:v>59418000</c:v>
                      </c:pt>
                      <c:pt idx="10">
                        <c:v>67748000</c:v>
                      </c:pt>
                      <c:pt idx="11">
                        <c:v>38362000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5B-C83D-47E4-B0CC-4F36345E4AB5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7"/>
          <c:order val="0"/>
          <c:tx>
            <c:v>Percent Stewardship</c:v>
          </c:tx>
          <c:spPr>
            <a:ln w="28575" cap="rnd" cmpd="sng">
              <a:solidFill>
                <a:srgbClr val="ED7D31">
                  <a:lumMod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7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D-C83D-47E4-B0CC-4F36345E4AB5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4F-C83D-47E4-B0CC-4F36345E4AB5}"/>
              </c:ext>
            </c:extLst>
          </c:dPt>
          <c:dPt>
            <c:idx val="9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1-C83D-47E4-B0CC-4F36345E4AB5}"/>
              </c:ext>
            </c:extLst>
          </c:dPt>
          <c:dPt>
            <c:idx val="10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3-C83D-47E4-B0CC-4F36345E4AB5}"/>
              </c:ext>
            </c:extLst>
          </c:dPt>
          <c:dPt>
            <c:idx val="11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5-C83D-47E4-B0CC-4F36345E4AB5}"/>
              </c:ext>
            </c:extLst>
          </c:dPt>
          <c:dPt>
            <c:idx val="12"/>
            <c:marker>
              <c:symbol val="none"/>
            </c:marker>
            <c:bubble3D val="0"/>
            <c:spPr>
              <a:ln w="28575" cap="rnd" cmpd="sng">
                <a:solidFill>
                  <a:srgbClr val="ED7D31">
                    <a:lumMod val="60000"/>
                  </a:srgbClr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7-C83D-47E4-B0CC-4F36345E4AB5}"/>
              </c:ext>
            </c:extLst>
          </c:dPt>
          <c:dLbls>
            <c:spPr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'Summary Table'!$B$1:$U$1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'Summary Table'!$B$9:$U$9</c:f>
              <c:numCache>
                <c:formatCode>0%</c:formatCode>
                <c:ptCount val="16"/>
                <c:pt idx="0">
                  <c:v>0.6808875634017465</c:v>
                </c:pt>
                <c:pt idx="1">
                  <c:v>0.65097891756661364</c:v>
                </c:pt>
                <c:pt idx="2">
                  <c:v>0.60021667151931313</c:v>
                </c:pt>
                <c:pt idx="3">
                  <c:v>0.6781219658935167</c:v>
                </c:pt>
                <c:pt idx="4">
                  <c:v>0.62572737749733265</c:v>
                </c:pt>
                <c:pt idx="5">
                  <c:v>0.72929693381025318</c:v>
                </c:pt>
                <c:pt idx="6">
                  <c:v>0.50049196591709477</c:v>
                </c:pt>
                <c:pt idx="7">
                  <c:v>0.5674362089914945</c:v>
                </c:pt>
                <c:pt idx="8">
                  <c:v>0.55771905424200274</c:v>
                </c:pt>
                <c:pt idx="9">
                  <c:v>0.68649144773285065</c:v>
                </c:pt>
                <c:pt idx="10">
                  <c:v>0.71296296296296291</c:v>
                </c:pt>
                <c:pt idx="11">
                  <c:v>0.76890179401425385</c:v>
                </c:pt>
                <c:pt idx="12">
                  <c:v>0.65639830144144495</c:v>
                </c:pt>
                <c:pt idx="13">
                  <c:v>0.81536267815966446</c:v>
                </c:pt>
                <c:pt idx="14">
                  <c:v>0.8063044617588484</c:v>
                </c:pt>
                <c:pt idx="15">
                  <c:v>0.81127103513319532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8-C83D-47E4-B0CC-4F36345E4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4095648"/>
        <c:axId val="874093024"/>
        <c:extLst>
          <c:ext xmlns:c15="http://schemas.microsoft.com/office/drawing/2012/chart" uri="{02D57815-91ED-43cb-92C2-25804820EDAC}">
            <c15:filteredLineSeries>
              <c15:ser>
                <c:idx val="6"/>
                <c:order val="8"/>
                <c:tx>
                  <c:strRef>
                    <c:extLst>
                      <c:ext uri="{02D57815-91ED-43cb-92C2-25804820EDAC}">
                        <c15:formulaRef>
                          <c15:sqref>'Summary Table'!$A$8</c15:sqref>
                        </c15:formulaRef>
                      </c:ext>
                    </c:extLst>
                    <c:strCache>
                      <c:ptCount val="1"/>
                      <c:pt idx="0">
                        <c:v>Grand Total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'Summary Table'!$B$1:$U$1</c15:sqref>
                        </c15:formulaRef>
                      </c:ext>
                    </c:extLst>
                    <c:numCache>
                      <c:formatCode>General</c:formatCode>
                      <c:ptCount val="18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'Summary Table'!$B$8:$J$8</c15:sqref>
                        </c15:formulaRef>
                      </c:ext>
                    </c:extLst>
                    <c:numCache>
                      <c:formatCode>"$"#,##0,,</c:formatCode>
                      <c:ptCount val="7"/>
                      <c:pt idx="0">
                        <c:v>376334655.23999995</c:v>
                      </c:pt>
                      <c:pt idx="1">
                        <c:v>513379092.52000004</c:v>
                      </c:pt>
                      <c:pt idx="2">
                        <c:v>541131978.82000005</c:v>
                      </c:pt>
                      <c:pt idx="3">
                        <c:v>582358794.3499999</c:v>
                      </c:pt>
                      <c:pt idx="4">
                        <c:v>706556025.76999998</c:v>
                      </c:pt>
                      <c:pt idx="5">
                        <c:v>693144508.45000005</c:v>
                      </c:pt>
                      <c:pt idx="6">
                        <c:v>727894682.44999993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5C-C83D-47E4-B0CC-4F36345E4AB5}"/>
                  </c:ext>
                </c:extLst>
              </c15:ser>
            </c15:filteredLineSeries>
          </c:ext>
        </c:extLst>
      </c:lineChart>
      <c:catAx>
        <c:axId val="84981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09160"/>
        <c:crosses val="autoZero"/>
        <c:auto val="1"/>
        <c:lblAlgn val="ctr"/>
        <c:lblOffset val="100"/>
        <c:noMultiLvlLbl val="0"/>
      </c:catAx>
      <c:valAx>
        <c:axId val="84980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Millions of Dollars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,,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9812768"/>
        <c:crosses val="autoZero"/>
        <c:crossBetween val="between"/>
      </c:valAx>
      <c:valAx>
        <c:axId val="874093024"/>
        <c:scaling>
          <c:orientation val="minMax"/>
          <c:max val="1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Stewardship</a:t>
                </a:r>
                <a:r>
                  <a:rPr lang="en-US" baseline="0"/>
                  <a:t> Proportion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accent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095648"/>
        <c:crosses val="max"/>
        <c:crossBetween val="between"/>
        <c:majorUnit val="0.2"/>
      </c:valAx>
      <c:catAx>
        <c:axId val="8740956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7409302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l"/>
      <c:layout>
        <c:manualLayout>
          <c:xMode val="edge"/>
          <c:yMode val="edge"/>
          <c:x val="0.71874043323829584"/>
          <c:y val="0.73455104875432953"/>
          <c:w val="0.17424749927154295"/>
          <c:h val="0.19023207975104173"/>
        </c:manualLayout>
      </c:layout>
      <c:overlay val="1"/>
      <c:spPr>
        <a:solidFill>
          <a:schemeClr val="bg1">
            <a:alpha val="9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10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354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11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146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12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094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2022-2026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98424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084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147.7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(23.9)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17857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9"/>
            <a:ext cx="28366" cy="35952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113124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10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March 25,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490" y="109758"/>
            <a:ext cx="199947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Added highlighted projects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Additional project schedule changes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639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22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147.7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Pavement Modernization 	 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(24.3)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17857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9"/>
            <a:ext cx="28366" cy="35952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202024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11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180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Added highlighted projects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Additional project schedule changes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non-Interstate pavement modernization costs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532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084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148.1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(24.3)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17857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9"/>
            <a:ext cx="28366" cy="35952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138524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12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180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Added highlighted projects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Additional project schedule changes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non-Interstate pavement modernization costs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386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5C9D293E-6412-435A-94B5-AE9165B1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0911" y="638559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B05F41DD-5660-4D51-8903-EEE39F3FABE7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13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470730-3E44-47FB-A9F3-6F3B46461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9055" y="221416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13, 2020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B0CD7EF-AC9D-4037-8FC6-144D370C9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712130"/>
              </p:ext>
            </p:extLst>
          </p:nvPr>
        </p:nvGraphicFramePr>
        <p:xfrm>
          <a:off x="381000" y="209248"/>
          <a:ext cx="8134350" cy="6267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109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14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239000" y="76200"/>
            <a:ext cx="190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1778"/>
            <a:ext cx="9020175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2022-2025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Maintain </a:t>
            </a:r>
            <a:r>
              <a:rPr lang="en-US" altLang="en-US" sz="14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increasing</a:t>
            </a:r>
            <a:r>
              <a:rPr lang="en-US" altLang="en-US" sz="14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667" y="765589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2022-2026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2689304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D379D26-5919-4F7A-BD7C-182BFBAE5F33}"/>
              </a:ext>
            </a:extLst>
          </p:cNvPr>
          <p:cNvSpPr txBox="1">
            <a:spLocks/>
          </p:cNvSpPr>
          <p:nvPr/>
        </p:nvSpPr>
        <p:spPr>
          <a:xfrm>
            <a:off x="504825" y="304800"/>
            <a:ext cx="82296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Tx/>
              <a:buFontTx/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Explanation of Highway Program Changes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563E3313-7868-4AFF-983C-D68F19224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9639" y="213130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  <p:sp>
        <p:nvSpPr>
          <p:cNvPr id="20" name="Slide Number Placeholder 10">
            <a:extLst>
              <a:ext uri="{FF2B5EF4-FFF2-40B4-BE49-F238E27FC236}">
                <a16:creationId xmlns:a16="http://schemas.microsoft.com/office/drawing/2014/main" id="{D8996121-C1F7-4EC9-82EE-72B133EF7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0911" y="638559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B05F41DD-5660-4D51-8903-EEE39F3FABE7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D8A6F14-4674-4416-97E0-9D56F9892AD7}"/>
              </a:ext>
            </a:extLst>
          </p:cNvPr>
          <p:cNvGrpSpPr/>
          <p:nvPr/>
        </p:nvGrpSpPr>
        <p:grpSpPr>
          <a:xfrm>
            <a:off x="0" y="866775"/>
            <a:ext cx="9048750" cy="5181971"/>
            <a:chOff x="0" y="866775"/>
            <a:chExt cx="9048750" cy="5181971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4195DC4A-C310-4FF4-9058-89FA227D5D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250" y="866775"/>
              <a:ext cx="8953500" cy="5124450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3425DC1-7472-4334-BE12-68308AB77B20}"/>
                </a:ext>
              </a:extLst>
            </p:cNvPr>
            <p:cNvSpPr txBox="1"/>
            <p:nvPr/>
          </p:nvSpPr>
          <p:spPr>
            <a:xfrm>
              <a:off x="8241475" y="2161309"/>
              <a:ext cx="77830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100" b="1" i="1" dirty="0"/>
                <a:t>Project costs increased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C1A0633-240B-453F-BC21-4F7AD414C39C}"/>
                </a:ext>
              </a:extLst>
            </p:cNvPr>
            <p:cNvSpPr txBox="1"/>
            <p:nvPr/>
          </p:nvSpPr>
          <p:spPr>
            <a:xfrm>
              <a:off x="7139409" y="3738748"/>
              <a:ext cx="77830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100" b="1" i="1" dirty="0"/>
                <a:t>Project costs decreased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BAF9F90-9714-42CF-836D-BFCDE473A54B}"/>
                </a:ext>
              </a:extLst>
            </p:cNvPr>
            <p:cNvSpPr txBox="1"/>
            <p:nvPr/>
          </p:nvSpPr>
          <p:spPr>
            <a:xfrm>
              <a:off x="6660077" y="5448582"/>
              <a:ext cx="1581398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100" b="1" i="1" dirty="0"/>
                <a:t>Project moved from year 2023 to 2024 and costs increased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4C8FF9C-2525-408D-BFF8-02A9BB8D4239}"/>
                </a:ext>
              </a:extLst>
            </p:cNvPr>
            <p:cNvSpPr txBox="1"/>
            <p:nvPr/>
          </p:nvSpPr>
          <p:spPr>
            <a:xfrm>
              <a:off x="0" y="2847923"/>
              <a:ext cx="26241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100" b="1" i="1" dirty="0"/>
                <a:t>New project added to year 2026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4306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410B5BDC-8EC3-4C0D-BE6D-9AD06BCE3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2450"/>
            <a:ext cx="9144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2022-2026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Present the Draft 2022-2026 Iowa Transportation Improvement Program to the public (including all previous program approvals and draft 2022–2026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2022-2026 Iowa Transportation Improvement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31E582-B1DE-4EEA-B507-915AFB7E1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1411281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93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 fontAlgn="auto">
              <a:spcAft>
                <a:spcPts val="0"/>
              </a:spcAft>
              <a:buClrTx/>
              <a:buNone/>
            </a:pP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April Workshop Agenda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Revisit previously discussed Decision Points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Review 2022-2026 Highway Program Balances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Summarize 2022-2026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Discuss detailed project lists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703FD9-A0CC-460F-9933-0C60385BF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1578883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(2022-2026)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Develop the Draft 2022-2026 Highway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2022-2026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2022-2026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2022–2026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2022–2026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784F3B-87F5-477B-8C7A-F7914C47E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9519" y="306192"/>
            <a:ext cx="97013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368191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355" y="1651222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 what levels should the line item targets be programmed?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2022-2025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1305723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Revisiting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839" y="1738423"/>
            <a:ext cx="839972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     At what levels should the line item targets be programmed?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Commission direction based on February 9 discussion and March 9 action: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Increase the following line item targets</a:t>
            </a:r>
          </a:p>
          <a:p>
            <a:pPr lvl="1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Cooperative City/County/State Highway Research increase by $250,000 each year until it reaches $2.5 million in 2025</a:t>
            </a:r>
          </a:p>
          <a:p>
            <a:pPr lvl="1"/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Statewide Contract Maintenance increase by $500,000 each year</a:t>
            </a: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Continue to fund all other line items at previously approved target levels.</a:t>
            </a: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AEB8CE-6393-4EC0-8DAD-C4A24B322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1678" y="340545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2418656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Revisiting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839" y="1738423"/>
            <a:ext cx="839972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     Should projects in the 2022-2025 program continue to be   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programmed with cost/schedule updates?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Commission direction based on March 9 and 25 discussion:</a:t>
            </a: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Yes, there is program capacity to do so with some rebalancing.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In many cases, local jurisdictions have made commitments and project scheduling decisions based on current program schedules.</a:t>
            </a: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8FDC2D-E523-4DD4-ABDD-3925DA788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1678" y="340545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2542645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82748"/>
            <a:ext cx="8229600" cy="815784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Revisiting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129" y="898532"/>
            <a:ext cx="8601739" cy="55109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3. How should the Program be balanced and what projects should be added to the Program?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Commission discussion on March 9 and 25: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There is program capacity to continue the incremental increases to the  stewardship targets in the later years of the Program based on asset management discussions.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Increase safety funding target by $5 million in 2022 and then increase by $1 million each following year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Add $30 million of non-Interstate pavement modernization work in 2022.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Continue to program in FY 2026 previously programmed multi-year projects.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Delay the I-80/Madison Avenue project to begin in 2025 and phase over four years 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Add last phase of Iowa 2 resiliency project in Fremont County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Add additional Super-2 projects on US 30, US 18, and US 63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Add several smaller projects to address safety and operational needs that cannot otherwise be met with the stewardship category.</a:t>
            </a:r>
          </a:p>
          <a:p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265602-13BA-49F1-9144-A4A531B9A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5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</p:spTree>
    <p:extLst>
      <p:ext uri="{BB962C8B-B14F-4D97-AF65-F5344CB8AC3E}">
        <p14:creationId xmlns:p14="http://schemas.microsoft.com/office/powerpoint/2010/main" val="2531549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12475" y="677396"/>
          <a:ext cx="7339351" cy="3352720"/>
        </p:xfrm>
        <a:graphic>
          <a:graphicData uri="http://schemas.openxmlformats.org/drawingml/2006/table">
            <a:tbl>
              <a:tblPr/>
              <a:tblGrid>
                <a:gridCol w="3955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sng" dirty="0">
                          <a:latin typeface="Helvetica" charset="0"/>
                          <a:ea typeface="Helvetica" charset="0"/>
                          <a:cs typeface="Helvetica" charset="0"/>
                        </a:rPr>
                        <a:t>Interstate Stewardship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Polk University Ave to North of Douglas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35479"/>
                  </a:ext>
                </a:extLst>
              </a:tr>
              <a:tr h="1417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Polk University Ave to North of Douglas (advance ROW)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849392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675609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I-235 Polk Ramp Metering (not currently in the program)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5.2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3169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I-235 Polk Ramp Metering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5.2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0774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325292"/>
                  </a:ext>
                </a:extLst>
              </a:tr>
              <a:tr h="11335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Western Iowa ITS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349561"/>
                  </a:ext>
                </a:extLst>
              </a:tr>
              <a:tr h="95755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379111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Major Interstate Capacity/System Enhancement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137761"/>
                  </a:ext>
                </a:extLst>
              </a:tr>
              <a:tr h="13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CBIS: I-80 and Madison Avenue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115.9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0082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CBIS: I-80 and Madison Avenue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37.8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22.7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24.8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58916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68599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N of </a:t>
                      </a:r>
                      <a:r>
                        <a:rPr lang="en-US" sz="1000" b="0" i="0" u="none" strike="noStrike" dirty="0" err="1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Forevergreen</a:t>
                      </a: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Rd to N of Penn St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9.7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29.8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18.0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421348"/>
                  </a:ext>
                </a:extLst>
              </a:tr>
              <a:tr h="7676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85788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Reschedule/Addition Scenario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8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997863" y="674650"/>
            <a:ext cx="0" cy="2954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3432" y="168673"/>
            <a:ext cx="1840568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March 25, 2021</a:t>
            </a:r>
          </a:p>
        </p:txBody>
      </p:sp>
    </p:spTree>
    <p:extLst>
      <p:ext uri="{BB962C8B-B14F-4D97-AF65-F5344CB8AC3E}">
        <p14:creationId xmlns:p14="http://schemas.microsoft.com/office/powerpoint/2010/main" val="712483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12475" y="677396"/>
          <a:ext cx="7339351" cy="4713425"/>
        </p:xfrm>
        <a:graphic>
          <a:graphicData uri="http://schemas.openxmlformats.org/drawingml/2006/table">
            <a:tbl>
              <a:tblPr/>
              <a:tblGrid>
                <a:gridCol w="3955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Capacity/System Enhancement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7004587"/>
                  </a:ext>
                </a:extLst>
              </a:tr>
              <a:tr h="6049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937451"/>
                  </a:ext>
                </a:extLst>
              </a:tr>
              <a:tr h="1381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71 Dickinson Okoboji Rd in Arnolds Park to East View Ave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5.3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2805122"/>
                  </a:ext>
                </a:extLst>
              </a:tr>
              <a:tr h="1381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71 Dickinson Okoboji Rd in Arnolds Park to East View Ave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4600222"/>
                  </a:ext>
                </a:extLst>
              </a:tr>
              <a:tr h="1381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719274"/>
                  </a:ext>
                </a:extLst>
              </a:tr>
              <a:tr h="1381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2 Fremont: Resiliency improvements (Phase II)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3.6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5820766"/>
                  </a:ext>
                </a:extLst>
              </a:tr>
              <a:tr h="708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3 Cherokee: 1.3 miles E of US 59 to 1.8 miles E of US 59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73876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7 Buena Vista: IA 110 Intersection in Storm Lake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69787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Plymouth: Hinton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6.1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250666"/>
                  </a:ext>
                </a:extLst>
              </a:tr>
              <a:tr h="16335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76 Clayton: McGregor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4.8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64683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20 Black Hawk: Iowa 21 to E </a:t>
                      </a:r>
                      <a:r>
                        <a:rPr lang="en-US" sz="1000" b="0" i="0" u="none" strike="noStrike" dirty="0" err="1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 I-380 Interchange (ITS)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72880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Culverts/Slide Repairs (multiple locations statewide)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54231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83131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Capacity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72719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ECL Lisbon to WCL Mechanicsville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01347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ECL Lisbon to WCL Mechanicsville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71975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51749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18 Kossuth/Hancock: 1.65 miles East of Co Rd P64 to Hutchins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WCL Mechanicsville to WCL Stanwood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16401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63 Tama: Toledo to Co Rd E29 (Super-2)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0.1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8.1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75954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18494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Pavement Modernization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30.0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858041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Reschedule/Addition Scenario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9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997863" y="674650"/>
            <a:ext cx="0" cy="6018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3432" y="140681"/>
            <a:ext cx="1840568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March 25, 2021</a:t>
            </a:r>
          </a:p>
        </p:txBody>
      </p:sp>
    </p:spTree>
    <p:extLst>
      <p:ext uri="{BB962C8B-B14F-4D97-AF65-F5344CB8AC3E}">
        <p14:creationId xmlns:p14="http://schemas.microsoft.com/office/powerpoint/2010/main" val="911294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39294</TotalTime>
  <Words>1248</Words>
  <Application>Microsoft Office PowerPoint</Application>
  <PresentationFormat>On-screen Show (4:3)</PresentationFormat>
  <Paragraphs>328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Helvetica</vt:lpstr>
      <vt:lpstr>Times New Roman</vt:lpstr>
      <vt:lpstr>Wingdings</vt:lpstr>
      <vt:lpstr>Office Theme</vt:lpstr>
      <vt:lpstr>2022-2026  Highway Program   Development  </vt:lpstr>
      <vt:lpstr>PowerPoint Presentation</vt:lpstr>
      <vt:lpstr>PowerPoint Presentation</vt:lpstr>
      <vt:lpstr>Decision Points</vt:lpstr>
      <vt:lpstr>Revisiting Decision Points</vt:lpstr>
      <vt:lpstr>Revisiting Decision Points</vt:lpstr>
      <vt:lpstr>Revisiting Decision Points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1925</cp:revision>
  <cp:lastPrinted>2021-03-19T18:41:47Z</cp:lastPrinted>
  <dcterms:created xsi:type="dcterms:W3CDTF">2001-05-04T13:55:51Z</dcterms:created>
  <dcterms:modified xsi:type="dcterms:W3CDTF">2021-04-06T20:49:27Z</dcterms:modified>
</cp:coreProperties>
</file>