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352" r:id="rId3"/>
    <p:sldId id="353" r:id="rId4"/>
    <p:sldId id="354" r:id="rId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95E"/>
    <a:srgbClr val="53565A"/>
    <a:srgbClr val="69686D"/>
    <a:srgbClr val="00717F"/>
    <a:srgbClr val="B55813"/>
    <a:srgbClr val="B1B3B3"/>
    <a:srgbClr val="871721"/>
    <a:srgbClr val="FF9966"/>
    <a:srgbClr val="FF0066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10" autoAdjust="0"/>
    <p:restoredTop sz="95574" autoAdjust="0"/>
  </p:normalViewPr>
  <p:slideViewPr>
    <p:cSldViewPr>
      <p:cViewPr varScale="1">
        <p:scale>
          <a:sx n="127" d="100"/>
          <a:sy n="127" d="100"/>
        </p:scale>
        <p:origin x="68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notesViewPr>
    <p:cSldViewPr>
      <p:cViewPr varScale="1">
        <p:scale>
          <a:sx n="62" d="100"/>
          <a:sy n="62" d="100"/>
        </p:scale>
        <p:origin x="312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162EEB-4B10-49FF-8F2C-0AA227A2A9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D052-4091-41F6-9925-0069266F78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985F6-270D-4F70-9E10-FCBAC348023D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B3A6-7390-4E05-81C4-8E18BFF7F3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ACC3E-4800-4F15-A6CB-63B3241B1A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B4AA4-C194-4822-91D4-B4FECE21A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4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618366-7174-4E37-AC21-44435358A7D2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87442"/>
            <a:ext cx="2083435" cy="37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7D8D79-94B8-46B0-BEA5-ADFB594F66F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29EC9F-1466-47B1-AF88-94CDC221C02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30260"/>
            <a:ext cx="2083435" cy="37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  <a:lvl2pPr>
              <a:defRPr>
                <a:latin typeface="PT Sans" panose="020B0503020203020204" pitchFamily="34" charset="0"/>
              </a:defRPr>
            </a:lvl2pPr>
            <a:lvl3pPr>
              <a:defRPr>
                <a:latin typeface="PT Sans" panose="020B0503020203020204" pitchFamily="34" charset="0"/>
              </a:defRPr>
            </a:lvl3pPr>
            <a:lvl4pPr>
              <a:defRPr>
                <a:latin typeface="PT Sans" panose="020B0503020203020204" pitchFamily="34" charset="0"/>
              </a:defRPr>
            </a:lvl4pPr>
            <a:lvl5pPr>
              <a:defRPr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D4A180-1FB7-4108-83B4-43F1ADE826A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86414"/>
            <a:ext cx="2083435" cy="37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179512" y="5013176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prstClr val="white"/>
                </a:solidFill>
                <a:latin typeface="PT Sans" panose="020B0503020203020204" pitchFamily="34" charset="0"/>
              </a:rPr>
              <a:t>Revitalize Iowa’s Sound Economy Program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latin typeface="PT Sans" panose="020B0503020203020204" pitchFamily="34" charset="0"/>
              </a:rPr>
              <a:t>Iowa Transportation Commission Business Meeting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latin typeface="PT Sans" panose="020B0503020203020204" pitchFamily="34" charset="0"/>
              </a:rPr>
              <a:t>April 12, 2022</a:t>
            </a:r>
            <a:endParaRPr lang="en-US" dirty="0">
              <a:solidFill>
                <a:prstClr val="white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42285" y="707765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List of Immediate Opportunity Applications Recommended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DBDC7D-DF98-4EA5-AF2C-81B70C72C062}"/>
              </a:ext>
            </a:extLst>
          </p:cNvPr>
          <p:cNvGrpSpPr/>
          <p:nvPr/>
        </p:nvGrpSpPr>
        <p:grpSpPr>
          <a:xfrm>
            <a:off x="136141" y="1627961"/>
            <a:ext cx="8871716" cy="844612"/>
            <a:chOff x="172361" y="2033593"/>
            <a:chExt cx="8871716" cy="8446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9DBE11-8632-4B75-B423-645F993AD941}"/>
                </a:ext>
              </a:extLst>
            </p:cNvPr>
            <p:cNvGrpSpPr/>
            <p:nvPr/>
          </p:nvGrpSpPr>
          <p:grpSpPr>
            <a:xfrm>
              <a:off x="172361" y="2033593"/>
              <a:ext cx="8871716" cy="844612"/>
              <a:chOff x="173243" y="2962504"/>
              <a:chExt cx="8871716" cy="84461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751719-C0CC-437B-9F4B-557E4E02EBF1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8C796-D7AC-4367-8B93-92CE36336305}"/>
                  </a:ext>
                </a:extLst>
              </p:cNvPr>
              <p:cNvSpPr txBox="1"/>
              <p:nvPr/>
            </p:nvSpPr>
            <p:spPr>
              <a:xfrm>
                <a:off x="7537176" y="3149779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ADA660-F870-4CF5-AC9E-29F1125B2CE5}"/>
                  </a:ext>
                </a:extLst>
              </p:cNvPr>
              <p:cNvSpPr/>
              <p:nvPr/>
            </p:nvSpPr>
            <p:spPr>
              <a:xfrm>
                <a:off x="173243" y="2962504"/>
                <a:ext cx="2707667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6E17F-229E-4C7C-98E6-04AF4AF74A06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C6AED0-E3F5-4B6D-8E80-547B34ABCED9}"/>
                  </a:ext>
                </a:extLst>
              </p:cNvPr>
              <p:cNvSpPr/>
              <p:nvPr/>
            </p:nvSpPr>
            <p:spPr>
              <a:xfrm>
                <a:off x="2880910" y="2962504"/>
                <a:ext cx="1358195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86AA5-E205-4DC4-B251-A4DF8C16BDA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48ADE6-F183-4228-8851-48FA4E75A582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5C397-32F1-41F6-A14C-F84D00A60B84}"/>
                  </a:ext>
                </a:extLst>
              </p:cNvPr>
              <p:cNvSpPr/>
              <p:nvPr/>
            </p:nvSpPr>
            <p:spPr>
              <a:xfrm>
                <a:off x="4239105" y="2962504"/>
                <a:ext cx="636068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AC24CC-F93D-4B69-9D63-138E29EA60ED}"/>
                  </a:ext>
                </a:extLst>
              </p:cNvPr>
              <p:cNvSpPr txBox="1"/>
              <p:nvPr/>
            </p:nvSpPr>
            <p:spPr>
              <a:xfrm>
                <a:off x="3022582" y="3235137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D46582-5B6C-4B32-8A65-98D53D021258}"/>
                  </a:ext>
                </a:extLst>
              </p:cNvPr>
              <p:cNvSpPr txBox="1"/>
              <p:nvPr/>
            </p:nvSpPr>
            <p:spPr>
              <a:xfrm>
                <a:off x="4167974" y="3212976"/>
                <a:ext cx="80061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4F43A7-5684-4BB0-A70E-A9BE9E238A46}"/>
                </a:ext>
              </a:extLst>
            </p:cNvPr>
            <p:cNvSpPr/>
            <p:nvPr/>
          </p:nvSpPr>
          <p:spPr>
            <a:xfrm>
              <a:off x="4874291" y="2033593"/>
              <a:ext cx="1293436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16DA-FE23-4458-B69D-C4C3F16641F3}"/>
                </a:ext>
              </a:extLst>
            </p:cNvPr>
            <p:cNvSpPr txBox="1"/>
            <p:nvPr/>
          </p:nvSpPr>
          <p:spPr>
            <a:xfrm>
              <a:off x="4803205" y="2207236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DD6FA4-2D31-4FB5-A96C-DA28D28FF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095153"/>
              </p:ext>
            </p:extLst>
          </p:nvPr>
        </p:nvGraphicFramePr>
        <p:xfrm>
          <a:off x="111701" y="2467971"/>
          <a:ext cx="8896156" cy="1371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22340">
                  <a:extLst>
                    <a:ext uri="{9D8B030D-6E8A-4147-A177-3AD203B41FA5}">
                      <a16:colId xmlns:a16="http://schemas.microsoft.com/office/drawing/2014/main" val="97341892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66780387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214809344"/>
                    </a:ext>
                  </a:extLst>
                </a:gridCol>
                <a:gridCol w="1261660">
                  <a:extLst>
                    <a:ext uri="{9D8B030D-6E8A-4147-A177-3AD203B41FA5}">
                      <a16:colId xmlns:a16="http://schemas.microsoft.com/office/drawing/2014/main" val="2857275192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3909944722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2740814702"/>
                    </a:ext>
                  </a:extLst>
                </a:gridCol>
              </a:tblGrid>
              <a:tr h="840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Amendment: Reduce the grant, remove 100th Street improvements and construct additional intersection improvements to County Road M-66 and 100th Street. 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Audubon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$297,525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80%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$238,020</a:t>
                      </a:r>
                      <a:endParaRPr lang="en-US" sz="1400" dirty="0">
                        <a:solidFill>
                          <a:srgbClr val="00717F"/>
                        </a:solidFill>
                        <a:latin typeface="PT Sans" panose="020B050302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013016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E2EE7BCB-DBBE-4CAC-AC71-72CD45099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971" y="4037812"/>
            <a:ext cx="3790200" cy="24974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87273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42285" y="707765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List of Local Development Applications Recommended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DBDC7D-DF98-4EA5-AF2C-81B70C72C062}"/>
              </a:ext>
            </a:extLst>
          </p:cNvPr>
          <p:cNvGrpSpPr/>
          <p:nvPr/>
        </p:nvGrpSpPr>
        <p:grpSpPr>
          <a:xfrm>
            <a:off x="136141" y="1627961"/>
            <a:ext cx="8871716" cy="844612"/>
            <a:chOff x="172361" y="2033593"/>
            <a:chExt cx="8871716" cy="8446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9DBE11-8632-4B75-B423-645F993AD941}"/>
                </a:ext>
              </a:extLst>
            </p:cNvPr>
            <p:cNvGrpSpPr/>
            <p:nvPr/>
          </p:nvGrpSpPr>
          <p:grpSpPr>
            <a:xfrm>
              <a:off x="172361" y="2033593"/>
              <a:ext cx="8871716" cy="844612"/>
              <a:chOff x="173243" y="2962504"/>
              <a:chExt cx="8871716" cy="84461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751719-C0CC-437B-9F4B-557E4E02EBF1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8C796-D7AC-4367-8B93-92CE36336305}"/>
                  </a:ext>
                </a:extLst>
              </p:cNvPr>
              <p:cNvSpPr txBox="1"/>
              <p:nvPr/>
            </p:nvSpPr>
            <p:spPr>
              <a:xfrm>
                <a:off x="7537176" y="3149779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ADA660-F870-4CF5-AC9E-29F1125B2CE5}"/>
                  </a:ext>
                </a:extLst>
              </p:cNvPr>
              <p:cNvSpPr/>
              <p:nvPr/>
            </p:nvSpPr>
            <p:spPr>
              <a:xfrm>
                <a:off x="173243" y="2962504"/>
                <a:ext cx="2707667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6E17F-229E-4C7C-98E6-04AF4AF74A06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C6AED0-E3F5-4B6D-8E80-547B34ABCED9}"/>
                  </a:ext>
                </a:extLst>
              </p:cNvPr>
              <p:cNvSpPr/>
              <p:nvPr/>
            </p:nvSpPr>
            <p:spPr>
              <a:xfrm>
                <a:off x="2880910" y="2962504"/>
                <a:ext cx="1358195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86AA5-E205-4DC4-B251-A4DF8C16BDA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48ADE6-F183-4228-8851-48FA4E75A582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5C397-32F1-41F6-A14C-F84D00A60B84}"/>
                  </a:ext>
                </a:extLst>
              </p:cNvPr>
              <p:cNvSpPr/>
              <p:nvPr/>
            </p:nvSpPr>
            <p:spPr>
              <a:xfrm>
                <a:off x="4239105" y="2962504"/>
                <a:ext cx="636068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AC24CC-F93D-4B69-9D63-138E29EA60ED}"/>
                  </a:ext>
                </a:extLst>
              </p:cNvPr>
              <p:cNvSpPr txBox="1"/>
              <p:nvPr/>
            </p:nvSpPr>
            <p:spPr>
              <a:xfrm>
                <a:off x="3022582" y="3235137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D46582-5B6C-4B32-8A65-98D53D021258}"/>
                  </a:ext>
                </a:extLst>
              </p:cNvPr>
              <p:cNvSpPr txBox="1"/>
              <p:nvPr/>
            </p:nvSpPr>
            <p:spPr>
              <a:xfrm>
                <a:off x="4167974" y="3212976"/>
                <a:ext cx="80061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4F43A7-5684-4BB0-A70E-A9BE9E238A46}"/>
                </a:ext>
              </a:extLst>
            </p:cNvPr>
            <p:cNvSpPr/>
            <p:nvPr/>
          </p:nvSpPr>
          <p:spPr>
            <a:xfrm>
              <a:off x="4874291" y="2033593"/>
              <a:ext cx="1293436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16DA-FE23-4458-B69D-C4C3F16641F3}"/>
                </a:ext>
              </a:extLst>
            </p:cNvPr>
            <p:cNvSpPr txBox="1"/>
            <p:nvPr/>
          </p:nvSpPr>
          <p:spPr>
            <a:xfrm>
              <a:off x="4803205" y="2207236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DD6FA4-2D31-4FB5-A96C-DA28D28FF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669372"/>
              </p:ext>
            </p:extLst>
          </p:nvPr>
        </p:nvGraphicFramePr>
        <p:xfrm>
          <a:off x="111701" y="2467971"/>
          <a:ext cx="8896156" cy="9448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22340">
                  <a:extLst>
                    <a:ext uri="{9D8B030D-6E8A-4147-A177-3AD203B41FA5}">
                      <a16:colId xmlns:a16="http://schemas.microsoft.com/office/drawing/2014/main" val="97341892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66780387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214809344"/>
                    </a:ext>
                  </a:extLst>
                </a:gridCol>
                <a:gridCol w="1261660">
                  <a:extLst>
                    <a:ext uri="{9D8B030D-6E8A-4147-A177-3AD203B41FA5}">
                      <a16:colId xmlns:a16="http://schemas.microsoft.com/office/drawing/2014/main" val="2857275192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3909944722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2740814702"/>
                    </a:ext>
                  </a:extLst>
                </a:gridCol>
              </a:tblGrid>
              <a:tr h="840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Paving approximately 2,470 feet of Alicia Avenue and construction of a left-turn lane on 225th Street. 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Sioux City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$2,661,056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$1,330,528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013016"/>
                  </a:ext>
                </a:extLst>
              </a:tr>
            </a:tbl>
          </a:graphicData>
        </a:graphic>
      </p:graphicFrame>
      <p:pic>
        <p:nvPicPr>
          <p:cNvPr id="36" name="Picture 35">
            <a:extLst>
              <a:ext uri="{FF2B5EF4-FFF2-40B4-BE49-F238E27FC236}">
                <a16:creationId xmlns:a16="http://schemas.microsoft.com/office/drawing/2014/main" id="{C1C22993-404F-46D1-9E63-89C2A80DD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534" y="3573143"/>
            <a:ext cx="2463294" cy="297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25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42285" y="707765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List of Local Development Applications Recommended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DBDC7D-DF98-4EA5-AF2C-81B70C72C062}"/>
              </a:ext>
            </a:extLst>
          </p:cNvPr>
          <p:cNvGrpSpPr/>
          <p:nvPr/>
        </p:nvGrpSpPr>
        <p:grpSpPr>
          <a:xfrm>
            <a:off x="136141" y="1627961"/>
            <a:ext cx="8871716" cy="844612"/>
            <a:chOff x="172361" y="2033593"/>
            <a:chExt cx="8871716" cy="8446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9DBE11-8632-4B75-B423-645F993AD941}"/>
                </a:ext>
              </a:extLst>
            </p:cNvPr>
            <p:cNvGrpSpPr/>
            <p:nvPr/>
          </p:nvGrpSpPr>
          <p:grpSpPr>
            <a:xfrm>
              <a:off x="172361" y="2033593"/>
              <a:ext cx="8871716" cy="844612"/>
              <a:chOff x="173243" y="2962504"/>
              <a:chExt cx="8871716" cy="84461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751719-C0CC-437B-9F4B-557E4E02EBF1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8C796-D7AC-4367-8B93-92CE36336305}"/>
                  </a:ext>
                </a:extLst>
              </p:cNvPr>
              <p:cNvSpPr txBox="1"/>
              <p:nvPr/>
            </p:nvSpPr>
            <p:spPr>
              <a:xfrm>
                <a:off x="7537176" y="3149779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ADA660-F870-4CF5-AC9E-29F1125B2CE5}"/>
                  </a:ext>
                </a:extLst>
              </p:cNvPr>
              <p:cNvSpPr/>
              <p:nvPr/>
            </p:nvSpPr>
            <p:spPr>
              <a:xfrm>
                <a:off x="173243" y="2962504"/>
                <a:ext cx="2707667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6E17F-229E-4C7C-98E6-04AF4AF74A06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C6AED0-E3F5-4B6D-8E80-547B34ABCED9}"/>
                  </a:ext>
                </a:extLst>
              </p:cNvPr>
              <p:cNvSpPr/>
              <p:nvPr/>
            </p:nvSpPr>
            <p:spPr>
              <a:xfrm>
                <a:off x="2880910" y="2962504"/>
                <a:ext cx="1358195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86AA5-E205-4DC4-B251-A4DF8C16BDA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48ADE6-F183-4228-8851-48FA4E75A582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5C397-32F1-41F6-A14C-F84D00A60B84}"/>
                  </a:ext>
                </a:extLst>
              </p:cNvPr>
              <p:cNvSpPr/>
              <p:nvPr/>
            </p:nvSpPr>
            <p:spPr>
              <a:xfrm>
                <a:off x="4239105" y="2962504"/>
                <a:ext cx="636068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AC24CC-F93D-4B69-9D63-138E29EA60ED}"/>
                  </a:ext>
                </a:extLst>
              </p:cNvPr>
              <p:cNvSpPr txBox="1"/>
              <p:nvPr/>
            </p:nvSpPr>
            <p:spPr>
              <a:xfrm>
                <a:off x="3022582" y="3235137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D46582-5B6C-4B32-8A65-98D53D021258}"/>
                  </a:ext>
                </a:extLst>
              </p:cNvPr>
              <p:cNvSpPr txBox="1"/>
              <p:nvPr/>
            </p:nvSpPr>
            <p:spPr>
              <a:xfrm>
                <a:off x="4167974" y="3212976"/>
                <a:ext cx="80061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4F43A7-5684-4BB0-A70E-A9BE9E238A46}"/>
                </a:ext>
              </a:extLst>
            </p:cNvPr>
            <p:cNvSpPr/>
            <p:nvPr/>
          </p:nvSpPr>
          <p:spPr>
            <a:xfrm>
              <a:off x="4874291" y="2033593"/>
              <a:ext cx="1293436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16DA-FE23-4458-B69D-C4C3F16641F3}"/>
                </a:ext>
              </a:extLst>
            </p:cNvPr>
            <p:cNvSpPr txBox="1"/>
            <p:nvPr/>
          </p:nvSpPr>
          <p:spPr>
            <a:xfrm>
              <a:off x="4803205" y="2207236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6445ED6-E7E8-494D-8805-22AB56E0F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741345"/>
              </p:ext>
            </p:extLst>
          </p:nvPr>
        </p:nvGraphicFramePr>
        <p:xfrm>
          <a:off x="100867" y="2443454"/>
          <a:ext cx="8896156" cy="8409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22340">
                  <a:extLst>
                    <a:ext uri="{9D8B030D-6E8A-4147-A177-3AD203B41FA5}">
                      <a16:colId xmlns:a16="http://schemas.microsoft.com/office/drawing/2014/main" val="97341892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66780387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214809344"/>
                    </a:ext>
                  </a:extLst>
                </a:gridCol>
                <a:gridCol w="1261660">
                  <a:extLst>
                    <a:ext uri="{9D8B030D-6E8A-4147-A177-3AD203B41FA5}">
                      <a16:colId xmlns:a16="http://schemas.microsoft.com/office/drawing/2014/main" val="2857275192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3909944722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2740814702"/>
                    </a:ext>
                  </a:extLst>
                </a:gridCol>
              </a:tblGrid>
              <a:tr h="840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Reconstruction of approximately 1,960 feet of 9th Street NE. 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Altoona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$3,018,414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$1,509,207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013016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E5C6AD1F-980F-4EBD-8D70-9692C03B6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815" y="3573567"/>
            <a:ext cx="4608512" cy="28914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36062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13361</TotalTime>
  <Words>144</Words>
  <Application>Microsoft Office PowerPoint</Application>
  <PresentationFormat>On-screen Show (4:3)</PresentationFormat>
  <Paragraphs>43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PT Sans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Markley, Craig</cp:lastModifiedBy>
  <cp:revision>251</cp:revision>
  <cp:lastPrinted>2022-03-31T11:13:07Z</cp:lastPrinted>
  <dcterms:created xsi:type="dcterms:W3CDTF">2014-05-10T08:44:16Z</dcterms:created>
  <dcterms:modified xsi:type="dcterms:W3CDTF">2022-03-31T11:13:13Z</dcterms:modified>
</cp:coreProperties>
</file>