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1"/>
    <p:sldMasterId id="2147483670" r:id="rId2"/>
    <p:sldMasterId id="2147483682" r:id="rId3"/>
  </p:sldMasterIdLst>
  <p:sldIdLst>
    <p:sldId id="256" r:id="rId4"/>
    <p:sldId id="260" r:id="rId5"/>
    <p:sldId id="266" r:id="rId6"/>
    <p:sldId id="258" r:id="rId7"/>
    <p:sldId id="257" r:id="rId8"/>
    <p:sldId id="267" r:id="rId9"/>
    <p:sldId id="268" r:id="rId10"/>
    <p:sldId id="269" r:id="rId11"/>
    <p:sldId id="270" r:id="rId12"/>
    <p:sldId id="271" r:id="rId13"/>
    <p:sldId id="272" r:id="rId14"/>
    <p:sldId id="274" r:id="rId15"/>
    <p:sldId id="275" r:id="rId16"/>
    <p:sldId id="27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1" autoAdjust="0"/>
    <p:restoredTop sz="94660"/>
  </p:normalViewPr>
  <p:slideViewPr>
    <p:cSldViewPr snapToGrid="0">
      <p:cViewPr varScale="1">
        <p:scale>
          <a:sx n="87" d="100"/>
          <a:sy n="87" d="100"/>
        </p:scale>
        <p:origin x="77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01A7ED-0B26-4672-9F84-EAAA810A3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6A5256F-53E4-4A39-B720-B6108573C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1209C4-1979-41E0-83D9-0A19F95E0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6723-8B52-41BF-8867-D69242AAB4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FACCA2-6C9C-4BB1-8983-7261C6B18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3F2F04-364F-42B2-ABB9-FF091F0FF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0801-B5E9-4C37-85FB-289F0F1324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00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C29FEF-7444-4FF7-A274-A6E2D0D5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1AA761-B47A-46D1-884D-E9E517E58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AFDEF9-F4A9-44B3-8E56-E97ACC49F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6723-8B52-41BF-8867-D69242AAB4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AA62FB-854B-480A-A178-D56BCB5B5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1ED49C-B874-4589-803E-E860B0438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0801-B5E9-4C37-85FB-289F0F1324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2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94B375-3E51-44ED-9171-D8EE57C1D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091B678-7401-445B-BFF3-A13B4F16A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9BF64E-624F-4214-980F-BA1311F88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6723-8B52-41BF-8867-D69242AAB4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606C53-9F06-41E2-8BFE-48C02325F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DFE8C5-FDF6-4C0A-9FCD-742591F2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0801-B5E9-4C37-85FB-289F0F1324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579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4EBBA9-0D2E-4B91-9204-431AF92B3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D1CED2-5660-4F7B-8E4F-0B084EB91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5520276-CDCE-4A98-A3CD-49989929C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D00B1CF-39EB-4D2E-B7CC-195E1AEC7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6723-8B52-41BF-8867-D69242AAB4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FA80EA-1EAE-476F-A699-8AC3ED94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B4A295-C52D-4BC2-9D16-FE50F38C6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0801-B5E9-4C37-85FB-289F0F1324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925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1E6792-C62C-4A42-B8FA-BC62BE80D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ACA8D3-6B72-4EC7-B21C-3E03EF121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8168ADE-3B0E-49DD-86AF-3574B3C5A3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ACB32BE-E25B-4FD3-AEE4-A8758BC08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31AE2BB-E3A1-421C-96B1-681E905F90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29F090D-E5F2-41C4-85A8-F559CA678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6723-8B52-41BF-8867-D69242AAB4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CA4C00C-1DC2-41F8-ABA9-A8A986904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F425462-9F6C-477F-B2E3-C9AE98E61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0801-B5E9-4C37-85FB-289F0F1324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87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9A831A-2E99-4B1B-8029-6FA720CD2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6B000F9-3067-4A00-A4D7-61FC4A409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6723-8B52-41BF-8867-D69242AAB4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1A626BF-BECC-4FB0-A5F0-5E268E9F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246ADAC-0208-4686-877C-F2C617D30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0801-B5E9-4C37-85FB-289F0F1324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170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A696DC3-0DDD-4476-92E9-D7D0497C2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6723-8B52-41BF-8867-D69242AAB4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F023F6C-3588-4DEC-8DFF-415C978CF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8CDC123-0B55-4259-84D9-E27C33095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0801-B5E9-4C37-85FB-289F0F1324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068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B42CCE-4DE7-458E-9EED-84409A0C3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B617FB-7B58-4399-BCD5-04543CCA6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4744A34-A9CD-427B-AD35-E053BA8C5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0CEEAB-0B6C-4A48-95F7-18B9227EB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6723-8B52-41BF-8867-D69242AAB4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13511FF-87B7-4226-A025-E57572305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DEE103-D0D2-4D11-B01A-5650CB6C8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0801-B5E9-4C37-85FB-289F0F1324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0348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78B19E-B745-491E-895C-4D1A4B27A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72D46C9-D521-481E-BE40-1B29966AE2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521852A-A2FD-4A45-8E3B-8608EF72D5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F1D38B4-828E-4411-B898-61FC6BA10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6723-8B52-41BF-8867-D69242AAB4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7EDC1FF-3EDE-48FD-97CC-1AE4E2607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D177041-1807-46AA-A47C-9214F9389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0801-B5E9-4C37-85FB-289F0F1324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238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A05CDF-C806-4847-AFE5-50928B6A8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83CDB85-B68C-416C-8D02-925F60E90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181A4B-4AFC-4515-8BC6-D51E8E0AA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6723-8B52-41BF-8867-D69242AAB4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C82E0A-8F53-4EA5-905C-C375AA322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9488B4-39AC-44BC-AEC1-5A1CF7806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0801-B5E9-4C37-85FB-289F0F1324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2843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84314A-9F93-42F1-A012-8221F5BC6D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1531AA-8D4A-442D-9EF3-CBADB45CD7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CD3166-DE66-4DCA-8363-B727E8025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6723-8B52-41BF-8867-D69242AAB4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8BEA94-E36F-46D5-9322-74F2A5892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D16D1D-7A3E-4027-AA93-21D8D5473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0801-B5E9-4C37-85FB-289F0F1324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79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01A7ED-0B26-4672-9F84-EAAA810A3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6A5256F-53E4-4A39-B720-B6108573C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1209C4-1979-41E0-83D9-0A19F95E0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6723-8B52-41BF-8867-D69242AAB4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FACCA2-6C9C-4BB1-8983-7261C6B18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3F2F04-364F-42B2-ABB9-FF091F0FF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0801-B5E9-4C37-85FB-289F0F1324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734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C29FEF-7444-4FF7-A274-A6E2D0D5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1AA761-B47A-46D1-884D-E9E517E58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AFDEF9-F4A9-44B3-8E56-E97ACC49F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6723-8B52-41BF-8867-D69242AAB4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AA62FB-854B-480A-A178-D56BCB5B5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1ED49C-B874-4589-803E-E860B0438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0801-B5E9-4C37-85FB-289F0F1324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777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94B375-3E51-44ED-9171-D8EE57C1D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091B678-7401-445B-BFF3-A13B4F16A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9BF64E-624F-4214-980F-BA1311F88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6723-8B52-41BF-8867-D69242AAB4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606C53-9F06-41E2-8BFE-48C02325F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DFE8C5-FDF6-4C0A-9FCD-742591F2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0801-B5E9-4C37-85FB-289F0F1324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8883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4EBBA9-0D2E-4B91-9204-431AF92B3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D1CED2-5660-4F7B-8E4F-0B084EB91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5520276-CDCE-4A98-A3CD-49989929C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D00B1CF-39EB-4D2E-B7CC-195E1AEC7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6723-8B52-41BF-8867-D69242AAB4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FA80EA-1EAE-476F-A699-8AC3ED94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B4A295-C52D-4BC2-9D16-FE50F38C6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0801-B5E9-4C37-85FB-289F0F1324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676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1E6792-C62C-4A42-B8FA-BC62BE80D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ACA8D3-6B72-4EC7-B21C-3E03EF121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8168ADE-3B0E-49DD-86AF-3574B3C5A3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ACB32BE-E25B-4FD3-AEE4-A8758BC08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31AE2BB-E3A1-421C-96B1-681E905F90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29F090D-E5F2-41C4-85A8-F559CA678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6723-8B52-41BF-8867-D69242AAB4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CA4C00C-1DC2-41F8-ABA9-A8A986904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F425462-9F6C-477F-B2E3-C9AE98E61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0801-B5E9-4C37-85FB-289F0F1324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98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9A831A-2E99-4B1B-8029-6FA720CD2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6B000F9-3067-4A00-A4D7-61FC4A409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6723-8B52-41BF-8867-D69242AAB4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1A626BF-BECC-4FB0-A5F0-5E268E9F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246ADAC-0208-4686-877C-F2C617D30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0801-B5E9-4C37-85FB-289F0F1324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127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A696DC3-0DDD-4476-92E9-D7D0497C2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6723-8B52-41BF-8867-D69242AAB4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F023F6C-3588-4DEC-8DFF-415C978CF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8CDC123-0B55-4259-84D9-E27C33095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0801-B5E9-4C37-85FB-289F0F1324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260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B42CCE-4DE7-458E-9EED-84409A0C3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B617FB-7B58-4399-BCD5-04543CCA6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4744A34-A9CD-427B-AD35-E053BA8C5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0CEEAB-0B6C-4A48-95F7-18B9227EB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6723-8B52-41BF-8867-D69242AAB4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13511FF-87B7-4226-A025-E57572305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DEE103-D0D2-4D11-B01A-5650CB6C8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0801-B5E9-4C37-85FB-289F0F1324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425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78B19E-B745-491E-895C-4D1A4B27A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72D46C9-D521-481E-BE40-1B29966AE2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521852A-A2FD-4A45-8E3B-8608EF72D5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F1D38B4-828E-4411-B898-61FC6BA10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6723-8B52-41BF-8867-D69242AAB4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7EDC1FF-3EDE-48FD-97CC-1AE4E2607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D177041-1807-46AA-A47C-9214F9389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0801-B5E9-4C37-85FB-289F0F1324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7280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A05CDF-C806-4847-AFE5-50928B6A8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83CDB85-B68C-416C-8D02-925F60E90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181A4B-4AFC-4515-8BC6-D51E8E0AA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6723-8B52-41BF-8867-D69242AAB4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C82E0A-8F53-4EA5-905C-C375AA322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9488B4-39AC-44BC-AEC1-5A1CF7806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0801-B5E9-4C37-85FB-289F0F1324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7001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84314A-9F93-42F1-A012-8221F5BC6D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1531AA-8D4A-442D-9EF3-CBADB45CD7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CD3166-DE66-4DCA-8363-B727E8025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6723-8B52-41BF-8867-D69242AAB4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8BEA94-E36F-46D5-9322-74F2A5892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D16D1D-7A3E-4027-AA93-21D8D5473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0801-B5E9-4C37-85FB-289F0F1324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9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779D7D2-F5FA-4E64-9BB3-EFE6ED90C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260FE8-CCCA-459C-A0D7-CB43F7282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6B1A5F-8456-4225-A91C-FEF3E2A629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2276723-8B52-41BF-8867-D69242AAB4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FA7C4E-80D8-45F7-9888-0B9169105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AE9799-7E36-44E1-B3D9-D901B128D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2ED0801-B5E9-4C37-85FB-289F0F1324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4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779D7D2-F5FA-4E64-9BB3-EFE6ED90C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260FE8-CCCA-459C-A0D7-CB43F7282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6B1A5F-8456-4225-A91C-FEF3E2A629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2276723-8B52-41BF-8867-D69242AAB4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FA7C4E-80D8-45F7-9888-0B9169105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AE9799-7E36-44E1-B3D9-D901B128D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2ED0801-B5E9-4C37-85FB-289F0F1324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49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7" y="2885120"/>
            <a:ext cx="6815669" cy="2338730"/>
          </a:xfrm>
        </p:spPr>
        <p:txBody>
          <a:bodyPr/>
          <a:lstStyle/>
          <a:p>
            <a:r>
              <a:rPr lang="en-US" b="1" dirty="0" smtClean="0"/>
              <a:t>REGION </a:t>
            </a:r>
            <a:r>
              <a:rPr lang="en-US" b="1" dirty="0"/>
              <a:t>13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SWITA TRANSIT</a:t>
            </a:r>
            <a:br>
              <a:rPr lang="en-US" dirty="0" smtClean="0"/>
            </a:br>
            <a:r>
              <a:rPr lang="en-US" dirty="0" smtClean="0"/>
              <a:t>SWIPCO PLANNING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4840941"/>
            <a:ext cx="6815669" cy="137458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802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RPA-13 Programming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RPA-13 Sub-allocates funding for road improvement projects to each of the four counties and the four largest cities (Atlantic, Clarinda, Red Oak, and Shenandoah) based on a formula like Road Use Tax Fund.</a:t>
            </a:r>
          </a:p>
          <a:p>
            <a:pPr marL="0" indent="0">
              <a:buNone/>
            </a:pPr>
            <a:r>
              <a:rPr lang="en-US" dirty="0"/>
              <a:t>About $5,000,000 allocated per year </a:t>
            </a:r>
          </a:p>
          <a:p>
            <a:pPr marL="0" indent="0">
              <a:buNone/>
            </a:pPr>
            <a:r>
              <a:rPr lang="en-US" dirty="0"/>
              <a:t>Bridge projects are selected on a county-wide basis and ranked based on inspection reports, traffic data, classification of type and level of service, proximity to proposed construction projects, new or relocating business needs, and public input. </a:t>
            </a:r>
          </a:p>
          <a:p>
            <a:pPr marL="0" indent="0">
              <a:buNone/>
            </a:pPr>
            <a:r>
              <a:rPr lang="en-US" dirty="0"/>
              <a:t>Transportation Alternatives Program partially funds the region’s trail and safe routes to school projects on a competitive basis.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155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518" y="624689"/>
            <a:ext cx="9860229" cy="554637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34A604D2-64FA-4C3D-AD05-7524662B51EA}"/>
              </a:ext>
            </a:extLst>
          </p:cNvPr>
          <p:cNvSpPr txBox="1">
            <a:spLocks/>
          </p:cNvSpPr>
          <p:nvPr/>
        </p:nvSpPr>
        <p:spPr>
          <a:xfrm>
            <a:off x="663192" y="4445519"/>
            <a:ext cx="9033281" cy="7522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smtClean="0"/>
              <a:t>STBG Project Highlight- Essex Bridge Replacement</a:t>
            </a:r>
            <a:endParaRPr lang="en-US" sz="36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44E56123-6B06-4FD9-9EA0-61FAE738311D}"/>
              </a:ext>
            </a:extLst>
          </p:cNvPr>
          <p:cNvSpPr txBox="1">
            <a:spLocks/>
          </p:cNvSpPr>
          <p:nvPr/>
        </p:nvSpPr>
        <p:spPr>
          <a:xfrm>
            <a:off x="998171" y="5085563"/>
            <a:ext cx="9965576" cy="1249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dirty="0" smtClean="0"/>
              <a:t>$2,800,000 total funding between RPA-13 and DOT for 150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St Bridge Replacement</a:t>
            </a:r>
          </a:p>
          <a:p>
            <a:pPr marL="0" indent="0">
              <a:buFont typeface="Arial"/>
              <a:buNone/>
            </a:pPr>
            <a:r>
              <a:rPr lang="en-US" sz="1600" dirty="0" smtClean="0"/>
              <a:t>The bridge crosses the East </a:t>
            </a:r>
            <a:r>
              <a:rPr lang="en-US" sz="1600" dirty="0" err="1" smtClean="0"/>
              <a:t>Nishnabotna</a:t>
            </a:r>
            <a:r>
              <a:rPr lang="en-US" sz="1600" dirty="0" smtClean="0"/>
              <a:t> River and is shared with Page County</a:t>
            </a:r>
          </a:p>
          <a:p>
            <a:pPr marL="0" indent="0">
              <a:buFont typeface="Arial"/>
              <a:buNone/>
            </a:pPr>
            <a:r>
              <a:rPr lang="en-US" sz="1600" dirty="0" smtClean="0"/>
              <a:t>The project is scheduled to be started in fall 2022 and will widen and lengthen the original 1937 bridge</a:t>
            </a:r>
          </a:p>
          <a:p>
            <a:pPr marL="0" indent="0">
              <a:buFont typeface="Arial"/>
              <a:buNone/>
            </a:pPr>
            <a:r>
              <a:rPr lang="en-US" sz="1100" dirty="0" smtClean="0"/>
              <a:t>Page County Newspapers photo by Heidi </a:t>
            </a:r>
            <a:r>
              <a:rPr lang="en-US" sz="1100" dirty="0" err="1" smtClean="0"/>
              <a:t>Hertensen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99047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8913D8-C94A-4701-B098-DE6D73C71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 dirty="0"/>
              <a:t>TAP Project Highlight- Stanton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A398C0-F4C8-4889-A2A0-44A2FD0F9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Stanton</a:t>
            </a:r>
          </a:p>
          <a:p>
            <a:pPr lvl="1"/>
            <a:r>
              <a:rPr lang="en-US" sz="2200" dirty="0"/>
              <a:t>$100,000 TAP grant</a:t>
            </a:r>
          </a:p>
          <a:p>
            <a:pPr lvl="1"/>
            <a:r>
              <a:rPr lang="en-US" sz="2200" dirty="0"/>
              <a:t>$244,000 project budget</a:t>
            </a:r>
          </a:p>
          <a:p>
            <a:pPr lvl="1"/>
            <a:r>
              <a:rPr lang="en-US" sz="2200" dirty="0"/>
              <a:t>To complete the greenbelt loop around the city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C1E95D-0353-4FC9-B323-3808366389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F845B0F-44CF-4F40-8996-D0F2931BF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327" y="5273749"/>
            <a:ext cx="2084375" cy="124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07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9CF9F3-848D-43C8-B6B2-BB2790644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/>
              <a:t>2019 Flood Recovery 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555F73-0686-40BC-87D7-CE31C367C6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5F87C2-0E08-4770-9A53-52FDAE9C3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913764"/>
          </a:xfrm>
        </p:spPr>
        <p:txBody>
          <a:bodyPr anchor="ctr">
            <a:normAutofit/>
          </a:bodyPr>
          <a:lstStyle/>
          <a:p>
            <a:r>
              <a:rPr lang="en-US" sz="1800" dirty="0"/>
              <a:t>Hamburg Levee</a:t>
            </a:r>
          </a:p>
          <a:p>
            <a:r>
              <a:rPr lang="en-US" sz="1800" dirty="0"/>
              <a:t>$6,800,000 EDA Grant for the local match</a:t>
            </a:r>
          </a:p>
          <a:p>
            <a:r>
              <a:rPr lang="en-US" sz="1800" dirty="0"/>
              <a:t>USACE and DOT partnership and coordination to build a 3-mile levee to protect Hamburg from future flood events in addition to raising 2 roads to the levee height. </a:t>
            </a:r>
          </a:p>
          <a:p>
            <a:r>
              <a:rPr lang="en-US" sz="1800" dirty="0"/>
              <a:t>A second levee is planned southwest of Interstate 29</a:t>
            </a:r>
          </a:p>
          <a:p>
            <a:r>
              <a:rPr lang="en-US" sz="1800" dirty="0"/>
              <a:t>Photo Credit: US Army Corps of Engineers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5407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552" y="982132"/>
            <a:ext cx="5150665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Thank you for your support!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4028037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John McCurdy, AICP  Executive Director</a:t>
            </a:r>
          </a:p>
          <a:p>
            <a:pPr marL="0" indent="0">
              <a:buNone/>
            </a:pPr>
            <a:r>
              <a:rPr lang="en-US" dirty="0" smtClean="0"/>
              <a:t>Mark Lander, Transit Director</a:t>
            </a:r>
          </a:p>
          <a:p>
            <a:pPr marL="0" indent="0">
              <a:buNone/>
            </a:pPr>
            <a:r>
              <a:rPr lang="en-US" dirty="0" smtClean="0"/>
              <a:t>Alexsis Fleener, Community Development Director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9730" y="638098"/>
            <a:ext cx="4698749" cy="556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4670832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OUR TRANSIT </a:t>
            </a:r>
            <a:r>
              <a:rPr lang="en-US" dirty="0"/>
              <a:t>CAPABILITES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74 Drivers</a:t>
            </a:r>
          </a:p>
          <a:p>
            <a:r>
              <a:rPr lang="en-US" dirty="0"/>
              <a:t>63 Light duty buses (seat between 16-20)</a:t>
            </a:r>
          </a:p>
          <a:p>
            <a:r>
              <a:rPr lang="en-US" dirty="0"/>
              <a:t>28 Mini-Vans</a:t>
            </a:r>
          </a:p>
          <a:p>
            <a:r>
              <a:rPr lang="en-US" dirty="0"/>
              <a:t>4 Sedans</a:t>
            </a:r>
          </a:p>
          <a:p>
            <a:r>
              <a:rPr lang="en-US" dirty="0"/>
              <a:t>3 medium duty buses (seat between 33-40)</a:t>
            </a:r>
          </a:p>
          <a:p>
            <a:r>
              <a:rPr lang="en-US" dirty="0"/>
              <a:t>2 SUV’s </a:t>
            </a:r>
          </a:p>
          <a:p>
            <a:r>
              <a:rPr lang="en-US" dirty="0"/>
              <a:t>4 STS Light duty buses(seat 14-18)</a:t>
            </a:r>
          </a:p>
          <a:p>
            <a:r>
              <a:rPr lang="en-US" dirty="0"/>
              <a:t>Facilities in Atlantic, IA and Council Bluffs, 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2237" y="1838181"/>
            <a:ext cx="4146487" cy="351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89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SWITA ABOUT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823882"/>
            <a:ext cx="9601196" cy="3051986"/>
          </a:xfrm>
        </p:spPr>
        <p:txBody>
          <a:bodyPr>
            <a:normAutofit/>
          </a:bodyPr>
          <a:lstStyle/>
          <a:p>
            <a:r>
              <a:rPr lang="en-US" dirty="0"/>
              <a:t>State designated public transit provider for Harrison, Shelby, Pottawattamie, Cass, Mills, Montgomery, Fremont and Page counties in Southwest Iowa.</a:t>
            </a:r>
          </a:p>
          <a:p>
            <a:r>
              <a:rPr lang="en-US" dirty="0"/>
              <a:t>Provide over 375,000 rides and travel over 1.8 million miles in FY21. Projected to provide over 425,000 rides and run over 2 million miles in FY22. </a:t>
            </a:r>
          </a:p>
          <a:p>
            <a:r>
              <a:rPr lang="en-US" dirty="0"/>
              <a:t>Services include but are not limited to transportation for elderly and disabled individuals, work routes, van pools, taxi service and student transportation. </a:t>
            </a:r>
          </a:p>
        </p:txBody>
      </p:sp>
    </p:spTree>
    <p:extLst>
      <p:ext uri="{BB962C8B-B14F-4D97-AF65-F5344CB8AC3E}">
        <p14:creationId xmlns:p14="http://schemas.microsoft.com/office/powerpoint/2010/main" val="2214184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864437"/>
            <a:ext cx="4562190" cy="1303867"/>
          </a:xfrm>
        </p:spPr>
        <p:txBody>
          <a:bodyPr>
            <a:normAutofit fontScale="90000"/>
          </a:bodyPr>
          <a:lstStyle/>
          <a:p>
            <a:r>
              <a:rPr lang="en-US" dirty="0"/>
              <a:t>WORKROUTE RIDERSHIP BY YEAR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3567"/>
              </p:ext>
            </p:extLst>
          </p:nvPr>
        </p:nvGraphicFramePr>
        <p:xfrm>
          <a:off x="1173977" y="2951431"/>
          <a:ext cx="5507478" cy="162420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179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79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79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79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791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791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70534">
                <a:tc>
                  <a:txBody>
                    <a:bodyPr/>
                    <a:lstStyle/>
                    <a:p>
                      <a:r>
                        <a:rPr lang="en-US" dirty="0"/>
                        <a:t>FY17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FY21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**FY22 </a:t>
                      </a:r>
                      <a:r>
                        <a:rPr lang="en-US" sz="1000" dirty="0"/>
                        <a:t>PROJ**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3667">
                <a:tc>
                  <a:txBody>
                    <a:bodyPr/>
                    <a:lstStyle/>
                    <a:p>
                      <a:r>
                        <a:rPr lang="en-US" dirty="0"/>
                        <a:t>25,963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39,953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57,128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43,363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57,128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6848" y="782955"/>
            <a:ext cx="4146487" cy="538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57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1158902"/>
          </a:xfrm>
        </p:spPr>
        <p:txBody>
          <a:bodyPr>
            <a:normAutofit/>
          </a:bodyPr>
          <a:lstStyle/>
          <a:p>
            <a:r>
              <a:rPr lang="en-US" dirty="0"/>
              <a:t>CURRENT WORKROUTES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442117"/>
            <a:ext cx="9601196" cy="3802566"/>
          </a:xfrm>
        </p:spPr>
        <p:txBody>
          <a:bodyPr>
            <a:normAutofit/>
          </a:bodyPr>
          <a:lstStyle/>
          <a:p>
            <a:r>
              <a:rPr lang="en-US" dirty="0"/>
              <a:t>MENARDS---COUNCIL BLUFFS TO SHELBY (SEASONAL)</a:t>
            </a:r>
          </a:p>
          <a:p>
            <a:r>
              <a:rPr lang="en-US" dirty="0"/>
              <a:t>UPTOWN STAFFING(OAKLAND FOODS ROUTES)</a:t>
            </a:r>
          </a:p>
          <a:p>
            <a:r>
              <a:rPr lang="en-US" dirty="0"/>
              <a:t>PSSI (OSI) </a:t>
            </a:r>
            <a:r>
              <a:rPr lang="en-US" b="1" dirty="0"/>
              <a:t>****Started 6/18****</a:t>
            </a:r>
          </a:p>
          <a:p>
            <a:r>
              <a:rPr lang="en-US" dirty="0"/>
              <a:t>PSSI (MONOGRAM)</a:t>
            </a:r>
            <a:r>
              <a:rPr lang="en-US" b="1" dirty="0"/>
              <a:t>****Started 7/18****</a:t>
            </a:r>
          </a:p>
          <a:p>
            <a:r>
              <a:rPr lang="en-US" dirty="0"/>
              <a:t>MONOGRAM FOODS---HARLAN, IA</a:t>
            </a:r>
            <a:r>
              <a:rPr lang="en-US" b="1" dirty="0"/>
              <a:t>****Started 8/18****</a:t>
            </a:r>
          </a:p>
          <a:p>
            <a:r>
              <a:rPr lang="en-US" dirty="0"/>
              <a:t>OSI—ATLANTIC TO OAKLAND 1</a:t>
            </a:r>
            <a:r>
              <a:rPr lang="en-US" baseline="30000" dirty="0"/>
              <a:t>ST</a:t>
            </a:r>
            <a:r>
              <a:rPr lang="en-US" dirty="0"/>
              <a:t> AND 2</a:t>
            </a:r>
            <a:r>
              <a:rPr lang="en-US" baseline="30000" dirty="0"/>
              <a:t>ND</a:t>
            </a:r>
            <a:r>
              <a:rPr lang="en-US" dirty="0"/>
              <a:t> SHIFT</a:t>
            </a:r>
            <a:r>
              <a:rPr lang="en-US" b="1" dirty="0"/>
              <a:t>*Started 11/19*</a:t>
            </a:r>
          </a:p>
          <a:p>
            <a:r>
              <a:rPr lang="en-US" dirty="0"/>
              <a:t>TRANSITION ALLIANCE ROUTE (CBCSD)</a:t>
            </a:r>
            <a:r>
              <a:rPr lang="en-US" b="1" dirty="0"/>
              <a:t>****Started 09/19***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4360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836" y="1000239"/>
            <a:ext cx="6083172" cy="1303867"/>
          </a:xfrm>
        </p:spPr>
        <p:txBody>
          <a:bodyPr/>
          <a:lstStyle/>
          <a:p>
            <a:r>
              <a:rPr lang="en-US" dirty="0"/>
              <a:t>IN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4516924" cy="3318936"/>
          </a:xfrm>
        </p:spPr>
        <p:txBody>
          <a:bodyPr/>
          <a:lstStyle/>
          <a:p>
            <a:r>
              <a:rPr lang="en-US" dirty="0"/>
              <a:t>OSI---CB/OMA to Oakland both shifts expansion***Pending driver***</a:t>
            </a:r>
          </a:p>
          <a:p>
            <a:r>
              <a:rPr lang="en-US" dirty="0"/>
              <a:t>PSSI/Costco Poultry—CB Metro to Fremont, NE***Pending driver***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035" y="2458331"/>
            <a:ext cx="4707801" cy="363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85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221FE5-A2E2-49B9-9DB4-42010D6CB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STRUGGLES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0E2039-5040-4A85-A31E-DFAD92ADA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System wide we are around 10 drivers short for current needs and 18 drivers short if factoring in routes that are ready to run but waiting on drivers.</a:t>
            </a:r>
          </a:p>
          <a:p>
            <a:r>
              <a:rPr lang="en-US" dirty="0"/>
              <a:t>DMV’s in our area are currently over a month out on testing and the DMV in Council Bluffs has been given a waiver from the state allowing them to refuse testing in our vehicles.</a:t>
            </a:r>
          </a:p>
          <a:p>
            <a:r>
              <a:rPr lang="en-US" dirty="0"/>
              <a:t>ELDT training has added a considerable amount of time to our driver on boarding process. The theory portion of this training has added 8 hours and BTW training has added another 8-10 hours depending on the trainee.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623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063026-52A4-4763-9B8D-7F672260B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3" y="982132"/>
            <a:ext cx="4326800" cy="1303867"/>
          </a:xfrm>
        </p:spPr>
        <p:txBody>
          <a:bodyPr>
            <a:normAutofit fontScale="90000"/>
          </a:bodyPr>
          <a:lstStyle/>
          <a:p>
            <a:r>
              <a:rPr lang="en-US" dirty="0"/>
              <a:t>REQUESTED SUPPORT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7E04F7-F310-4806-81DB-E9C66C0C4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607458" cy="3318936"/>
          </a:xfrm>
        </p:spPr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PARTY TESTING </a:t>
            </a:r>
            <a:r>
              <a:rPr lang="en-US" dirty="0" smtClean="0"/>
              <a:t>LOCATIONS</a:t>
            </a:r>
          </a:p>
          <a:p>
            <a:r>
              <a:rPr lang="en-US" dirty="0" smtClean="0"/>
              <a:t>FLEXIBILITY ON BUS PURCHASES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2859" y="1634065"/>
            <a:ext cx="5314760" cy="35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31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SWIPCO- RPA 13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dirty="0"/>
              <a:t>Transportation Planning and Projects</a:t>
            </a:r>
          </a:p>
          <a:p>
            <a:pPr marL="0" indent="0" algn="ctr">
              <a:buNone/>
            </a:pPr>
            <a:r>
              <a:rPr lang="en-US" sz="4000" dirty="0"/>
              <a:t>Cass, Fremont, Montgomery, and Page Counties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59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636</Words>
  <Application>Microsoft Office PowerPoint</Application>
  <PresentationFormat>Widescreen</PresentationFormat>
  <Paragraphs>73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Garamond</vt:lpstr>
      <vt:lpstr>Organic</vt:lpstr>
      <vt:lpstr>Office Theme</vt:lpstr>
      <vt:lpstr>1_Office Theme</vt:lpstr>
      <vt:lpstr>REGION 13 SWITA TRANSIT SWIPCO PLANNING</vt:lpstr>
      <vt:lpstr>OUR TRANSIT CAPABILITES</vt:lpstr>
      <vt:lpstr>SWITA ABOUT US</vt:lpstr>
      <vt:lpstr>WORKROUTE RIDERSHIP BY YEAR</vt:lpstr>
      <vt:lpstr>CURRENT WORKROUTES </vt:lpstr>
      <vt:lpstr>IN DEVELOPMENT</vt:lpstr>
      <vt:lpstr>CURRENT STRUGGLES </vt:lpstr>
      <vt:lpstr>REQUESTED SUPPORT AREAS</vt:lpstr>
      <vt:lpstr>SWIPCO- RPA 13</vt:lpstr>
      <vt:lpstr>RPA-13 Programming </vt:lpstr>
      <vt:lpstr>PowerPoint Presentation</vt:lpstr>
      <vt:lpstr>TAP Project Highlight- Stanton</vt:lpstr>
      <vt:lpstr>2019 Flood Recovery Work</vt:lpstr>
      <vt:lpstr>Thank you for your support!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2022-04-06T15:32:23Z</dcterms:created>
  <dcterms:modified xsi:type="dcterms:W3CDTF">2022-04-06T15:38:13Z</dcterms:modified>
</cp:coreProperties>
</file>