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9" r:id="rId2"/>
    <p:sldId id="258" r:id="rId3"/>
    <p:sldId id="274" r:id="rId4"/>
    <p:sldId id="270" r:id="rId5"/>
    <p:sldId id="905" r:id="rId6"/>
    <p:sldId id="257" r:id="rId7"/>
    <p:sldId id="268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126" y="5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2019 (month)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#,##0</c:formatCode>
                <c:ptCount val="12"/>
                <c:pt idx="0">
                  <c:v>319131</c:v>
                </c:pt>
                <c:pt idx="1">
                  <c:v>321134</c:v>
                </c:pt>
                <c:pt idx="2">
                  <c:v>407466</c:v>
                </c:pt>
                <c:pt idx="3">
                  <c:v>361005</c:v>
                </c:pt>
                <c:pt idx="4">
                  <c:v>396856</c:v>
                </c:pt>
                <c:pt idx="5">
                  <c:v>415896</c:v>
                </c:pt>
                <c:pt idx="6">
                  <c:v>421842</c:v>
                </c:pt>
                <c:pt idx="7">
                  <c:v>394855</c:v>
                </c:pt>
                <c:pt idx="8">
                  <c:v>353952</c:v>
                </c:pt>
                <c:pt idx="9">
                  <c:v>391514</c:v>
                </c:pt>
                <c:pt idx="10">
                  <c:v>360225</c:v>
                </c:pt>
                <c:pt idx="11">
                  <c:v>382884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2020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#,##0</c:formatCode>
                <c:ptCount val="12"/>
                <c:pt idx="0">
                  <c:v>355857</c:v>
                </c:pt>
                <c:pt idx="1">
                  <c:v>367741</c:v>
                </c:pt>
                <c:pt idx="2">
                  <c:v>231598</c:v>
                </c:pt>
                <c:pt idx="3">
                  <c:v>15454</c:v>
                </c:pt>
                <c:pt idx="4">
                  <c:v>47779</c:v>
                </c:pt>
                <c:pt idx="5">
                  <c:v>95765</c:v>
                </c:pt>
                <c:pt idx="6">
                  <c:v>139806</c:v>
                </c:pt>
                <c:pt idx="7">
                  <c:v>145348</c:v>
                </c:pt>
                <c:pt idx="8">
                  <c:v>132276</c:v>
                </c:pt>
                <c:pt idx="9">
                  <c:v>163075</c:v>
                </c:pt>
                <c:pt idx="10">
                  <c:v>150486</c:v>
                </c:pt>
                <c:pt idx="11">
                  <c:v>158783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Sheet1!$F$1</c:f>
              <c:strCache>
                <c:ptCount val="1"/>
                <c:pt idx="0">
                  <c:v>2021 (month)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#,##0</c:formatCode>
                <c:ptCount val="12"/>
                <c:pt idx="0">
                  <c:v>139807</c:v>
                </c:pt>
                <c:pt idx="1">
                  <c:v>154339</c:v>
                </c:pt>
                <c:pt idx="2">
                  <c:v>239839</c:v>
                </c:pt>
                <c:pt idx="3">
                  <c:v>217051</c:v>
                </c:pt>
                <c:pt idx="4">
                  <c:v>280216</c:v>
                </c:pt>
                <c:pt idx="5">
                  <c:v>338797</c:v>
                </c:pt>
                <c:pt idx="6">
                  <c:v>375813</c:v>
                </c:pt>
                <c:pt idx="7">
                  <c:v>335701</c:v>
                </c:pt>
                <c:pt idx="8">
                  <c:v>311147</c:v>
                </c:pt>
                <c:pt idx="9">
                  <c:v>330340</c:v>
                </c:pt>
                <c:pt idx="10">
                  <c:v>337303</c:v>
                </c:pt>
                <c:pt idx="11">
                  <c:v>336536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ser>
          <c:idx val="1"/>
          <c:order val="3"/>
          <c:tx>
            <c:strRef>
              <c:f>Sheet1!$G$1</c:f>
              <c:strCache>
                <c:ptCount val="1"/>
                <c:pt idx="0">
                  <c:v>2022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Sheet1!$G$2:$G$13</c:f>
              <c:numCache>
                <c:formatCode>General</c:formatCode>
                <c:ptCount val="12"/>
                <c:pt idx="0">
                  <c:v>269474</c:v>
                </c:pt>
                <c:pt idx="1">
                  <c:v>286759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34-4CE2-8955-F958955743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4/8/2022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4/8/2022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4/8/2022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BlankMap-USA-Midwest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Transportation Trends Update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April 11, 2022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Economic Recovery Index</a:t>
            </a:r>
          </a:p>
          <a:p>
            <a:r>
              <a:rPr lang="en-US" dirty="0"/>
              <a:t>Travel trends</a:t>
            </a:r>
          </a:p>
          <a:p>
            <a:pPr lvl="1"/>
            <a:r>
              <a:rPr lang="en-US" dirty="0"/>
              <a:t>US total rail carloads</a:t>
            </a:r>
          </a:p>
          <a:p>
            <a:pPr lvl="1"/>
            <a:r>
              <a:rPr lang="en-US" dirty="0"/>
              <a:t>Commercial air service passenger counts</a:t>
            </a:r>
          </a:p>
          <a:p>
            <a:pPr lvl="1"/>
            <a:r>
              <a:rPr lang="en-US" dirty="0"/>
              <a:t>Vehicular traffic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39734-901E-49FB-8648-B9D68573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" y="82222"/>
            <a:ext cx="85598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Moody’s/CNN Recovery Index - Midwest</a:t>
            </a:r>
            <a:br>
              <a:rPr lang="en-US" sz="3600" dirty="0"/>
            </a:br>
            <a:r>
              <a:rPr lang="en-US" sz="2400" dirty="0"/>
              <a:t>(Pre-Pandemic = 100) As of 4/1/2022</a:t>
            </a:r>
            <a:endParaRPr lang="en-US" sz="7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599B6-CF37-4F12-B07E-2FF7076F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3</a:t>
            </a:fld>
            <a:endParaRPr lang="en-US" dirty="0"/>
          </a:p>
        </p:txBody>
      </p:sp>
      <p:pic>
        <p:nvPicPr>
          <p:cNvPr id="11" name="Content Placeholder 10" descr="Map&#10;&#10;Description automatically generated">
            <a:extLst>
              <a:ext uri="{FF2B5EF4-FFF2-40B4-BE49-F238E27FC236}">
                <a16:creationId xmlns:a16="http://schemas.microsoft.com/office/drawing/2014/main" id="{8D66050F-A041-47DF-8BD5-2117FCF483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384663" y="1048769"/>
            <a:ext cx="6900587" cy="5364128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9F72A13-8DCB-433D-9B54-E38FB95A2E03}"/>
              </a:ext>
            </a:extLst>
          </p:cNvPr>
          <p:cNvSpPr txBox="1"/>
          <p:nvPr/>
        </p:nvSpPr>
        <p:spPr>
          <a:xfrm>
            <a:off x="3673349" y="3723224"/>
            <a:ext cx="1617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98%</a:t>
            </a:r>
          </a:p>
          <a:p>
            <a:pPr algn="ctr"/>
            <a:r>
              <a:rPr lang="en-US" sz="1400" dirty="0"/>
              <a:t>(94% last month)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FACEFF-0872-48AE-A818-E06887C986C4}"/>
              </a:ext>
            </a:extLst>
          </p:cNvPr>
          <p:cNvSpPr txBox="1"/>
          <p:nvPr/>
        </p:nvSpPr>
        <p:spPr>
          <a:xfrm>
            <a:off x="2387600" y="2982737"/>
            <a:ext cx="760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105%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C97DD5-FE11-4020-9173-61B3ADFD9016}"/>
              </a:ext>
            </a:extLst>
          </p:cNvPr>
          <p:cNvSpPr txBox="1"/>
          <p:nvPr/>
        </p:nvSpPr>
        <p:spPr>
          <a:xfrm>
            <a:off x="2400300" y="196120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96%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DD59F5-C121-4EAC-AE06-220BB964AE8F}"/>
              </a:ext>
            </a:extLst>
          </p:cNvPr>
          <p:cNvSpPr txBox="1"/>
          <p:nvPr/>
        </p:nvSpPr>
        <p:spPr>
          <a:xfrm>
            <a:off x="2476681" y="4096501"/>
            <a:ext cx="864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101%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F5DCCA-85E3-4AB4-B265-8B3E8A65A85B}"/>
              </a:ext>
            </a:extLst>
          </p:cNvPr>
          <p:cNvSpPr txBox="1"/>
          <p:nvPr/>
        </p:nvSpPr>
        <p:spPr>
          <a:xfrm>
            <a:off x="3886200" y="244830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91%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DBFB7C-9E65-4447-A209-F7EA679E2FF1}"/>
              </a:ext>
            </a:extLst>
          </p:cNvPr>
          <p:cNvSpPr txBox="1"/>
          <p:nvPr/>
        </p:nvSpPr>
        <p:spPr>
          <a:xfrm>
            <a:off x="2776450" y="5196373"/>
            <a:ext cx="893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94%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3F02CCD-7B0A-4618-874D-A5F1E4511070}"/>
              </a:ext>
            </a:extLst>
          </p:cNvPr>
          <p:cNvSpPr txBox="1"/>
          <p:nvPr/>
        </p:nvSpPr>
        <p:spPr>
          <a:xfrm>
            <a:off x="5194300" y="303634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95%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2FCAA0-8A42-4E6C-B14B-B49EF0A622C0}"/>
              </a:ext>
            </a:extLst>
          </p:cNvPr>
          <p:cNvSpPr txBox="1"/>
          <p:nvPr/>
        </p:nvSpPr>
        <p:spPr>
          <a:xfrm>
            <a:off x="4519700" y="5260099"/>
            <a:ext cx="759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93%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B62C5D-956F-465C-9123-216B6CF87AB0}"/>
              </a:ext>
            </a:extLst>
          </p:cNvPr>
          <p:cNvSpPr txBox="1"/>
          <p:nvPr/>
        </p:nvSpPr>
        <p:spPr>
          <a:xfrm>
            <a:off x="5397500" y="460265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89%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AC2A034-4182-4851-BFB7-995BEEA0327B}"/>
              </a:ext>
            </a:extLst>
          </p:cNvPr>
          <p:cNvSpPr txBox="1"/>
          <p:nvPr/>
        </p:nvSpPr>
        <p:spPr>
          <a:xfrm>
            <a:off x="6235337" y="458629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99%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6E4176-87CE-49D0-ACBD-74CE8F9FE379}"/>
              </a:ext>
            </a:extLst>
          </p:cNvPr>
          <p:cNvSpPr txBox="1"/>
          <p:nvPr/>
        </p:nvSpPr>
        <p:spPr>
          <a:xfrm>
            <a:off x="6540137" y="335369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95%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2A967E-EA0D-4776-920C-ED08DC5805A7}"/>
              </a:ext>
            </a:extLst>
          </p:cNvPr>
          <p:cNvSpPr txBox="1"/>
          <p:nvPr/>
        </p:nvSpPr>
        <p:spPr>
          <a:xfrm>
            <a:off x="7149737" y="440768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97%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564D54-A0BB-482A-BD6B-C56BB09CA48C}"/>
              </a:ext>
            </a:extLst>
          </p:cNvPr>
          <p:cNvSpPr txBox="1"/>
          <p:nvPr/>
        </p:nvSpPr>
        <p:spPr>
          <a:xfrm>
            <a:off x="2997200" y="6399198"/>
            <a:ext cx="4267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Nation is at 95% (92% last month)</a:t>
            </a:r>
          </a:p>
        </p:txBody>
      </p:sp>
    </p:spTree>
    <p:extLst>
      <p:ext uri="{BB962C8B-B14F-4D97-AF65-F5344CB8AC3E}">
        <p14:creationId xmlns:p14="http://schemas.microsoft.com/office/powerpoint/2010/main" val="2464979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1203" y="644249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4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8535D51-C65E-4CA4-B9D0-AC232DE67B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54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8521709"/>
              </p:ext>
            </p:extLst>
          </p:nvPr>
        </p:nvGraphicFramePr>
        <p:xfrm>
          <a:off x="628650" y="1825625"/>
          <a:ext cx="7886700" cy="453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Passenger Counts at Iowa’s Eight Commercial Service Airports</a:t>
            </a:r>
          </a:p>
          <a:p>
            <a:r>
              <a:rPr lang="en-US" sz="2400" dirty="0"/>
              <a:t>(through February 2022)</a:t>
            </a:r>
          </a:p>
        </p:txBody>
      </p:sp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EF5431-10F4-452F-AB66-F840210B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82334" y="6466695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26BC08-40CE-4BEB-8D4A-FF21E2A5D9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1067"/>
            <a:ext cx="9144000" cy="621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551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11208</TotalTime>
  <Words>107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Transportation Trends Update </vt:lpstr>
      <vt:lpstr>Overview</vt:lpstr>
      <vt:lpstr>Moody’s/CNN Recovery Index - Midwest (Pre-Pandemic = 100) As of 4/1/2022</vt:lpstr>
      <vt:lpstr>PowerPoint Presentation</vt:lpstr>
      <vt:lpstr>Monthly Passenger Counts at Iowa’s Eight Commercial Service Airports (through February 2022)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177</cp:revision>
  <cp:lastPrinted>2021-11-08T14:38:34Z</cp:lastPrinted>
  <dcterms:created xsi:type="dcterms:W3CDTF">2020-06-02T12:58:37Z</dcterms:created>
  <dcterms:modified xsi:type="dcterms:W3CDTF">2022-04-08T14:25:31Z</dcterms:modified>
</cp:coreProperties>
</file>