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6"/>
  </p:notesMasterIdLst>
  <p:handoutMasterIdLst>
    <p:handoutMasterId r:id="rId17"/>
  </p:handoutMasterIdLst>
  <p:sldIdLst>
    <p:sldId id="256" r:id="rId2"/>
    <p:sldId id="497" r:id="rId3"/>
    <p:sldId id="498" r:id="rId4"/>
    <p:sldId id="502" r:id="rId5"/>
    <p:sldId id="504" r:id="rId6"/>
    <p:sldId id="503" r:id="rId7"/>
    <p:sldId id="505" r:id="rId8"/>
    <p:sldId id="506" r:id="rId9"/>
    <p:sldId id="507" r:id="rId10"/>
    <p:sldId id="508" r:id="rId11"/>
    <p:sldId id="509" r:id="rId12"/>
    <p:sldId id="499" r:id="rId13"/>
    <p:sldId id="510" r:id="rId14"/>
    <p:sldId id="511" r:id="rId15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FF"/>
    <a:srgbClr val="000000"/>
    <a:srgbClr val="00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0" autoAdjust="0"/>
    <p:restoredTop sz="93605" autoAdjust="0"/>
  </p:normalViewPr>
  <p:slideViewPr>
    <p:cSldViewPr>
      <p:cViewPr varScale="1">
        <p:scale>
          <a:sx n="104" d="100"/>
          <a:sy n="104" d="100"/>
        </p:scale>
        <p:origin x="1446" y="114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61A99-FA47-4BA9-9C85-92C473A694D5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266D4-92AC-4CF2-848D-97E62EF54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9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9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4A0A0B-0F42-463F-A3B9-9376195E7C5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90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4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6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1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4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5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0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A0B-0F42-463F-A3B9-9376195E7C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7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3494-166A-48CE-A290-84897B89C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6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0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158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5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AE1-98BE-44B6-8DA1-B1B17E509E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2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E3571-899F-44AD-BEAE-C78E7D2DD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7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8120-8A88-4070-BE16-E53C0D373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5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058D2-2C17-41CD-9392-D895E24FB3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C26D-ED21-4C29-BC3F-85AAF1A04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13FE-F515-4828-8D9D-7319B5C81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2FB9-12B4-4DB2-93FF-4A1B7B3F9D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4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4C3-57B0-45D9-AE88-89B582449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7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C7A0-B541-48E1-BF48-F197863A0E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8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40A6-1778-49D0-9F1A-F21D8DA5FF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8826-64EC-49F5-8F95-4DFDF4DB5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30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2699562" y="914400"/>
            <a:ext cx="404967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3657600"/>
            <a:ext cx="7543800" cy="1600200"/>
          </a:xfrm>
          <a:prstGeom prst="rect">
            <a:avLst/>
          </a:prstGeom>
        </p:spPr>
        <p:txBody>
          <a:bodyPr vert="horz" lIns="45720" tIns="0" rIns="45720" bIns="0" anchor="ctr">
            <a:normAutofit lnSpcReduction="1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I-80 &amp; MIDDLE ROAD</a:t>
            </a:r>
          </a:p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INTERCHANGE RECONSTRUCTION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0246" y="5641732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FG80 DEVELOPMENT &amp; COMPRESSED DIAMOND INTERCHANGE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890677"/>
            <a:ext cx="8001000" cy="46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5508931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FG80 DEVELOPMENT &amp; COMPRESSED DIAMOND INTERCHANGE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1071371"/>
            <a:ext cx="8001000" cy="43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Traffic &amp; SAFETY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491" y="1025366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Interstate 80 at Middle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2010 AADT – 27,600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2014 AADT – 30,900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2018 AADT – 33,700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8700" y="102239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Middle Road south of I-80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2010 AADT – 6,100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2014 AADT – 6,400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2018 AADT – 7,700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2022 AADT – 11,700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764572"/>
            <a:ext cx="7924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configuration has extremely short acceleration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lanes – made worse by increasing traffic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1% - 2% annual increase in traffic along I-80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Massive increase in traffic on Middle Road after opening of TBK Bank Sports Complex and associated commercial areas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FG80 Development on east side of Middle Road is projected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to double the existing traffic at full buildout (2025)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to approximately 22,000 AADT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47800" y="152400"/>
            <a:ext cx="6172200" cy="99060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Capital investments </a:t>
            </a:r>
          </a:p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&amp; timeline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018" y="1524000"/>
            <a:ext cx="7924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2022 - 2023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Forest Grove Drive &amp; Middle Road Reconstruction ($11.5M - City)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FG80 Development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($75+M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Developer &amp; City)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Middle Road Pedestrian Bridge ($5.3M – City)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I-80 &amp; Middle Road Interchange Reconstruction ($45.8M – DOT)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6800" y="914400"/>
            <a:ext cx="7086600" cy="358140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QUESTIONS?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YOU!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HISTORY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19200"/>
            <a:ext cx="7924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City was awarded a $500,000 federal grant to prepare an Interchange Justification Report (IJR) in 2005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consultant was selected in 2006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Preparation of the IJR begin in 2007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approval of the IJR received on January 22, 2015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City was awarded $750,000 federal grant to acquire right-of-way at the southeast corner of the interchange in 2017.  City match was $187,000.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City was awarded $1.56M RISE grant in March 2022 to support reconstruction of the interchange due to FG80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Development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EXISTING CONFIGURATION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6500" y="5511615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Quadrant Partial Cloverleaf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14155"/>
            <a:ext cx="8305800" cy="41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4491"/>
            <a:ext cx="8606673" cy="42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2246"/>
            <a:ext cx="8606673" cy="39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4491"/>
            <a:ext cx="8606673" cy="42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2246"/>
            <a:ext cx="8606673" cy="39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2246"/>
            <a:ext cx="8606672" cy="39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20000"/>
                <a:lumOff val="80000"/>
              </a:schemeClr>
            </a:gs>
            <a:gs pos="31000">
              <a:schemeClr val="bg2">
                <a:tint val="83000"/>
                <a:satMod val="200000"/>
                <a:lumMod val="100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PG 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629400" y="5409650"/>
            <a:ext cx="2514600" cy="13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543800" cy="762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Area growth</a:t>
            </a:r>
            <a:endParaRPr lang="en-US" sz="36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40965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2246"/>
            <a:ext cx="8606672" cy="39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10072</TotalTime>
  <Words>318</Words>
  <Application>Microsoft Office PowerPoint</Application>
  <PresentationFormat>On-screen Show (4:3)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BETTENDORF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water program update for 1st Ward residents</dc:title>
  <dc:creator>wallym</dc:creator>
  <cp:lastModifiedBy>Morlok, Brent</cp:lastModifiedBy>
  <cp:revision>373</cp:revision>
  <cp:lastPrinted>2018-11-19T21:49:28Z</cp:lastPrinted>
  <dcterms:created xsi:type="dcterms:W3CDTF">2005-02-18T21:26:34Z</dcterms:created>
  <dcterms:modified xsi:type="dcterms:W3CDTF">2022-04-04T13:51:21Z</dcterms:modified>
</cp:coreProperties>
</file>