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367" r:id="rId3"/>
    <p:sldId id="334" r:id="rId4"/>
    <p:sldId id="353" r:id="rId5"/>
    <p:sldId id="343" r:id="rId6"/>
    <p:sldId id="368" r:id="rId7"/>
    <p:sldId id="333" r:id="rId8"/>
    <p:sldId id="364" r:id="rId9"/>
    <p:sldId id="366" r:id="rId10"/>
    <p:sldId id="370" r:id="rId11"/>
    <p:sldId id="287"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lacia, Jennifer" initials="KJ" lastIdx="1" clrIdx="0">
    <p:extLst>
      <p:ext uri="{19B8F6BF-5375-455C-9EA6-DF929625EA0E}">
        <p15:presenceInfo xmlns:p15="http://schemas.microsoft.com/office/powerpoint/2012/main" userId="S::Jennifer.Kolacia@iowadot.us::8983a76c-6d79-4463-bde6-ad2b6f92c2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95E"/>
    <a:srgbClr val="53565A"/>
    <a:srgbClr val="69686D"/>
    <a:srgbClr val="00717F"/>
    <a:srgbClr val="B55813"/>
    <a:srgbClr val="B1B3B3"/>
    <a:srgbClr val="871721"/>
    <a:srgbClr val="FF9966"/>
    <a:srgbClr val="FF0066"/>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10" autoAdjust="0"/>
    <p:restoredTop sz="95574" autoAdjust="0"/>
  </p:normalViewPr>
  <p:slideViewPr>
    <p:cSldViewPr>
      <p:cViewPr varScale="1">
        <p:scale>
          <a:sx n="133" d="100"/>
          <a:sy n="133" d="100"/>
        </p:scale>
        <p:origin x="50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94" d="100"/>
          <a:sy n="94" d="100"/>
        </p:scale>
        <p:origin x="278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62EEB-4B10-49FF-8F2C-0AA227A2A94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3AD052-4091-41F6-9925-0069266F787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C2985F6-270D-4F70-9E10-FCBAC348023D}" type="datetimeFigureOut">
              <a:rPr lang="en-US" smtClean="0"/>
              <a:t>3/31/2022</a:t>
            </a:fld>
            <a:endParaRPr lang="en-US"/>
          </a:p>
        </p:txBody>
      </p:sp>
      <p:sp>
        <p:nvSpPr>
          <p:cNvPr id="4" name="Footer Placeholder 3">
            <a:extLst>
              <a:ext uri="{FF2B5EF4-FFF2-40B4-BE49-F238E27FC236}">
                <a16:creationId xmlns:a16="http://schemas.microsoft.com/office/drawing/2014/main" id="{ACB7B3A6-7390-4E05-81C4-8E18BFF7F30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5ACC3E-4800-4F15-A6CB-63B3241B1A5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36B4AA4-C194-4822-91D4-B4FECE21AD6E}" type="slidenum">
              <a:rPr lang="en-US" smtClean="0"/>
              <a:t>‹#›</a:t>
            </a:fld>
            <a:endParaRPr lang="en-US"/>
          </a:p>
        </p:txBody>
      </p:sp>
    </p:spTree>
    <p:extLst>
      <p:ext uri="{BB962C8B-B14F-4D97-AF65-F5344CB8AC3E}">
        <p14:creationId xmlns:p14="http://schemas.microsoft.com/office/powerpoint/2010/main" val="38240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3/31/2022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11</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pic>
        <p:nvPicPr>
          <p:cNvPr id="11" name="Picture 10">
            <a:extLst>
              <a:ext uri="{FF2B5EF4-FFF2-40B4-BE49-F238E27FC236}">
                <a16:creationId xmlns:a16="http://schemas.microsoft.com/office/drawing/2014/main" id="{1C68B666-719F-46AE-93F4-3B2C7EB9D63F}"/>
              </a:ext>
            </a:extLst>
          </p:cNvPr>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6782671" y="280808"/>
            <a:ext cx="2083435" cy="378460"/>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pic>
        <p:nvPicPr>
          <p:cNvPr id="11" name="Picture 10">
            <a:extLst>
              <a:ext uri="{FF2B5EF4-FFF2-40B4-BE49-F238E27FC236}">
                <a16:creationId xmlns:a16="http://schemas.microsoft.com/office/drawing/2014/main" id="{B558E3EC-BE20-4D81-AD21-FCF0BEECDCC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738022" y="507277"/>
            <a:ext cx="2083435" cy="378460"/>
          </a:xfrm>
          <a:prstGeom prst="rect">
            <a:avLst/>
          </a:prstGeom>
        </p:spPr>
      </p:pic>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828B9B9E-6F7A-40F0-B5CB-A879D2F3BBF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660232" y="248246"/>
            <a:ext cx="2083435" cy="378460"/>
          </a:xfrm>
          <a:prstGeom prst="rect">
            <a:avLst/>
          </a:prstGeom>
        </p:spPr>
      </p:pic>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541DD0-2728-4ECE-949C-818D0D0D2617}"/>
              </a:ext>
            </a:extLst>
          </p:cNvPr>
          <p:cNvSpPr/>
          <p:nvPr userDrawn="1"/>
        </p:nvSpPr>
        <p:spPr>
          <a:xfrm>
            <a:off x="8604448" y="6453336"/>
            <a:ext cx="466794" cy="369332"/>
          </a:xfrm>
          <a:prstGeom prst="rect">
            <a:avLst/>
          </a:prstGeom>
        </p:spPr>
        <p:txBody>
          <a:bodyPr wrap="none">
            <a:spAutoFit/>
          </a:bodyPr>
          <a:lstStyle/>
          <a:p>
            <a:fld id="{5EF72394-20AE-4583-8A01-A144B1C77253}" type="slidenum">
              <a:rPr lang="en-US" sz="1800" smtClean="0">
                <a:solidFill>
                  <a:schemeClr val="bg2"/>
                </a:solidFill>
                <a:latin typeface="PT Sans" panose="020B0503020203020204" pitchFamily="34" charset="0"/>
              </a:rPr>
              <a:pPr/>
              <a:t>‹#›</a:t>
            </a:fld>
            <a:endParaRPr lang="en-US" dirty="0"/>
          </a:p>
        </p:txBody>
      </p:sp>
    </p:spTree>
    <p:extLst>
      <p:ext uri="{BB962C8B-B14F-4D97-AF65-F5344CB8AC3E}">
        <p14:creationId xmlns:p14="http://schemas.microsoft.com/office/powerpoint/2010/main" val="1811940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craig.markley@iowadot.u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EEC4D6-EA04-4B21-A205-B47603995269}"/>
              </a:ext>
            </a:extLst>
          </p:cNvPr>
          <p:cNvSpPr txBox="1"/>
          <p:nvPr/>
        </p:nvSpPr>
        <p:spPr>
          <a:xfrm>
            <a:off x="179512" y="5013176"/>
            <a:ext cx="5688632" cy="954107"/>
          </a:xfrm>
          <a:prstGeom prst="rect">
            <a:avLst/>
          </a:prstGeom>
          <a:noFill/>
        </p:spPr>
        <p:txBody>
          <a:bodyPr wrap="square" rtlCol="0">
            <a:spAutoFit/>
          </a:bodyPr>
          <a:lstStyle/>
          <a:p>
            <a:r>
              <a:rPr lang="en-US" sz="2000" b="1" dirty="0">
                <a:solidFill>
                  <a:schemeClr val="bg1"/>
                </a:solidFill>
                <a:latin typeface="PT Sans" panose="020B0503020203020204" pitchFamily="34" charset="0"/>
              </a:rPr>
              <a:t>Revitalize Iowa’s Sound Economy Program</a:t>
            </a:r>
          </a:p>
          <a:p>
            <a:r>
              <a:rPr lang="en-US" b="1" dirty="0">
                <a:solidFill>
                  <a:schemeClr val="bg1"/>
                </a:solidFill>
                <a:latin typeface="PT Sans" panose="020B0503020203020204" pitchFamily="34" charset="0"/>
              </a:rPr>
              <a:t>Iowa Transportation Commission Workshop</a:t>
            </a:r>
          </a:p>
          <a:p>
            <a:r>
              <a:rPr lang="en-US" b="1" dirty="0">
                <a:solidFill>
                  <a:schemeClr val="bg1"/>
                </a:solidFill>
                <a:latin typeface="PT Sans" panose="020B0503020203020204" pitchFamily="34" charset="0"/>
              </a:rPr>
              <a:t>April 11, 2022</a:t>
            </a:r>
            <a:endParaRPr lang="en-US"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3116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Altoona</a:t>
            </a:r>
          </a:p>
          <a:p>
            <a:pPr marL="0" indent="0">
              <a:spcBef>
                <a:spcPts val="0"/>
              </a:spcBef>
              <a:buClr>
                <a:schemeClr val="tx1"/>
              </a:buClr>
              <a:buNone/>
              <a:defRPr/>
            </a:pPr>
            <a:r>
              <a:rPr lang="en-US" sz="1800" b="1" dirty="0">
                <a:latin typeface="PT Sans" panose="020B0503020203020204"/>
                <a:cs typeface="Arial" pitchFamily="34" charset="0"/>
              </a:rPr>
              <a:t>(Local Development)</a:t>
            </a:r>
          </a:p>
          <a:p>
            <a:pPr marL="0" indent="0">
              <a:buNone/>
            </a:pPr>
            <a:r>
              <a:rPr lang="en-US" sz="1800" dirty="0">
                <a:latin typeface="PT Sans" panose="020B0503020203020204"/>
              </a:rPr>
              <a:t>Reconstruction of approximately 1,960 feet of 9th Street NE located on the northeast side of town. This project is necessary to provide improved access to six lots totaling more than 78 acres for warehousing and industrial purposes.</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$3,018,414</a:t>
            </a:r>
          </a:p>
          <a:p>
            <a:pPr marL="0" indent="0">
              <a:spcBef>
                <a:spcPts val="0"/>
              </a:spcBef>
              <a:buClr>
                <a:schemeClr val="tx1"/>
              </a:buClr>
              <a:buNone/>
              <a:defRPr/>
            </a:pPr>
            <a:r>
              <a:rPr lang="en-US" sz="1800" dirty="0">
                <a:latin typeface="PT Sans" panose="020B0503020203020204"/>
                <a:cs typeface="Arial" pitchFamily="34" charset="0"/>
              </a:rPr>
              <a:t>Requested:    $1,509,207  (50%)</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14" name="Rectangle 13">
            <a:extLst>
              <a:ext uri="{FF2B5EF4-FFF2-40B4-BE49-F238E27FC236}">
                <a16:creationId xmlns:a16="http://schemas.microsoft.com/office/drawing/2014/main" id="{407D7A52-F9E3-4FF7-8B0B-47A8D936B3CE}"/>
              </a:ext>
            </a:extLst>
          </p:cNvPr>
          <p:cNvSpPr/>
          <p:nvPr/>
        </p:nvSpPr>
        <p:spPr>
          <a:xfrm>
            <a:off x="1259632" y="4437116"/>
            <a:ext cx="1440160" cy="360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92C434E-1C46-4AB0-9A96-A95713BA1419}"/>
              </a:ext>
            </a:extLst>
          </p:cNvPr>
          <p:cNvPicPr>
            <a:picLocks noChangeAspect="1"/>
          </p:cNvPicPr>
          <p:nvPr/>
        </p:nvPicPr>
        <p:blipFill>
          <a:blip r:embed="rId2"/>
          <a:stretch>
            <a:fillRect/>
          </a:stretch>
        </p:blipFill>
        <p:spPr>
          <a:xfrm>
            <a:off x="5076056" y="1988839"/>
            <a:ext cx="3835099" cy="2794911"/>
          </a:xfrm>
          <a:prstGeom prst="rect">
            <a:avLst/>
          </a:prstGeom>
          <a:ln>
            <a:solidFill>
              <a:schemeClr val="tx1"/>
            </a:solidFill>
          </a:ln>
        </p:spPr>
      </p:pic>
      <p:pic>
        <p:nvPicPr>
          <p:cNvPr id="3" name="Picture 2">
            <a:extLst>
              <a:ext uri="{FF2B5EF4-FFF2-40B4-BE49-F238E27FC236}">
                <a16:creationId xmlns:a16="http://schemas.microsoft.com/office/drawing/2014/main" id="{207D06CC-FDF1-4379-B0D6-EE0863D0EE95}"/>
              </a:ext>
            </a:extLst>
          </p:cNvPr>
          <p:cNvPicPr>
            <a:picLocks noChangeAspect="1"/>
          </p:cNvPicPr>
          <p:nvPr/>
        </p:nvPicPr>
        <p:blipFill>
          <a:blip r:embed="rId3"/>
          <a:stretch>
            <a:fillRect/>
          </a:stretch>
        </p:blipFill>
        <p:spPr>
          <a:xfrm>
            <a:off x="611560" y="3207673"/>
            <a:ext cx="5112568" cy="3207655"/>
          </a:xfrm>
          <a:prstGeom prst="rect">
            <a:avLst/>
          </a:prstGeom>
          <a:ln>
            <a:solidFill>
              <a:schemeClr val="tx1"/>
            </a:solidFill>
          </a:ln>
        </p:spPr>
      </p:pic>
    </p:spTree>
    <p:extLst>
      <p:ext uri="{BB962C8B-B14F-4D97-AF65-F5344CB8AC3E}">
        <p14:creationId xmlns:p14="http://schemas.microsoft.com/office/powerpoint/2010/main" val="3157778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83768" y="5445224"/>
            <a:ext cx="4320480" cy="738664"/>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Craig Markley, Systems Planning Bureau</a:t>
            </a:r>
          </a:p>
          <a:p>
            <a:r>
              <a:rPr lang="en-US" sz="1400" b="1" dirty="0">
                <a:solidFill>
                  <a:schemeClr val="bg1">
                    <a:lumMod val="50000"/>
                  </a:schemeClr>
                </a:solidFill>
                <a:latin typeface="Century Gothic" panose="020B0502020202020204" pitchFamily="34" charset="0"/>
                <a:cs typeface="Arial" panose="020B0604020202020204" pitchFamily="34" charset="0"/>
                <a:hlinkClick r:id="rId3"/>
              </a:rPr>
              <a:t>craig.markley@iowadot.us</a:t>
            </a:r>
            <a:endParaRPr lang="en-US" sz="1400" b="1" dirty="0">
              <a:solidFill>
                <a:schemeClr val="bg1">
                  <a:lumMod val="50000"/>
                </a:schemeClr>
              </a:solidFill>
              <a:latin typeface="Century Gothic" panose="020B0502020202020204" pitchFamily="34" charset="0"/>
              <a:cs typeface="Arial" panose="020B0604020202020204" pitchFamily="34" charset="0"/>
            </a:endParaRPr>
          </a:p>
          <a:p>
            <a:r>
              <a:rPr lang="en-US" sz="1400" b="1" dirty="0">
                <a:solidFill>
                  <a:schemeClr val="bg1">
                    <a:lumMod val="50000"/>
                  </a:schemeClr>
                </a:solidFill>
                <a:latin typeface="Century Gothic" panose="020B0502020202020204" pitchFamily="34" charset="0"/>
                <a:cs typeface="Arial" panose="020B0604020202020204" pitchFamily="34" charset="0"/>
              </a:rPr>
              <a:t>515-239-1027</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in 1985</a:t>
            </a:r>
          </a:p>
          <a:p>
            <a:pPr>
              <a:spcAft>
                <a:spcPts val="1200"/>
              </a:spcAft>
            </a:pPr>
            <a:r>
              <a:rPr lang="en-US" sz="2400" dirty="0">
                <a:latin typeface="PT Sans" panose="020B0503020203020204"/>
              </a:rPr>
              <a:t>Purpose: </a:t>
            </a:r>
            <a:r>
              <a:rPr lang="en-US" sz="2400" dirty="0">
                <a:latin typeface="PT Sans" panose="020B0503020203020204"/>
                <a:cs typeface="Arial" panose="020B0604020202020204" pitchFamily="34" charset="0"/>
              </a:rPr>
              <a:t>To promote economic development through roadway improvements.  </a:t>
            </a:r>
          </a:p>
          <a:p>
            <a:pPr>
              <a:spcAft>
                <a:spcPts val="1200"/>
              </a:spcAft>
            </a:pPr>
            <a:r>
              <a:rPr lang="en-US" sz="2400" dirty="0">
                <a:latin typeface="PT Sans" panose="020B0503020203020204"/>
                <a:cs typeface="Arial" panose="020B0604020202020204" pitchFamily="34" charset="0"/>
              </a:rPr>
              <a:t>Eligible development shall have value-adding activities that feed new dollars into the economy</a:t>
            </a:r>
            <a:endParaRPr lang="en-US" altLang="en-US" sz="2400" dirty="0">
              <a:latin typeface="PT Sans" panose="020B0503020203020204"/>
              <a:cs typeface="Arial" panose="020B0604020202020204" pitchFamily="34" charset="0"/>
            </a:endParaRPr>
          </a:p>
          <a:p>
            <a:pPr>
              <a:spcAft>
                <a:spcPts val="1200"/>
              </a:spcAft>
            </a:pPr>
            <a:r>
              <a:rPr lang="en-US" altLang="en-US" sz="2400" dirty="0">
                <a:latin typeface="PT Sans" panose="020B0503020203020204"/>
                <a:cs typeface="Arial" panose="020B0604020202020204" pitchFamily="34" charset="0"/>
              </a:rPr>
              <a:t>Available to cities and counties through an application program</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400" b="1" dirty="0">
                <a:solidFill>
                  <a:schemeClr val="tx2"/>
                </a:solidFill>
              </a:rPr>
              <a:t>Revitalize Iowa’s Sound Economy Program</a:t>
            </a:r>
          </a:p>
        </p:txBody>
      </p:sp>
    </p:spTree>
    <p:extLst>
      <p:ext uri="{BB962C8B-B14F-4D97-AF65-F5344CB8AC3E}">
        <p14:creationId xmlns:p14="http://schemas.microsoft.com/office/powerpoint/2010/main" val="426515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38796"/>
            <a:ext cx="7776864" cy="5117672"/>
          </a:xfrm>
          <a:prstGeom prst="rect">
            <a:avLst/>
          </a:prstGeom>
        </p:spPr>
        <p:txBody>
          <a:bodyPr vert="horz" lIns="91440" tIns="45720" rIns="91440" bIns="45720" rtlCol="0">
            <a:normAutofit fontScale="55000" lnSpcReduction="20000"/>
          </a:bodyPr>
          <a:lstStyle/>
          <a:p>
            <a:pPr lvl="0"/>
            <a:r>
              <a:rPr lang="en-US" sz="3100" b="1" dirty="0"/>
              <a:t>Available Funding</a:t>
            </a:r>
          </a:p>
          <a:p>
            <a:pPr lvl="1">
              <a:spcAft>
                <a:spcPts val="1200"/>
              </a:spcAft>
            </a:pPr>
            <a:r>
              <a:rPr lang="en-US" dirty="0"/>
              <a:t>Funded annually with dedicated state motor fuel and special fuel tax revenues</a:t>
            </a:r>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0"/>
            <a:r>
              <a:rPr lang="en-US" sz="3100" b="1" dirty="0"/>
              <a:t>Application Summary for SFY2022</a:t>
            </a:r>
          </a:p>
          <a:p>
            <a:pPr lvl="1">
              <a:spcAft>
                <a:spcPts val="1200"/>
              </a:spcAft>
            </a:pPr>
            <a:r>
              <a:rPr lang="en-US" dirty="0"/>
              <a:t>Total number of projects awarded: 9</a:t>
            </a:r>
          </a:p>
          <a:p>
            <a:pPr lvl="1">
              <a:spcAft>
                <a:spcPts val="1200"/>
              </a:spcAft>
            </a:pPr>
            <a:r>
              <a:rPr lang="en-US" dirty="0"/>
              <a:t>Total project costs: $30,967,957</a:t>
            </a:r>
          </a:p>
          <a:p>
            <a:pPr lvl="1">
              <a:spcAft>
                <a:spcPts val="1200"/>
              </a:spcAft>
            </a:pPr>
            <a:r>
              <a:rPr lang="en-US" dirty="0"/>
              <a:t>Total amount awarded: $15,586,157</a:t>
            </a:r>
          </a:p>
          <a:p>
            <a:pPr lvl="1"/>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Available Funding and Application Summary</a:t>
            </a:r>
          </a:p>
        </p:txBody>
      </p:sp>
      <p:graphicFrame>
        <p:nvGraphicFramePr>
          <p:cNvPr id="3" name="Table 2">
            <a:extLst>
              <a:ext uri="{FF2B5EF4-FFF2-40B4-BE49-F238E27FC236}">
                <a16:creationId xmlns:a16="http://schemas.microsoft.com/office/drawing/2014/main" id="{9E6A5973-2D54-4D94-B7B5-EDF7379B6EC6}"/>
              </a:ext>
            </a:extLst>
          </p:cNvPr>
          <p:cNvGraphicFramePr>
            <a:graphicFrameLocks noGrp="1"/>
          </p:cNvGraphicFramePr>
          <p:nvPr>
            <p:extLst>
              <p:ext uri="{D42A27DB-BD31-4B8C-83A1-F6EECF244321}">
                <p14:modId xmlns:p14="http://schemas.microsoft.com/office/powerpoint/2010/main" val="4279207232"/>
              </p:ext>
            </p:extLst>
          </p:nvPr>
        </p:nvGraphicFramePr>
        <p:xfrm>
          <a:off x="1547664" y="2420888"/>
          <a:ext cx="6552728" cy="2011680"/>
        </p:xfrm>
        <a:graphic>
          <a:graphicData uri="http://schemas.openxmlformats.org/drawingml/2006/table">
            <a:tbl>
              <a:tblPr firstRow="1" bandRow="1">
                <a:tableStyleId>{5C22544A-7EE6-4342-B048-85BDC9FD1C3A}</a:tableStyleId>
              </a:tblPr>
              <a:tblGrid>
                <a:gridCol w="2967272">
                  <a:extLst>
                    <a:ext uri="{9D8B030D-6E8A-4147-A177-3AD203B41FA5}">
                      <a16:colId xmlns:a16="http://schemas.microsoft.com/office/drawing/2014/main" val="1223671175"/>
                    </a:ext>
                  </a:extLst>
                </a:gridCol>
                <a:gridCol w="1854546">
                  <a:extLst>
                    <a:ext uri="{9D8B030D-6E8A-4147-A177-3AD203B41FA5}">
                      <a16:colId xmlns:a16="http://schemas.microsoft.com/office/drawing/2014/main" val="2782411665"/>
                    </a:ext>
                  </a:extLst>
                </a:gridCol>
                <a:gridCol w="1730910">
                  <a:extLst>
                    <a:ext uri="{9D8B030D-6E8A-4147-A177-3AD203B41FA5}">
                      <a16:colId xmlns:a16="http://schemas.microsoft.com/office/drawing/2014/main" val="77337432"/>
                    </a:ext>
                  </a:extLst>
                </a:gridCol>
              </a:tblGrid>
              <a:tr h="360040">
                <a:tc>
                  <a:txBody>
                    <a:bodyPr/>
                    <a:lstStyle/>
                    <a:p>
                      <a:endParaRPr lang="en-US" dirty="0"/>
                    </a:p>
                  </a:txBody>
                  <a:tcPr>
                    <a:solidFill>
                      <a:schemeClr val="tx1"/>
                    </a:solidFill>
                  </a:tcPr>
                </a:tc>
                <a:tc>
                  <a:txBody>
                    <a:bodyPr/>
                    <a:lstStyle/>
                    <a:p>
                      <a:pPr algn="ctr"/>
                      <a:r>
                        <a:rPr lang="en-US" sz="1500" b="0" dirty="0">
                          <a:latin typeface="PT Sans" panose="020B0503020203020204"/>
                        </a:rPr>
                        <a:t>CITY</a:t>
                      </a:r>
                    </a:p>
                  </a:txBody>
                  <a:tcPr>
                    <a:solidFill>
                      <a:schemeClr val="tx1"/>
                    </a:solidFill>
                  </a:tcPr>
                </a:tc>
                <a:tc>
                  <a:txBody>
                    <a:bodyPr/>
                    <a:lstStyle/>
                    <a:p>
                      <a:pPr algn="ctr"/>
                      <a:r>
                        <a:rPr lang="en-US" sz="1500" b="0" dirty="0">
                          <a:latin typeface="PT Sans" panose="020B0503020203020204"/>
                        </a:rPr>
                        <a:t>COUNTY</a:t>
                      </a:r>
                    </a:p>
                  </a:txBody>
                  <a:tcPr>
                    <a:solidFill>
                      <a:schemeClr val="tx1"/>
                    </a:solidFill>
                  </a:tcPr>
                </a:tc>
                <a:extLst>
                  <a:ext uri="{0D108BD9-81ED-4DB2-BD59-A6C34878D82A}">
                    <a16:rowId xmlns:a16="http://schemas.microsoft.com/office/drawing/2014/main" val="2193638760"/>
                  </a:ext>
                </a:extLst>
              </a:tr>
              <a:tr h="508000">
                <a:tc>
                  <a:txBody>
                    <a:bodyPr/>
                    <a:lstStyle/>
                    <a:p>
                      <a:r>
                        <a:rPr lang="en-US" sz="1500" b="0" dirty="0">
                          <a:solidFill>
                            <a:schemeClr val="bg1"/>
                          </a:solidFill>
                          <a:latin typeface="PT Sans" panose="020B0503020203020204"/>
                        </a:rPr>
                        <a:t>Average funding generated monthly</a:t>
                      </a:r>
                    </a:p>
                  </a:txBody>
                  <a:tcPr>
                    <a:solidFill>
                      <a:schemeClr val="tx1"/>
                    </a:solidFill>
                  </a:tcPr>
                </a:tc>
                <a:tc>
                  <a:txBody>
                    <a:bodyPr/>
                    <a:lstStyle/>
                    <a:p>
                      <a:pPr algn="ctr"/>
                      <a:r>
                        <a:rPr lang="en-US" sz="1500" dirty="0">
                          <a:latin typeface="PT Sans" panose="020B0503020203020204"/>
                        </a:rPr>
                        <a:t>$905,101</a:t>
                      </a:r>
                    </a:p>
                  </a:txBody>
                  <a:tcPr/>
                </a:tc>
                <a:tc>
                  <a:txBody>
                    <a:bodyPr/>
                    <a:lstStyle/>
                    <a:p>
                      <a:pPr algn="ctr"/>
                      <a:r>
                        <a:rPr lang="en-US" sz="1500" dirty="0">
                          <a:latin typeface="PT Sans" panose="020B0503020203020204"/>
                        </a:rPr>
                        <a:t>$452,550</a:t>
                      </a:r>
                    </a:p>
                  </a:txBody>
                  <a:tcPr/>
                </a:tc>
                <a:extLst>
                  <a:ext uri="{0D108BD9-81ED-4DB2-BD59-A6C34878D82A}">
                    <a16:rowId xmlns:a16="http://schemas.microsoft.com/office/drawing/2014/main" val="391757430"/>
                  </a:ext>
                </a:extLst>
              </a:tr>
              <a:tr h="508000">
                <a:tc>
                  <a:txBody>
                    <a:bodyPr/>
                    <a:lstStyle/>
                    <a:p>
                      <a:r>
                        <a:rPr lang="en-US" sz="1500" b="0" dirty="0">
                          <a:solidFill>
                            <a:schemeClr val="bg1"/>
                          </a:solidFill>
                          <a:latin typeface="PT Sans" panose="020B0503020203020204"/>
                        </a:rPr>
                        <a:t>SFY 2022 current Road Use Tax Revenue (as of 2/28/2022)</a:t>
                      </a:r>
                    </a:p>
                  </a:txBody>
                  <a:tcPr>
                    <a:solidFill>
                      <a:schemeClr val="tx1"/>
                    </a:solidFill>
                  </a:tcPr>
                </a:tc>
                <a:tc>
                  <a:txBody>
                    <a:bodyPr/>
                    <a:lstStyle/>
                    <a:p>
                      <a:pPr algn="ctr"/>
                      <a:r>
                        <a:rPr lang="en-US" sz="1500" dirty="0">
                          <a:latin typeface="PT Sans" panose="020B0503020203020204"/>
                        </a:rPr>
                        <a:t>$8,197,854.15</a:t>
                      </a:r>
                    </a:p>
                  </a:txBody>
                  <a:tcPr/>
                </a:tc>
                <a:tc>
                  <a:txBody>
                    <a:bodyPr/>
                    <a:lstStyle/>
                    <a:p>
                      <a:pPr algn="ctr"/>
                      <a:r>
                        <a:rPr lang="en-US" sz="1500" dirty="0">
                          <a:latin typeface="PT Sans" panose="020B0503020203020204"/>
                        </a:rPr>
                        <a:t>$4,098,927.07</a:t>
                      </a:r>
                    </a:p>
                  </a:txBody>
                  <a:tcPr/>
                </a:tc>
                <a:extLst>
                  <a:ext uri="{0D108BD9-81ED-4DB2-BD59-A6C34878D82A}">
                    <a16:rowId xmlns:a16="http://schemas.microsoft.com/office/drawing/2014/main" val="3405443125"/>
                  </a:ext>
                </a:extLst>
              </a:tr>
              <a:tr h="508000">
                <a:tc>
                  <a:txBody>
                    <a:bodyPr/>
                    <a:lstStyle/>
                    <a:p>
                      <a:r>
                        <a:rPr lang="en-US" sz="1500" b="0" dirty="0">
                          <a:solidFill>
                            <a:schemeClr val="bg1"/>
                          </a:solidFill>
                          <a:latin typeface="PT Sans" panose="020B0503020203020204"/>
                        </a:rPr>
                        <a:t>Current Unobligated Balance (as of 2/28/2022)</a:t>
                      </a:r>
                    </a:p>
                  </a:txBody>
                  <a:tcPr>
                    <a:solidFill>
                      <a:schemeClr val="tx1"/>
                    </a:solidFill>
                  </a:tcPr>
                </a:tc>
                <a:tc>
                  <a:txBody>
                    <a:bodyPr/>
                    <a:lstStyle/>
                    <a:p>
                      <a:pPr algn="ctr"/>
                      <a:r>
                        <a:rPr lang="en-US" sz="1500" dirty="0">
                          <a:latin typeface="PT Sans" panose="020B0503020203020204"/>
                        </a:rPr>
                        <a:t>$3,927,189.87</a:t>
                      </a:r>
                    </a:p>
                  </a:txBody>
                  <a:tcPr/>
                </a:tc>
                <a:tc>
                  <a:txBody>
                    <a:bodyPr/>
                    <a:lstStyle/>
                    <a:p>
                      <a:pPr algn="ctr"/>
                      <a:r>
                        <a:rPr lang="en-US" sz="1500" dirty="0">
                          <a:latin typeface="PT Sans" panose="020B0503020203020204"/>
                        </a:rPr>
                        <a:t>$1,073,816.20</a:t>
                      </a:r>
                    </a:p>
                  </a:txBody>
                  <a:tcPr/>
                </a:tc>
                <a:extLst>
                  <a:ext uri="{0D108BD9-81ED-4DB2-BD59-A6C34878D82A}">
                    <a16:rowId xmlns:a16="http://schemas.microsoft.com/office/drawing/2014/main" val="4199533641"/>
                  </a:ext>
                </a:extLst>
              </a:tr>
            </a:tbl>
          </a:graphicData>
        </a:graphic>
      </p:graphicFrame>
    </p:spTree>
    <p:extLst>
      <p:ext uri="{BB962C8B-B14F-4D97-AF65-F5344CB8AC3E}">
        <p14:creationId xmlns:p14="http://schemas.microsoft.com/office/powerpoint/2010/main" val="182806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fontScale="92500" lnSpcReduction="10000"/>
          </a:bodyPr>
          <a:lstStyle/>
          <a:p>
            <a:pPr marL="457200" indent="-457200">
              <a:spcBef>
                <a:spcPts val="0"/>
              </a:spcBef>
              <a:spcAft>
                <a:spcPts val="1200"/>
              </a:spcAft>
              <a:buClr>
                <a:schemeClr val="tx1"/>
              </a:buClr>
              <a:buFontTx/>
              <a:buChar char="•"/>
              <a:defRPr/>
            </a:pPr>
            <a:r>
              <a:rPr lang="en-US" sz="2400" dirty="0">
                <a:cs typeface="Arial" pitchFamily="34" charset="0"/>
              </a:rPr>
              <a:t>Growth Potential</a:t>
            </a:r>
          </a:p>
          <a:p>
            <a:pPr marL="457200" indent="-457200">
              <a:spcBef>
                <a:spcPts val="0"/>
              </a:spcBef>
              <a:spcAft>
                <a:spcPts val="1200"/>
              </a:spcAft>
              <a:buClr>
                <a:schemeClr val="tx1"/>
              </a:buClr>
              <a:buFontTx/>
              <a:buChar char="•"/>
              <a:defRPr/>
            </a:pPr>
            <a:r>
              <a:rPr lang="en-US" sz="2400" dirty="0">
                <a:cs typeface="Arial" pitchFamily="34" charset="0"/>
              </a:rPr>
              <a:t>Average wages meet at least 100% </a:t>
            </a:r>
            <a:r>
              <a:rPr lang="en-US" sz="2400" dirty="0" err="1">
                <a:cs typeface="Arial" pitchFamily="34" charset="0"/>
              </a:rPr>
              <a:t>laborshed</a:t>
            </a:r>
            <a:r>
              <a:rPr lang="en-US" sz="2400" dirty="0">
                <a:cs typeface="Arial" pitchFamily="34" charset="0"/>
              </a:rPr>
              <a:t> wage</a:t>
            </a:r>
          </a:p>
          <a:p>
            <a:pPr marL="457200" indent="-457200">
              <a:spcBef>
                <a:spcPts val="0"/>
              </a:spcBef>
              <a:spcAft>
                <a:spcPts val="1200"/>
              </a:spcAft>
              <a:buClr>
                <a:schemeClr val="tx1"/>
              </a:buClr>
              <a:buFontTx/>
              <a:buChar char="•"/>
              <a:defRPr/>
            </a:pPr>
            <a:r>
              <a:rPr lang="en-US" sz="2400" dirty="0">
                <a:cs typeface="Arial" pitchFamily="34" charset="0"/>
              </a:rPr>
              <a:t>Quality of Jobs</a:t>
            </a:r>
          </a:p>
          <a:p>
            <a:pPr marL="457200" indent="-457200">
              <a:spcBef>
                <a:spcPts val="0"/>
              </a:spcBef>
              <a:spcAft>
                <a:spcPts val="1200"/>
              </a:spcAft>
              <a:buClr>
                <a:schemeClr val="tx1"/>
              </a:buClr>
              <a:buFontTx/>
              <a:buChar char="•"/>
              <a:defRPr/>
            </a:pPr>
            <a:r>
              <a:rPr lang="en-US" sz="2400" dirty="0">
                <a:cs typeface="Arial" pitchFamily="34" charset="0"/>
              </a:rPr>
              <a:t>No pattern of violations</a:t>
            </a:r>
          </a:p>
          <a:p>
            <a:pPr marL="457200" indent="-457200">
              <a:spcBef>
                <a:spcPts val="0"/>
              </a:spcBef>
              <a:spcAft>
                <a:spcPts val="1200"/>
              </a:spcAft>
              <a:buClr>
                <a:schemeClr val="tx1"/>
              </a:buClr>
              <a:buFontTx/>
              <a:buChar char="•"/>
              <a:defRPr/>
            </a:pPr>
            <a:r>
              <a:rPr lang="en-US" sz="2400" dirty="0">
                <a:cs typeface="Arial" pitchFamily="34" charset="0"/>
              </a:rPr>
              <a:t>In-state suppliers</a:t>
            </a:r>
          </a:p>
          <a:p>
            <a:pPr marL="457200" indent="-457200">
              <a:spcBef>
                <a:spcPts val="0"/>
              </a:spcBef>
              <a:spcAft>
                <a:spcPts val="1200"/>
              </a:spcAft>
              <a:buClr>
                <a:schemeClr val="tx1"/>
              </a:buClr>
              <a:buFontTx/>
              <a:buChar char="•"/>
              <a:defRPr/>
            </a:pPr>
            <a:r>
              <a:rPr lang="en-US" sz="2400" dirty="0">
                <a:cs typeface="Arial" pitchFamily="34" charset="0"/>
              </a:rPr>
              <a:t>Impact on import substitution</a:t>
            </a:r>
          </a:p>
          <a:p>
            <a:pPr marL="457200" indent="-457200">
              <a:spcBef>
                <a:spcPts val="0"/>
              </a:spcBef>
              <a:spcAft>
                <a:spcPts val="1200"/>
              </a:spcAft>
              <a:buClr>
                <a:schemeClr val="tx1"/>
              </a:buClr>
              <a:buFontTx/>
              <a:buChar char="•"/>
              <a:defRPr/>
            </a:pPr>
            <a:r>
              <a:rPr lang="en-US" sz="2400" dirty="0">
                <a:cs typeface="Arial" pitchFamily="34" charset="0"/>
              </a:rPr>
              <a:t>Few Iowa competitors</a:t>
            </a:r>
          </a:p>
          <a:p>
            <a:pPr marL="457200" indent="-457200">
              <a:spcBef>
                <a:spcPts val="0"/>
              </a:spcBef>
              <a:spcAft>
                <a:spcPts val="1200"/>
              </a:spcAft>
              <a:buClr>
                <a:schemeClr val="tx1"/>
              </a:buClr>
              <a:buFontTx/>
              <a:buChar char="•"/>
              <a:defRPr/>
            </a:pPr>
            <a:r>
              <a:rPr lang="en-US" sz="2400" dirty="0">
                <a:cs typeface="Arial" pitchFamily="34" charset="0"/>
              </a:rPr>
              <a:t>Operating expenditures spent in Iowa</a:t>
            </a:r>
          </a:p>
          <a:p>
            <a:pPr marL="457200" indent="-457200">
              <a:spcBef>
                <a:spcPts val="0"/>
              </a:spcBef>
              <a:spcAft>
                <a:spcPts val="1200"/>
              </a:spcAft>
              <a:buClr>
                <a:schemeClr val="tx1"/>
              </a:buClr>
              <a:buFontTx/>
              <a:buChar char="•"/>
              <a:defRPr/>
            </a:pPr>
            <a:r>
              <a:rPr lang="en-US" sz="2400" dirty="0">
                <a:cs typeface="Arial" pitchFamily="34" charset="0"/>
              </a:rPr>
              <a:t>Out-of-state sales</a:t>
            </a:r>
          </a:p>
          <a:p>
            <a:pPr marL="457200" indent="-457200">
              <a:spcBef>
                <a:spcPts val="0"/>
              </a:spcBef>
              <a:spcAft>
                <a:spcPts val="1200"/>
              </a:spcAft>
              <a:buClr>
                <a:schemeClr val="tx1"/>
              </a:buClr>
              <a:buFontTx/>
              <a:buChar char="•"/>
              <a:defRPr/>
            </a:pPr>
            <a:r>
              <a:rPr lang="en-US" sz="2400" dirty="0">
                <a:cs typeface="Arial" pitchFamily="34" charset="0"/>
              </a:rPr>
              <a:t>Hiring preferences to Iowa residents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Immediate Opportunity Project Evaluation Criteria</a:t>
            </a:r>
          </a:p>
        </p:txBody>
      </p:sp>
    </p:spTree>
    <p:extLst>
      <p:ext uri="{BB962C8B-B14F-4D97-AF65-F5344CB8AC3E}">
        <p14:creationId xmlns:p14="http://schemas.microsoft.com/office/powerpoint/2010/main" val="2010623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0">
            <a:extLst>
              <a:ext uri="{FF2B5EF4-FFF2-40B4-BE49-F238E27FC236}">
                <a16:creationId xmlns:a16="http://schemas.microsoft.com/office/drawing/2014/main" id="{31665C7D-5068-47C1-AE72-60DCFB88CD4A}"/>
              </a:ext>
            </a:extLst>
          </p:cNvPr>
          <p:cNvSpPr txBox="1">
            <a:spLocks/>
          </p:cNvSpPr>
          <p:nvPr/>
        </p:nvSpPr>
        <p:spPr>
          <a:xfrm>
            <a:off x="539552" y="784410"/>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Immediate Opportunity 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36142" y="1988840"/>
            <a:ext cx="8871715" cy="844612"/>
            <a:chOff x="172362" y="2033593"/>
            <a:chExt cx="8871715"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2" y="2033593"/>
              <a:ext cx="8871715" cy="844612"/>
              <a:chOff x="173244" y="2962504"/>
              <a:chExt cx="8871715"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56105" y="3115112"/>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4" y="2962504"/>
                <a:ext cx="2538980"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2717085" y="2962504"/>
                <a:ext cx="1238856"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3960801" y="2962504"/>
                <a:ext cx="755049"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2813405" y="3212976"/>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3941221" y="3215697"/>
                <a:ext cx="764909"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JOBS</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729689" y="2033593"/>
              <a:ext cx="1438038"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734549" y="2209677"/>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9523" y="4864696"/>
            <a:ext cx="2545024" cy="170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36">
            <a:extLst>
              <a:ext uri="{FF2B5EF4-FFF2-40B4-BE49-F238E27FC236}">
                <a16:creationId xmlns:a16="http://schemas.microsoft.com/office/drawing/2014/main" id="{E00859C6-12D3-4D0F-B8C7-2B1B23B99576}"/>
              </a:ext>
            </a:extLst>
          </p:cNvPr>
          <p:cNvSpPr>
            <a:spLocks noChangeAspect="1"/>
          </p:cNvSpPr>
          <p:nvPr/>
        </p:nvSpPr>
        <p:spPr>
          <a:xfrm>
            <a:off x="3904119" y="5805264"/>
            <a:ext cx="136525" cy="1285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 name="Table 1">
            <a:extLst>
              <a:ext uri="{FF2B5EF4-FFF2-40B4-BE49-F238E27FC236}">
                <a16:creationId xmlns:a16="http://schemas.microsoft.com/office/drawing/2014/main" id="{458B8E5C-6A93-412B-9B63-37536E9474E7}"/>
              </a:ext>
            </a:extLst>
          </p:cNvPr>
          <p:cNvGraphicFramePr>
            <a:graphicFrameLocks noGrp="1"/>
          </p:cNvGraphicFramePr>
          <p:nvPr>
            <p:extLst>
              <p:ext uri="{D42A27DB-BD31-4B8C-83A1-F6EECF244321}">
                <p14:modId xmlns:p14="http://schemas.microsoft.com/office/powerpoint/2010/main" val="1461188686"/>
              </p:ext>
            </p:extLst>
          </p:nvPr>
        </p:nvGraphicFramePr>
        <p:xfrm>
          <a:off x="123922" y="2843458"/>
          <a:ext cx="8896156" cy="1371600"/>
        </p:xfrm>
        <a:graphic>
          <a:graphicData uri="http://schemas.openxmlformats.org/drawingml/2006/table">
            <a:tbl>
              <a:tblPr firstRow="1" bandRow="1">
                <a:tableStyleId>{9D7B26C5-4107-4FEC-AEDC-1716B250A1EF}</a:tableStyleId>
              </a:tblPr>
              <a:tblGrid>
                <a:gridCol w="2543840">
                  <a:extLst>
                    <a:ext uri="{9D8B030D-6E8A-4147-A177-3AD203B41FA5}">
                      <a16:colId xmlns:a16="http://schemas.microsoft.com/office/drawing/2014/main" val="2383318301"/>
                    </a:ext>
                  </a:extLst>
                </a:gridCol>
                <a:gridCol w="1243946">
                  <a:extLst>
                    <a:ext uri="{9D8B030D-6E8A-4147-A177-3AD203B41FA5}">
                      <a16:colId xmlns:a16="http://schemas.microsoft.com/office/drawing/2014/main" val="43600084"/>
                    </a:ext>
                  </a:extLst>
                </a:gridCol>
                <a:gridCol w="772278">
                  <a:extLst>
                    <a:ext uri="{9D8B030D-6E8A-4147-A177-3AD203B41FA5}">
                      <a16:colId xmlns:a16="http://schemas.microsoft.com/office/drawing/2014/main" val="1152225767"/>
                    </a:ext>
                  </a:extLst>
                </a:gridCol>
                <a:gridCol w="1440160">
                  <a:extLst>
                    <a:ext uri="{9D8B030D-6E8A-4147-A177-3AD203B41FA5}">
                      <a16:colId xmlns:a16="http://schemas.microsoft.com/office/drawing/2014/main" val="1394694847"/>
                    </a:ext>
                  </a:extLst>
                </a:gridCol>
                <a:gridCol w="1413239">
                  <a:extLst>
                    <a:ext uri="{9D8B030D-6E8A-4147-A177-3AD203B41FA5}">
                      <a16:colId xmlns:a16="http://schemas.microsoft.com/office/drawing/2014/main" val="754278206"/>
                    </a:ext>
                  </a:extLst>
                </a:gridCol>
                <a:gridCol w="1482693">
                  <a:extLst>
                    <a:ext uri="{9D8B030D-6E8A-4147-A177-3AD203B41FA5}">
                      <a16:colId xmlns:a16="http://schemas.microsoft.com/office/drawing/2014/main" val="2888471609"/>
                    </a:ext>
                  </a:extLst>
                </a:gridCol>
              </a:tblGrid>
              <a:tr h="774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Amendment: Reduce the grant, remove 100th Street improvements and construct additional intersection improvements to County Road M-66 and 100th Street.</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Audubon County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N/A</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$297,525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80%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$238,020</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1868495"/>
                  </a:ext>
                </a:extLst>
              </a:tr>
            </a:tbl>
          </a:graphicData>
        </a:graphic>
      </p:graphicFrame>
    </p:spTree>
    <p:extLst>
      <p:ext uri="{BB962C8B-B14F-4D97-AF65-F5344CB8AC3E}">
        <p14:creationId xmlns:p14="http://schemas.microsoft.com/office/powerpoint/2010/main" val="2195600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3116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Audubon County - Amendment</a:t>
            </a:r>
          </a:p>
          <a:p>
            <a:pPr marL="0" indent="0">
              <a:spcBef>
                <a:spcPts val="0"/>
              </a:spcBef>
              <a:buClr>
                <a:schemeClr val="tx1"/>
              </a:buClr>
              <a:buNone/>
              <a:defRPr/>
            </a:pPr>
            <a:r>
              <a:rPr lang="en-US" sz="1800" b="1" dirty="0">
                <a:latin typeface="PT Sans" panose="020B0503020203020204"/>
                <a:cs typeface="Arial" pitchFamily="34" charset="0"/>
              </a:rPr>
              <a:t>(Immediate Opportunity)</a:t>
            </a:r>
          </a:p>
          <a:p>
            <a:pPr marL="0" indent="0">
              <a:buNone/>
            </a:pPr>
            <a:r>
              <a:rPr lang="en-US" sz="1800" dirty="0">
                <a:latin typeface="PT Sans" panose="020B0503020203020204"/>
              </a:rPr>
              <a:t>An amendment to reduce the grant awarded on August 10, 2021, remove 100th Street improvements and construct additional intersection improvements to County Road M-66 and 100th Street located south of Manning. This amendment is necessary to provide improved access to the proposed expansion of Puck Enterprises, a liquid manure application equipment manufacturer.</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$297,525</a:t>
            </a:r>
          </a:p>
          <a:p>
            <a:pPr marL="0" indent="0">
              <a:spcBef>
                <a:spcPts val="0"/>
              </a:spcBef>
              <a:buClr>
                <a:schemeClr val="tx1"/>
              </a:buClr>
              <a:buNone/>
              <a:defRPr/>
            </a:pPr>
            <a:r>
              <a:rPr lang="en-US" sz="1800" dirty="0">
                <a:latin typeface="PT Sans" panose="020B0503020203020204"/>
                <a:cs typeface="Arial" pitchFamily="34" charset="0"/>
              </a:rPr>
              <a:t>Requested:    $238,020  (80%)</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14" name="Rectangle 13">
            <a:extLst>
              <a:ext uri="{FF2B5EF4-FFF2-40B4-BE49-F238E27FC236}">
                <a16:creationId xmlns:a16="http://schemas.microsoft.com/office/drawing/2014/main" id="{407D7A52-F9E3-4FF7-8B0B-47A8D936B3CE}"/>
              </a:ext>
            </a:extLst>
          </p:cNvPr>
          <p:cNvSpPr/>
          <p:nvPr/>
        </p:nvSpPr>
        <p:spPr>
          <a:xfrm>
            <a:off x="1259632" y="4437116"/>
            <a:ext cx="1440160" cy="360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F34C5D5-CF6B-48EE-9250-5A5E9D08FF2D}"/>
              </a:ext>
            </a:extLst>
          </p:cNvPr>
          <p:cNvPicPr>
            <a:picLocks noChangeAspect="1"/>
          </p:cNvPicPr>
          <p:nvPr/>
        </p:nvPicPr>
        <p:blipFill>
          <a:blip r:embed="rId2"/>
          <a:stretch>
            <a:fillRect/>
          </a:stretch>
        </p:blipFill>
        <p:spPr>
          <a:xfrm>
            <a:off x="3481129" y="3271103"/>
            <a:ext cx="5076056" cy="3344688"/>
          </a:xfrm>
          <a:prstGeom prst="rect">
            <a:avLst/>
          </a:prstGeom>
          <a:ln>
            <a:solidFill>
              <a:schemeClr val="tx1"/>
            </a:solidFill>
          </a:ln>
        </p:spPr>
      </p:pic>
      <p:pic>
        <p:nvPicPr>
          <p:cNvPr id="9" name="Picture 8">
            <a:extLst>
              <a:ext uri="{FF2B5EF4-FFF2-40B4-BE49-F238E27FC236}">
                <a16:creationId xmlns:a16="http://schemas.microsoft.com/office/drawing/2014/main" id="{53003EC2-49AD-4DAA-A428-49968FBF8361}"/>
              </a:ext>
            </a:extLst>
          </p:cNvPr>
          <p:cNvPicPr>
            <a:picLocks noChangeAspect="1"/>
          </p:cNvPicPr>
          <p:nvPr/>
        </p:nvPicPr>
        <p:blipFill>
          <a:blip r:embed="rId3"/>
          <a:stretch>
            <a:fillRect/>
          </a:stretch>
        </p:blipFill>
        <p:spPr>
          <a:xfrm>
            <a:off x="683568" y="3271103"/>
            <a:ext cx="2565534" cy="3344875"/>
          </a:xfrm>
          <a:prstGeom prst="rect">
            <a:avLst/>
          </a:prstGeom>
          <a:ln>
            <a:solidFill>
              <a:schemeClr val="tx1">
                <a:lumMod val="50000"/>
              </a:schemeClr>
            </a:solidFill>
          </a:ln>
        </p:spPr>
      </p:pic>
    </p:spTree>
    <p:extLst>
      <p:ext uri="{BB962C8B-B14F-4D97-AF65-F5344CB8AC3E}">
        <p14:creationId xmlns:p14="http://schemas.microsoft.com/office/powerpoint/2010/main" val="4261535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a:bodyPr>
          <a:lstStyle/>
          <a:p>
            <a:pPr marL="457200" indent="-457200">
              <a:spcBef>
                <a:spcPts val="0"/>
              </a:spcBef>
              <a:spcAft>
                <a:spcPts val="1200"/>
              </a:spcAft>
              <a:buClr>
                <a:schemeClr val="tx1"/>
              </a:buClr>
              <a:buFontTx/>
              <a:buChar char="•"/>
              <a:defRPr/>
            </a:pPr>
            <a:r>
              <a:rPr lang="en-US" sz="2400" dirty="0">
                <a:cs typeface="Arial" pitchFamily="34" charset="0"/>
              </a:rPr>
              <a:t>Development Potential (35 points)</a:t>
            </a:r>
          </a:p>
          <a:p>
            <a:pPr marL="457200" indent="-457200">
              <a:spcBef>
                <a:spcPts val="0"/>
              </a:spcBef>
              <a:spcAft>
                <a:spcPts val="1200"/>
              </a:spcAft>
              <a:buClr>
                <a:schemeClr val="tx1"/>
              </a:buClr>
              <a:buFontTx/>
              <a:buChar char="•"/>
              <a:defRPr/>
            </a:pPr>
            <a:r>
              <a:rPr lang="en-US" sz="2400" dirty="0">
                <a:cs typeface="Arial" pitchFamily="34" charset="0"/>
              </a:rPr>
              <a:t>Economic impact and Cost Effectiveness (20 points)</a:t>
            </a:r>
          </a:p>
          <a:p>
            <a:pPr marL="457200" indent="-457200">
              <a:spcBef>
                <a:spcPts val="0"/>
              </a:spcBef>
              <a:spcAft>
                <a:spcPts val="1200"/>
              </a:spcAft>
              <a:buClr>
                <a:schemeClr val="tx1"/>
              </a:buClr>
              <a:buFontTx/>
              <a:buChar char="•"/>
              <a:defRPr/>
            </a:pPr>
            <a:r>
              <a:rPr lang="en-US" sz="2400" dirty="0">
                <a:cs typeface="Arial" pitchFamily="34" charset="0"/>
              </a:rPr>
              <a:t>Local Commitment and Initiative (33 points)</a:t>
            </a:r>
          </a:p>
          <a:p>
            <a:pPr marL="457200" indent="-457200">
              <a:spcBef>
                <a:spcPts val="0"/>
              </a:spcBef>
              <a:spcAft>
                <a:spcPts val="1200"/>
              </a:spcAft>
              <a:buClr>
                <a:schemeClr val="tx1"/>
              </a:buClr>
              <a:buFontTx/>
              <a:buChar char="•"/>
              <a:defRPr/>
            </a:pPr>
            <a:r>
              <a:rPr lang="en-US" sz="2400" dirty="0">
                <a:cs typeface="Arial" pitchFamily="34" charset="0"/>
              </a:rPr>
              <a:t>Transportation Need and Justification (4 points)</a:t>
            </a:r>
          </a:p>
          <a:p>
            <a:pPr marL="457200" indent="-457200">
              <a:spcBef>
                <a:spcPts val="0"/>
              </a:spcBef>
              <a:spcAft>
                <a:spcPts val="1200"/>
              </a:spcAft>
              <a:buClr>
                <a:schemeClr val="tx1"/>
              </a:buClr>
              <a:buFontTx/>
              <a:buChar char="•"/>
              <a:defRPr/>
            </a:pPr>
            <a:r>
              <a:rPr lang="en-US" sz="2400" dirty="0">
                <a:cs typeface="Arial" pitchFamily="34" charset="0"/>
              </a:rPr>
              <a:t>Local Economic Need (6 points)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Local Development Project Evaluation Criteria</a:t>
            </a:r>
          </a:p>
        </p:txBody>
      </p:sp>
    </p:spTree>
    <p:extLst>
      <p:ext uri="{BB962C8B-B14F-4D97-AF65-F5344CB8AC3E}">
        <p14:creationId xmlns:p14="http://schemas.microsoft.com/office/powerpoint/2010/main" val="3737147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0">
            <a:extLst>
              <a:ext uri="{FF2B5EF4-FFF2-40B4-BE49-F238E27FC236}">
                <a16:creationId xmlns:a16="http://schemas.microsoft.com/office/drawing/2014/main" id="{31665C7D-5068-47C1-AE72-60DCFB88CD4A}"/>
              </a:ext>
            </a:extLst>
          </p:cNvPr>
          <p:cNvSpPr txBox="1">
            <a:spLocks/>
          </p:cNvSpPr>
          <p:nvPr/>
        </p:nvSpPr>
        <p:spPr>
          <a:xfrm>
            <a:off x="542285" y="70776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Local Development 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36141" y="1627961"/>
            <a:ext cx="8883910" cy="844612"/>
            <a:chOff x="172361" y="2033593"/>
            <a:chExt cx="8883910"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1" y="2033593"/>
              <a:ext cx="8883910" cy="844612"/>
              <a:chOff x="173243" y="2962504"/>
              <a:chExt cx="8883910"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92740" y="3118666"/>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3" y="2962504"/>
                <a:ext cx="2631099"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2803498" y="2962504"/>
                <a:ext cx="1435607"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4239105" y="2962504"/>
                <a:ext cx="636068"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3022582" y="3235137"/>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4167974" y="3212976"/>
                <a:ext cx="80061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874291" y="2033593"/>
              <a:ext cx="1293436"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803205" y="2207236"/>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 </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1421" y="4958044"/>
            <a:ext cx="2648427" cy="177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DEBC46B2-B18F-4548-8C85-1692E79C0837}"/>
              </a:ext>
            </a:extLst>
          </p:cNvPr>
          <p:cNvGraphicFramePr>
            <a:graphicFrameLocks noGrp="1"/>
          </p:cNvGraphicFramePr>
          <p:nvPr>
            <p:extLst>
              <p:ext uri="{D42A27DB-BD31-4B8C-83A1-F6EECF244321}">
                <p14:modId xmlns:p14="http://schemas.microsoft.com/office/powerpoint/2010/main" val="1040498313"/>
              </p:ext>
            </p:extLst>
          </p:nvPr>
        </p:nvGraphicFramePr>
        <p:xfrm>
          <a:off x="68331" y="2443454"/>
          <a:ext cx="8896156" cy="944880"/>
        </p:xfrm>
        <a:graphic>
          <a:graphicData uri="http://schemas.openxmlformats.org/drawingml/2006/table">
            <a:tbl>
              <a:tblPr firstRow="1" bandRow="1">
                <a:tableStyleId>{9D7B26C5-4107-4FEC-AEDC-1716B250A1EF}</a:tableStyleId>
              </a:tblPr>
              <a:tblGrid>
                <a:gridCol w="2692254">
                  <a:extLst>
                    <a:ext uri="{9D8B030D-6E8A-4147-A177-3AD203B41FA5}">
                      <a16:colId xmlns:a16="http://schemas.microsoft.com/office/drawing/2014/main" val="3239644126"/>
                    </a:ext>
                  </a:extLst>
                </a:gridCol>
                <a:gridCol w="1440160">
                  <a:extLst>
                    <a:ext uri="{9D8B030D-6E8A-4147-A177-3AD203B41FA5}">
                      <a16:colId xmlns:a16="http://schemas.microsoft.com/office/drawing/2014/main" val="2017251616"/>
                    </a:ext>
                  </a:extLst>
                </a:gridCol>
                <a:gridCol w="648072">
                  <a:extLst>
                    <a:ext uri="{9D8B030D-6E8A-4147-A177-3AD203B41FA5}">
                      <a16:colId xmlns:a16="http://schemas.microsoft.com/office/drawing/2014/main" val="4171870897"/>
                    </a:ext>
                  </a:extLst>
                </a:gridCol>
                <a:gridCol w="1296144">
                  <a:extLst>
                    <a:ext uri="{9D8B030D-6E8A-4147-A177-3AD203B41FA5}">
                      <a16:colId xmlns:a16="http://schemas.microsoft.com/office/drawing/2014/main" val="2636800708"/>
                    </a:ext>
                  </a:extLst>
                </a:gridCol>
                <a:gridCol w="1368152">
                  <a:extLst>
                    <a:ext uri="{9D8B030D-6E8A-4147-A177-3AD203B41FA5}">
                      <a16:colId xmlns:a16="http://schemas.microsoft.com/office/drawing/2014/main" val="4211151696"/>
                    </a:ext>
                  </a:extLst>
                </a:gridCol>
                <a:gridCol w="1451374">
                  <a:extLst>
                    <a:ext uri="{9D8B030D-6E8A-4147-A177-3AD203B41FA5}">
                      <a16:colId xmlns:a16="http://schemas.microsoft.com/office/drawing/2014/main" val="2695417228"/>
                    </a:ext>
                  </a:extLst>
                </a:gridCol>
              </a:tblGrid>
              <a:tr h="797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Paving approximately 2,470 feet of Alicia Avenue and construction of a left-turn lane on 225th Street.</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Sioux City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66</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$2,661,056</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$1,330,528</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710182"/>
                  </a:ext>
                </a:extLst>
              </a:tr>
            </a:tbl>
          </a:graphicData>
        </a:graphic>
      </p:graphicFrame>
      <p:sp>
        <p:nvSpPr>
          <p:cNvPr id="37" name="Oval 36">
            <a:extLst>
              <a:ext uri="{FF2B5EF4-FFF2-40B4-BE49-F238E27FC236}">
                <a16:creationId xmlns:a16="http://schemas.microsoft.com/office/drawing/2014/main" id="{0572A97B-E1A7-4686-B6A3-50F1B71EDB55}"/>
              </a:ext>
            </a:extLst>
          </p:cNvPr>
          <p:cNvSpPr>
            <a:spLocks noChangeAspect="1"/>
          </p:cNvSpPr>
          <p:nvPr/>
        </p:nvSpPr>
        <p:spPr>
          <a:xfrm>
            <a:off x="3372025" y="5589240"/>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5" name="Table 24">
            <a:extLst>
              <a:ext uri="{FF2B5EF4-FFF2-40B4-BE49-F238E27FC236}">
                <a16:creationId xmlns:a16="http://schemas.microsoft.com/office/drawing/2014/main" id="{111D82B8-9577-40F1-B37F-A60C7E905219}"/>
              </a:ext>
            </a:extLst>
          </p:cNvPr>
          <p:cNvGraphicFramePr>
            <a:graphicFrameLocks noGrp="1"/>
          </p:cNvGraphicFramePr>
          <p:nvPr>
            <p:extLst>
              <p:ext uri="{D42A27DB-BD31-4B8C-83A1-F6EECF244321}">
                <p14:modId xmlns:p14="http://schemas.microsoft.com/office/powerpoint/2010/main" val="465148628"/>
              </p:ext>
            </p:extLst>
          </p:nvPr>
        </p:nvGraphicFramePr>
        <p:xfrm>
          <a:off x="68331" y="3388334"/>
          <a:ext cx="8896156" cy="616730"/>
        </p:xfrm>
        <a:graphic>
          <a:graphicData uri="http://schemas.openxmlformats.org/drawingml/2006/table">
            <a:tbl>
              <a:tblPr firstRow="1" bandRow="1">
                <a:tableStyleId>{9D7B26C5-4107-4FEC-AEDC-1716B250A1EF}</a:tableStyleId>
              </a:tblPr>
              <a:tblGrid>
                <a:gridCol w="2692254">
                  <a:extLst>
                    <a:ext uri="{9D8B030D-6E8A-4147-A177-3AD203B41FA5}">
                      <a16:colId xmlns:a16="http://schemas.microsoft.com/office/drawing/2014/main" val="3239644126"/>
                    </a:ext>
                  </a:extLst>
                </a:gridCol>
                <a:gridCol w="1440160">
                  <a:extLst>
                    <a:ext uri="{9D8B030D-6E8A-4147-A177-3AD203B41FA5}">
                      <a16:colId xmlns:a16="http://schemas.microsoft.com/office/drawing/2014/main" val="2017251616"/>
                    </a:ext>
                  </a:extLst>
                </a:gridCol>
                <a:gridCol w="648072">
                  <a:extLst>
                    <a:ext uri="{9D8B030D-6E8A-4147-A177-3AD203B41FA5}">
                      <a16:colId xmlns:a16="http://schemas.microsoft.com/office/drawing/2014/main" val="4171870897"/>
                    </a:ext>
                  </a:extLst>
                </a:gridCol>
                <a:gridCol w="1296144">
                  <a:extLst>
                    <a:ext uri="{9D8B030D-6E8A-4147-A177-3AD203B41FA5}">
                      <a16:colId xmlns:a16="http://schemas.microsoft.com/office/drawing/2014/main" val="2636800708"/>
                    </a:ext>
                  </a:extLst>
                </a:gridCol>
                <a:gridCol w="1368152">
                  <a:extLst>
                    <a:ext uri="{9D8B030D-6E8A-4147-A177-3AD203B41FA5}">
                      <a16:colId xmlns:a16="http://schemas.microsoft.com/office/drawing/2014/main" val="4211151696"/>
                    </a:ext>
                  </a:extLst>
                </a:gridCol>
                <a:gridCol w="1451374">
                  <a:extLst>
                    <a:ext uri="{9D8B030D-6E8A-4147-A177-3AD203B41FA5}">
                      <a16:colId xmlns:a16="http://schemas.microsoft.com/office/drawing/2014/main" val="2695417228"/>
                    </a:ext>
                  </a:extLst>
                </a:gridCol>
              </a:tblGrid>
              <a:tr h="6167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Reconstruction of approximately 1,960 feet of 9th Street NE.</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Altoona</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45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$3,018,414</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$1,509,207</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710182"/>
                  </a:ext>
                </a:extLst>
              </a:tr>
            </a:tbl>
          </a:graphicData>
        </a:graphic>
      </p:graphicFrame>
      <p:sp>
        <p:nvSpPr>
          <p:cNvPr id="36" name="Oval 35">
            <a:extLst>
              <a:ext uri="{FF2B5EF4-FFF2-40B4-BE49-F238E27FC236}">
                <a16:creationId xmlns:a16="http://schemas.microsoft.com/office/drawing/2014/main" id="{F8D55A95-30AA-4930-9474-47E9277E041A}"/>
              </a:ext>
            </a:extLst>
          </p:cNvPr>
          <p:cNvSpPr>
            <a:spLocks noChangeAspect="1"/>
          </p:cNvSpPr>
          <p:nvPr/>
        </p:nvSpPr>
        <p:spPr>
          <a:xfrm>
            <a:off x="4373460" y="5949280"/>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988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3116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Sioux City</a:t>
            </a:r>
          </a:p>
          <a:p>
            <a:pPr marL="0" indent="0">
              <a:spcBef>
                <a:spcPts val="0"/>
              </a:spcBef>
              <a:buClr>
                <a:schemeClr val="tx1"/>
              </a:buClr>
              <a:buNone/>
              <a:defRPr/>
            </a:pPr>
            <a:r>
              <a:rPr lang="en-US" sz="1800" b="1" dirty="0">
                <a:latin typeface="PT Sans" panose="020B0503020203020204"/>
                <a:cs typeface="Arial" pitchFamily="34" charset="0"/>
              </a:rPr>
              <a:t>(Local Development)</a:t>
            </a:r>
          </a:p>
          <a:p>
            <a:pPr marL="0" indent="0">
              <a:buNone/>
            </a:pPr>
            <a:r>
              <a:rPr lang="en-US" sz="1800" dirty="0">
                <a:latin typeface="PT Sans" panose="020B0503020203020204"/>
              </a:rPr>
              <a:t>Paving approximately 2,470 feet of Alicia Avenue and construction of a left-turn lane on 225th Street located on the south side of town. This project will provide access to 37 acres for warehousing purposes .</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$2,661,056</a:t>
            </a:r>
          </a:p>
          <a:p>
            <a:pPr marL="0" indent="0">
              <a:spcBef>
                <a:spcPts val="0"/>
              </a:spcBef>
              <a:buClr>
                <a:schemeClr val="tx1"/>
              </a:buClr>
              <a:buNone/>
              <a:defRPr/>
            </a:pPr>
            <a:r>
              <a:rPr lang="en-US" sz="1800" dirty="0">
                <a:latin typeface="PT Sans" panose="020B0503020203020204"/>
                <a:cs typeface="Arial" pitchFamily="34" charset="0"/>
              </a:rPr>
              <a:t>Requested:    $1,330,528  (50%)</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14" name="Rectangle 13">
            <a:extLst>
              <a:ext uri="{FF2B5EF4-FFF2-40B4-BE49-F238E27FC236}">
                <a16:creationId xmlns:a16="http://schemas.microsoft.com/office/drawing/2014/main" id="{407D7A52-F9E3-4FF7-8B0B-47A8D936B3CE}"/>
              </a:ext>
            </a:extLst>
          </p:cNvPr>
          <p:cNvSpPr/>
          <p:nvPr/>
        </p:nvSpPr>
        <p:spPr>
          <a:xfrm>
            <a:off x="1259632" y="4437116"/>
            <a:ext cx="1440160" cy="360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4315520-135B-4C5B-87DD-022014711CCB}"/>
              </a:ext>
            </a:extLst>
          </p:cNvPr>
          <p:cNvPicPr>
            <a:picLocks noChangeAspect="1"/>
          </p:cNvPicPr>
          <p:nvPr/>
        </p:nvPicPr>
        <p:blipFill>
          <a:blip r:embed="rId2"/>
          <a:stretch>
            <a:fillRect/>
          </a:stretch>
        </p:blipFill>
        <p:spPr>
          <a:xfrm>
            <a:off x="4539152" y="1964459"/>
            <a:ext cx="3792286" cy="4581128"/>
          </a:xfrm>
          <a:prstGeom prst="rect">
            <a:avLst/>
          </a:prstGeom>
        </p:spPr>
      </p:pic>
      <p:pic>
        <p:nvPicPr>
          <p:cNvPr id="11" name="Picture 10">
            <a:extLst>
              <a:ext uri="{FF2B5EF4-FFF2-40B4-BE49-F238E27FC236}">
                <a16:creationId xmlns:a16="http://schemas.microsoft.com/office/drawing/2014/main" id="{D6DB0EEF-E691-42C2-9461-87CA909856DA}"/>
              </a:ext>
            </a:extLst>
          </p:cNvPr>
          <p:cNvPicPr>
            <a:picLocks noChangeAspect="1"/>
          </p:cNvPicPr>
          <p:nvPr/>
        </p:nvPicPr>
        <p:blipFill>
          <a:blip r:embed="rId3"/>
          <a:stretch>
            <a:fillRect/>
          </a:stretch>
        </p:blipFill>
        <p:spPr>
          <a:xfrm>
            <a:off x="796040" y="2650539"/>
            <a:ext cx="3177726" cy="3916732"/>
          </a:xfrm>
          <a:prstGeom prst="rect">
            <a:avLst/>
          </a:prstGeom>
          <a:ln>
            <a:solidFill>
              <a:schemeClr val="tx1"/>
            </a:solidFill>
          </a:ln>
        </p:spPr>
      </p:pic>
      <p:sp>
        <p:nvSpPr>
          <p:cNvPr id="13" name="Oval 12">
            <a:extLst>
              <a:ext uri="{FF2B5EF4-FFF2-40B4-BE49-F238E27FC236}">
                <a16:creationId xmlns:a16="http://schemas.microsoft.com/office/drawing/2014/main" id="{036F8E73-6AAF-478C-BA3E-068F00A76128}"/>
              </a:ext>
            </a:extLst>
          </p:cNvPr>
          <p:cNvSpPr>
            <a:spLocks noChangeAspect="1"/>
          </p:cNvSpPr>
          <p:nvPr/>
        </p:nvSpPr>
        <p:spPr>
          <a:xfrm>
            <a:off x="2123728" y="5825256"/>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72770660"/>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14946</TotalTime>
  <Words>537</Words>
  <Application>Microsoft Office PowerPoint</Application>
  <PresentationFormat>On-screen Show (4:3)</PresentationFormat>
  <Paragraphs>105</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PT Sans</vt:lpstr>
      <vt:lpstr>Office Theme</vt:lpstr>
      <vt:lpstr>PowerPoint Presentation</vt:lpstr>
      <vt:lpstr>Revitalize Iowa’s Sound Economy Program</vt:lpstr>
      <vt:lpstr>Available Funding and Application Summary</vt:lpstr>
      <vt:lpstr>Immediate Opportunity Project Evaluation Criteria</vt:lpstr>
      <vt:lpstr>PowerPoint Presentation</vt:lpstr>
      <vt:lpstr>PowerPoint Presentation</vt:lpstr>
      <vt:lpstr>Local Development Project Evaluation Criteria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Markley, Craig</cp:lastModifiedBy>
  <cp:revision>442</cp:revision>
  <cp:lastPrinted>2022-03-31T11:11:37Z</cp:lastPrinted>
  <dcterms:created xsi:type="dcterms:W3CDTF">2014-05-10T08:44:16Z</dcterms:created>
  <dcterms:modified xsi:type="dcterms:W3CDTF">2022-03-31T11:11:53Z</dcterms:modified>
</cp:coreProperties>
</file>