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18"/>
  </p:notesMasterIdLst>
  <p:handoutMasterIdLst>
    <p:handoutMasterId r:id="rId19"/>
  </p:handoutMasterIdLst>
  <p:sldIdLst>
    <p:sldId id="633" r:id="rId2"/>
    <p:sldId id="825" r:id="rId3"/>
    <p:sldId id="852" r:id="rId4"/>
    <p:sldId id="727" r:id="rId5"/>
    <p:sldId id="815" r:id="rId6"/>
    <p:sldId id="816" r:id="rId7"/>
    <p:sldId id="817" r:id="rId8"/>
    <p:sldId id="893" r:id="rId9"/>
    <p:sldId id="894" r:id="rId10"/>
    <p:sldId id="895" r:id="rId11"/>
    <p:sldId id="892" r:id="rId12"/>
    <p:sldId id="896" r:id="rId13"/>
    <p:sldId id="897" r:id="rId14"/>
    <p:sldId id="885" r:id="rId15"/>
    <p:sldId id="862" r:id="rId16"/>
    <p:sldId id="840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FFFF99"/>
    <a:srgbClr val="FFFFCC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1991" autoAdjust="0"/>
  </p:normalViewPr>
  <p:slideViewPr>
    <p:cSldViewPr snapToGrid="0">
      <p:cViewPr varScale="1">
        <p:scale>
          <a:sx n="142" d="100"/>
          <a:sy n="142" d="100"/>
        </p:scale>
        <p:origin x="138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11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37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12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2664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13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644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2023-2027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798427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12475" y="677396"/>
          <a:ext cx="7238540" cy="5050126"/>
        </p:xfrm>
        <a:graphic>
          <a:graphicData uri="http://schemas.openxmlformats.org/drawingml/2006/table">
            <a:tbl>
              <a:tblPr/>
              <a:tblGrid>
                <a:gridCol w="3955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7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Non-Interstate Capacity/System Enhancement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7004587"/>
                  </a:ext>
                </a:extLst>
              </a:tr>
              <a:tr h="6049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937451"/>
                  </a:ext>
                </a:extLst>
              </a:tr>
              <a:tr h="16335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12 Woodbury: Gordon Drive bridge in Sioux City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20.6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252178"/>
                  </a:ext>
                </a:extLst>
              </a:tr>
              <a:tr h="16335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333: Hamburg Resiliency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2.0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64683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Polk: Iowa Traffic Training Center – Phase 1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572880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75 North of Sioux Center to S </a:t>
                      </a:r>
                      <a:r>
                        <a:rPr lang="en-US" sz="1000" b="0" i="0" u="none" strike="noStrike" dirty="0" err="1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 US 18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0.1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13.7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89877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149: Des Moines River Bridge to Woodland Ave in Ottumwa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17262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Culverts/Slide Repairs (multiple locations statewide)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0.5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0.6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754231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831317"/>
                  </a:ext>
                </a:extLst>
              </a:tr>
              <a:tr h="1512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Capacity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772719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58 Black Hawk: Greenhill Road Interchange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33.5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184943"/>
                  </a:ext>
                </a:extLst>
              </a:tr>
              <a:tr h="20996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151 Linn: Co Rd X-20 Interchange at Springville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Story: 610</a:t>
                      </a:r>
                      <a:r>
                        <a:rPr lang="en-US" sz="1000" b="0" i="0" u="none" strike="noStrike" baseline="3000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 Ave Interchange (Nevada)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1.7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630304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63 Tama: NCL Traer to Hudson (Super-2)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7.1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9922238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15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45042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Interstate Stewardship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3874906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Non-Interstate Pavement Modernization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585804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Non-Interstate Bridge Modernization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102998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Safety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81995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797010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Transfer of </a:t>
                      </a:r>
                      <a:r>
                        <a:rPr lang="en-US" sz="1000" b="1" i="0" u="sng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Jursidiction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 Pottawattamie: 6</a:t>
                      </a:r>
                      <a:r>
                        <a:rPr lang="en-US" sz="1000" b="0" i="0" u="none" strike="noStrike" baseline="3000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Street in Council Bluffs east to I-80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7.0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5793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Harrison: Missouri Valley Bypass (TJ)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656961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Harrison: Missouri Valley Bypass (TJ)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(2.0)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4446977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Addition Scenario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10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915313" y="687350"/>
            <a:ext cx="0" cy="6018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6">
            <a:extLst>
              <a:ext uri="{FF2B5EF4-FFF2-40B4-BE49-F238E27FC236}">
                <a16:creationId xmlns:a16="http://schemas.microsoft.com/office/drawing/2014/main" id="{5EE9D283-032F-49A1-890A-2EC4458C3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3169" y="166655"/>
            <a:ext cx="1911101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March 24, 2022</a:t>
            </a:r>
          </a:p>
        </p:txBody>
      </p:sp>
    </p:spTree>
    <p:extLst>
      <p:ext uri="{BB962C8B-B14F-4D97-AF65-F5344CB8AC3E}">
        <p14:creationId xmlns:p14="http://schemas.microsoft.com/office/powerpoint/2010/main" val="2033333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520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820.9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855.6	856.1	857.9	850.6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850.6 	 850.6 	 850.6 	 850.6	850.6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166.7	136.8	191.4	203.2	200.0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139.5	145.0	150.0	155.0	200.0	210.0	220.0	225.0 	230.0	235.0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102.0	109.1	144.6	141.0	175.0	190.0	205.0	210.0 	215.0	220.0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Safety Specific 	31.6	32.0	33.0	34.0	40.0	41.0	42.0	43.0	44.0	45.0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Non-Interstate Capacity/System Enhancement	 219.1	300.0	110.4 	218.4	24.4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	32.9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	45.7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Stewardship Projects	14.9	0.5	0.7	0.5	39.5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Capacity Projects			1.7		86.6	11.1	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Transfer of Jurisdiction	2.0	7.0	5.0	5.0		(2.0)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181.0	148.3	82.3	146.1	51.7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 	50.0	</a:t>
            </a:r>
            <a:endParaRPr lang="en-US" sz="9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I-35/80/235 Polk Southwest Mixmaster					36.1	86.4	13.0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I-380 Linn 120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NW to US 30			99.5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Story US 30 Interchange Bridges and Mainline					4.9	10.4	29.9	25.6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Middle Road Interchange			45.8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(35.9)	(23.1)	(8.3)	(45.3)	(7.6)	 (4.9)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155.0	157.0 	165.4	150.6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29763" y="1884353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5976514" y="1005682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605686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11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TextBox 28">
            <a:extLst>
              <a:ext uri="{FF2B5EF4-FFF2-40B4-BE49-F238E27FC236}">
                <a16:creationId xmlns:a16="http://schemas.microsoft.com/office/drawing/2014/main" id="{89759587-8FDD-4DE7-B66E-4005FFDA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241803"/>
            <a:ext cx="199947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2022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2023 to 2026, add 2027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Advance CBIS – Madison Avenue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Project Funding Scenario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2D7C1E41-7404-4344-831F-8F86499B6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3169" y="166655"/>
            <a:ext cx="1911101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March 24, 2022</a:t>
            </a:r>
          </a:p>
        </p:txBody>
      </p:sp>
    </p:spTree>
    <p:extLst>
      <p:ext uri="{BB962C8B-B14F-4D97-AF65-F5344CB8AC3E}">
        <p14:creationId xmlns:p14="http://schemas.microsoft.com/office/powerpoint/2010/main" val="993335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956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820.9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855.6	856.1	857.9	850.6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850.6 	 850.6 	 850.6 	 850.6	850.6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166.7	136.8	191.4	203.2	200.0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Interstate Stewardship			0.2	0.4	0.9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139.5	145.0	150.0	155.0	200.0	210.0	220.0	225.0 	230.0	235.0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102.0	109.1	144.6	141.0	175.0	190.0	205.0	210.0 	215.0	220.0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Safety Specific 	31.6	32.0	33.0	34.0	40.0	41.0	42.0	43.0	44.0	45.0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219.1	300.0	110.4 	218.4	24.4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	32.9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	45.7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Stewardship Projects	14.9	0.5	0.7	0.5	39.5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Capacity Projects			1.7		86.6	11.1	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Transfer of Jurisdiction	2.0	7.0	5.0	5.0		(2.0)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181.0	148.3	82.3	146.1	51.7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 	50.0	</a:t>
            </a:r>
            <a:endParaRPr lang="en-US" sz="9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I-35/80/235 Polk Southwest Mixmaster					36.1	86.4	13.0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I-380 Linn 120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NW to US 30			99.5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I-380 Linn 120</a:t>
            </a:r>
            <a:r>
              <a:rPr lang="en-US" sz="900" baseline="300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St to NW to US 30		0.3	(0.4)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Story US 30 Interchange Bridges and Mainline					4.9	10.4	29.9	25.6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Middle Road Interchange			45.8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(35.9)	(23.4)	(8.1)	(45.8)	(8.5)	 (4.9)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155.0	157.0 	165.4	150.6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29763" y="1884353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5976514" y="1005682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865177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12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TextBox 28">
            <a:extLst>
              <a:ext uri="{FF2B5EF4-FFF2-40B4-BE49-F238E27FC236}">
                <a16:creationId xmlns:a16="http://schemas.microsoft.com/office/drawing/2014/main" id="{89759587-8FDD-4DE7-B66E-4005FFDA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2" y="0"/>
            <a:ext cx="1999474" cy="1782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2022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2023 to 2026, add 2027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Advance CBIS – Madison Avenue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Project Funding Scenario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Adjustment for final 2027 stewardship project lists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131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790405"/>
            <a:ext cx="9144000" cy="3520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900" dirty="0">
                <a:latin typeface="Helvetica" pitchFamily="34" charset="0"/>
              </a:rPr>
              <a:t>Projected Funds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820.9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pitchFamily="34" charset="0"/>
              </a:rPr>
              <a:t>855.6	856.1	857.9	850.6</a:t>
            </a:r>
            <a:r>
              <a:rPr lang="en-US" sz="9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850.6 	 850.6 	 850.6 	 850.6	850.6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166.7	136.8	191.6	203.6	200.9	180.0	185.0	190.0 	195.0	200.0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139.5	145.0	150.0	155.0	200.0	210.0	220.0	225.0 	230.0	235.0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102.0	109.1	144.6	141.0	175.0	190.0	205.0	210.0 	215.0	220.0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Safety Specific 	31.6	32.0	33.0	34.0	40.0	41.0	42.0	43.0	44.0	45.0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219.1	300.0	110.4 	218.4	24.4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 		32.9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 		45.7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Stewardship Projects	14.9	0.5	0.7	0.5	39.5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Capacity Projects			1.7		86.6	11.1	0.4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Transfer of Jurisdiction	2.0	7.0	5.0	5.0		(2.0)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181.0	148.3	82.3	146.1	51.7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 	 	50.0	</a:t>
            </a:r>
            <a:endParaRPr lang="en-US" sz="900" dirty="0">
              <a:solidFill>
                <a:srgbClr val="008000"/>
              </a:solidFill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I-35/80/235 Polk Southwest Mixmaster					36.1	86.4	13.0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I-380 Linn 120</a:t>
            </a:r>
            <a:r>
              <a:rPr lang="en-US" sz="900" baseline="30000" dirty="0">
                <a:latin typeface="Helvetica" charset="0"/>
                <a:ea typeface="Helvetica" charset="0"/>
                <a:cs typeface="Helvetica" charset="0"/>
              </a:rPr>
              <a:t>th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St to NW to US 30		0.3	99.1	0.1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Story US 30 Interchange Bridges and Mainline					4.9	10.4	29.9	25.6	1.2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Middle Road Interchange			45.8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(35.9)	(23.4)	(8.1)	(45.8)	(8.5)	 (4.9)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155.0	157.0 	165.4	150.6 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1259782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2032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2023-2032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29763" y="2242699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5976514" y="1364028"/>
            <a:ext cx="9705" cy="5293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86498" y="4926961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13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09758"/>
            <a:ext cx="2259964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Clr>
                <a:schemeClr val="tx1"/>
              </a:buClr>
              <a:buNone/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TextBox 28">
            <a:extLst>
              <a:ext uri="{FF2B5EF4-FFF2-40B4-BE49-F238E27FC236}">
                <a16:creationId xmlns:a16="http://schemas.microsoft.com/office/drawing/2014/main" id="{89759587-8FDD-4DE7-B66E-4005FFDA4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2" y="0"/>
            <a:ext cx="1999474" cy="1782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2022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2023 to 2026, add 2027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Advance CBIS – Madison Avenue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Project Funding Scenario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Adjustment for final 2027 stewardship project lists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205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14</a:t>
            </a:fld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946900" y="76200"/>
            <a:ext cx="219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1778"/>
            <a:ext cx="9020175" cy="5201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</a:t>
            </a:r>
            <a:r>
              <a:rPr lang="en-US" altLang="en-US" sz="160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the 2023-2026 </a:t>
            </a:r>
            <a:r>
              <a:rPr lang="en-US" altLang="en-US" sz="16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6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6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i="1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Provide a targeted increase and then </a:t>
            </a:r>
            <a:r>
              <a:rPr lang="en-US" altLang="en-US" sz="12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i="1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Provide a targeted increase and then </a:t>
            </a:r>
            <a:r>
              <a:rPr lang="en-US" altLang="en-US" sz="12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m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i="1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Provide a targeted increase and then </a:t>
            </a:r>
            <a:r>
              <a:rPr lang="en-US" altLang="en-US" sz="12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m</a:t>
            </a: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6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6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i="1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operational and Integrated Corridor Management improvements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i="1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truck parking at Interstate Rest Areas</a:t>
            </a: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6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2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  <a:endParaRPr lang="en-US" altLang="en-US" sz="11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4667" y="765589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Potential FY 2023-2027 Highway Program Objectives</a:t>
            </a:r>
          </a:p>
        </p:txBody>
      </p:sp>
    </p:spTree>
    <p:extLst>
      <p:ext uri="{BB962C8B-B14F-4D97-AF65-F5344CB8AC3E}">
        <p14:creationId xmlns:p14="http://schemas.microsoft.com/office/powerpoint/2010/main" val="1376615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CC51F26-5C7E-4F42-B687-266820C4F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608" y="893992"/>
            <a:ext cx="8154186" cy="577047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D379D26-5919-4F7A-BD7C-182BFBAE5F33}"/>
              </a:ext>
            </a:extLst>
          </p:cNvPr>
          <p:cNvSpPr txBox="1">
            <a:spLocks/>
          </p:cNvSpPr>
          <p:nvPr/>
        </p:nvSpPr>
        <p:spPr>
          <a:xfrm>
            <a:off x="504825" y="304800"/>
            <a:ext cx="82296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Tx/>
              <a:buFontTx/>
            </a:pP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Explanation of Highway Program Changes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563E3313-7868-4AFF-983C-D68F19224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9639" y="213130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  <p:sp>
        <p:nvSpPr>
          <p:cNvPr id="20" name="Slide Number Placeholder 10">
            <a:extLst>
              <a:ext uri="{FF2B5EF4-FFF2-40B4-BE49-F238E27FC236}">
                <a16:creationId xmlns:a16="http://schemas.microsoft.com/office/drawing/2014/main" id="{D8996121-C1F7-4EC9-82EE-72B133EF7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0911" y="638559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B05F41DD-5660-4D51-8903-EEE39F3FABE7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D8A6F14-4674-4416-97E0-9D56F9892AD7}"/>
              </a:ext>
            </a:extLst>
          </p:cNvPr>
          <p:cNvGrpSpPr/>
          <p:nvPr/>
        </p:nvGrpSpPr>
        <p:grpSpPr>
          <a:xfrm>
            <a:off x="4734235" y="3154532"/>
            <a:ext cx="4338202" cy="2686793"/>
            <a:chOff x="-1162104" y="1793405"/>
            <a:chExt cx="4338202" cy="268679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3425DC1-7472-4334-BE12-68308AB77B20}"/>
                </a:ext>
              </a:extLst>
            </p:cNvPr>
            <p:cNvSpPr txBox="1"/>
            <p:nvPr/>
          </p:nvSpPr>
          <p:spPr>
            <a:xfrm>
              <a:off x="1692013" y="2569113"/>
              <a:ext cx="148408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100" b="1" i="1" dirty="0"/>
                <a:t>Project costs increased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4C8FF9C-2525-408D-BFF8-02A9BB8D4239}"/>
                </a:ext>
              </a:extLst>
            </p:cNvPr>
            <p:cNvSpPr txBox="1"/>
            <p:nvPr/>
          </p:nvSpPr>
          <p:spPr>
            <a:xfrm>
              <a:off x="-1162104" y="4218588"/>
              <a:ext cx="26241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100" b="1" i="1" dirty="0"/>
                <a:t>New project added to year 2027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BAF9F90-9714-42CF-836D-BFCDE473A54B}"/>
                </a:ext>
              </a:extLst>
            </p:cNvPr>
            <p:cNvSpPr txBox="1"/>
            <p:nvPr/>
          </p:nvSpPr>
          <p:spPr>
            <a:xfrm>
              <a:off x="-999484" y="1793405"/>
              <a:ext cx="158139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100" b="1" i="1" dirty="0"/>
                <a:t>Project moved from year 2024 to 2025</a:t>
              </a:r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FFACBFC3-CF5A-4E81-B6CB-7A08F4BDBA2F}"/>
              </a:ext>
            </a:extLst>
          </p:cNvPr>
          <p:cNvSpPr/>
          <p:nvPr/>
        </p:nvSpPr>
        <p:spPr>
          <a:xfrm>
            <a:off x="6589336" y="3101419"/>
            <a:ext cx="1084083" cy="50904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5BD20C5-1A4E-476B-A525-583204CD0073}"/>
              </a:ext>
            </a:extLst>
          </p:cNvPr>
          <p:cNvSpPr/>
          <p:nvPr/>
        </p:nvSpPr>
        <p:spPr>
          <a:xfrm>
            <a:off x="6542202" y="4166647"/>
            <a:ext cx="641023" cy="3582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F973910-834B-4F13-955E-F7332EDC329F}"/>
              </a:ext>
            </a:extLst>
          </p:cNvPr>
          <p:cNvSpPr/>
          <p:nvPr/>
        </p:nvSpPr>
        <p:spPr>
          <a:xfrm>
            <a:off x="0" y="5404104"/>
            <a:ext cx="9144000" cy="2377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59F17F3-7F0D-41B0-B552-D526E9983F77}"/>
              </a:ext>
            </a:extLst>
          </p:cNvPr>
          <p:cNvCxnSpPr>
            <a:endCxn id="10" idx="2"/>
          </p:cNvCxnSpPr>
          <p:nvPr/>
        </p:nvCxnSpPr>
        <p:spPr>
          <a:xfrm flipV="1">
            <a:off x="6170212" y="3355943"/>
            <a:ext cx="419124" cy="5516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799CBA5-BDF5-4BE1-87E1-576F97EF1F6F}"/>
              </a:ext>
            </a:extLst>
          </p:cNvPr>
          <p:cNvCxnSpPr>
            <a:cxnSpLocks/>
            <a:stCxn id="3" idx="1"/>
          </p:cNvCxnSpPr>
          <p:nvPr/>
        </p:nvCxnSpPr>
        <p:spPr>
          <a:xfrm flipH="1">
            <a:off x="7195932" y="4145684"/>
            <a:ext cx="392420" cy="16392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306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410B5BDC-8EC3-4C0D-BE6D-9AD06BCE3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2450"/>
            <a:ext cx="9144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2023-2027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Present the Draft 2023-2027 Iowa Transportation Improvement Program to the public (including all previous program approvals and draft 2023–2027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2023-2027 Iowa Transportation Improvement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endParaRPr lang="en-US" sz="20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31E582-B1DE-4EEA-B507-915AFB7E1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</p:spTree>
    <p:extLst>
      <p:ext uri="{BB962C8B-B14F-4D97-AF65-F5344CB8AC3E}">
        <p14:creationId xmlns:p14="http://schemas.microsoft.com/office/powerpoint/2010/main" val="1411281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1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 Workshop Agenda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Revisit previously discussed Decision Points	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Review 2023-2027 Highway Program Balances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Summarize 2023-2027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detailed project lists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3F06D7-40EE-4FCA-AE86-FF9E02FA0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(2023-2027)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 2022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Develop the Draft 2023-2027 Highway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2023-2027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2022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2023-2027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2023–2027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2022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2023–2027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34D8ED-F808-4D43-94AE-EEA10020E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7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</p:spTree>
    <p:extLst>
      <p:ext uri="{BB962C8B-B14F-4D97-AF65-F5344CB8AC3E}">
        <p14:creationId xmlns:p14="http://schemas.microsoft.com/office/powerpoint/2010/main" val="1802262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379" y="2164405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 what levels should the line item targets be programmed?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2023-2026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205D77F-644D-484F-96C7-3A3C2E581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</p:spTree>
    <p:extLst>
      <p:ext uri="{BB962C8B-B14F-4D97-AF65-F5344CB8AC3E}">
        <p14:creationId xmlns:p14="http://schemas.microsoft.com/office/powerpoint/2010/main" val="4155590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Revisiting 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839" y="1738423"/>
            <a:ext cx="8399721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1.     At what levels should the line item targets be programmed?</a:t>
            </a: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Commission direction based on February 9 discussion and March 9 action: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Increase the Americans with Disabilities Act line item target by $500,000 and increase by $500,000 each year until it reaches $5.5 million in 2027.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Split out statewide operations from statewide consultant services in a revenue neutral manner.</a:t>
            </a: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Continue to fund all other line items at previously approved target levels.</a:t>
            </a: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AEB8CE-6393-4EC0-8DAD-C4A24B322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1678" y="340545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</p:spTree>
    <p:extLst>
      <p:ext uri="{BB962C8B-B14F-4D97-AF65-F5344CB8AC3E}">
        <p14:creationId xmlns:p14="http://schemas.microsoft.com/office/powerpoint/2010/main" val="2418656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Revisiting 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839" y="1738423"/>
            <a:ext cx="8399721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2.     Should projects in the 2023-2026 program continue to be    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 programmed with cost/schedule updates?</a:t>
            </a: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Commission direction based on March 8 and 24 discussion:</a:t>
            </a:r>
          </a:p>
          <a:p>
            <a:pPr marL="0" indent="0">
              <a:buNone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Yes, there is program capacity to do so.</a:t>
            </a: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6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8FDC2D-E523-4DD4-ABDD-3925DA788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1678" y="340545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</p:spTree>
    <p:extLst>
      <p:ext uri="{BB962C8B-B14F-4D97-AF65-F5344CB8AC3E}">
        <p14:creationId xmlns:p14="http://schemas.microsoft.com/office/powerpoint/2010/main" val="2542645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82748"/>
            <a:ext cx="8229600" cy="815784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Revisiting 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129" y="898532"/>
            <a:ext cx="8601739" cy="55109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3. How should the Program be balanced and what projects should be added to the Program?</a:t>
            </a: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Commission discussion on March 8 and 24: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Add in project continuation costs in FY 2027 for previously programmed multi-year projects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Advance and compress I-80/Madison Avenue schedule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Add additional targeted Interstate and Non-Interstate projects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Increase stewardship levels beyond already scheduled increases (i.e., pavement, bridge, safety)</a:t>
            </a:r>
          </a:p>
          <a:p>
            <a:r>
              <a:rPr lang="en-US" sz="1800" dirty="0">
                <a:latin typeface="Helvetica" panose="020B0604020202020204" pitchFamily="34" charset="0"/>
                <a:cs typeface="Helvetica" panose="020B0604020202020204" pitchFamily="34" charset="0"/>
              </a:rPr>
              <a:t>Add several smaller projects to address safety and operational needs that cannot otherwise be met with the stewardship category.</a:t>
            </a:r>
          </a:p>
          <a:p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7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265602-13BA-49F1-9144-A4A531B9A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5" y="327293"/>
            <a:ext cx="9701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</p:txBody>
      </p:sp>
    </p:spTree>
    <p:extLst>
      <p:ext uri="{BB962C8B-B14F-4D97-AF65-F5344CB8AC3E}">
        <p14:creationId xmlns:p14="http://schemas.microsoft.com/office/powerpoint/2010/main" val="2531549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12475" y="677396"/>
          <a:ext cx="7339351" cy="1743430"/>
        </p:xfrm>
        <a:graphic>
          <a:graphicData uri="http://schemas.openxmlformats.org/drawingml/2006/table">
            <a:tbl>
              <a:tblPr/>
              <a:tblGrid>
                <a:gridCol w="3955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755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379111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Major Interstate Capacity/System Enhancement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137761"/>
                  </a:ext>
                </a:extLst>
              </a:tr>
              <a:tr h="13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CBIS: I-80 and Madison Avenue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37.6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28.4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24.7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39.0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0082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CBIS: I-80 and Madison Avenue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65.0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58916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685994"/>
                  </a:ext>
                </a:extLst>
              </a:tr>
              <a:tr h="7676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85788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15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450429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Advance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8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997863" y="674650"/>
            <a:ext cx="0" cy="2954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030CDA77-1B2A-4958-8690-1AFC7E82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3169" y="166655"/>
            <a:ext cx="1911101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March 24, 2022</a:t>
            </a:r>
          </a:p>
        </p:txBody>
      </p:sp>
    </p:spTree>
    <p:extLst>
      <p:ext uri="{BB962C8B-B14F-4D97-AF65-F5344CB8AC3E}">
        <p14:creationId xmlns:p14="http://schemas.microsoft.com/office/powerpoint/2010/main" val="3126323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12475" y="677396"/>
          <a:ext cx="7339351" cy="2634570"/>
        </p:xfrm>
        <a:graphic>
          <a:graphicData uri="http://schemas.openxmlformats.org/drawingml/2006/table">
            <a:tbl>
              <a:tblPr/>
              <a:tblGrid>
                <a:gridCol w="3955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755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379111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Major Interstate Capacity/System Enhancement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13776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68599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I35/80/235 Polk: Southwest Mixmaster 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36.1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86.4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13.0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2210436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Linn: Segment 3 120th St NW to US 30 (Wright Brothers Blvd Interchange)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99.5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421348"/>
                  </a:ext>
                </a:extLst>
              </a:tr>
              <a:tr h="12048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I-35 Story: US 30 Interchange Bridges and mainline widening south to Skunk River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4.9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56.7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85788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Scott: Middle Road Interchange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45.8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15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450429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Addition Scenario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9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997863" y="674650"/>
            <a:ext cx="0" cy="2954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6">
            <a:extLst>
              <a:ext uri="{FF2B5EF4-FFF2-40B4-BE49-F238E27FC236}">
                <a16:creationId xmlns:a16="http://schemas.microsoft.com/office/drawing/2014/main" id="{18E2133C-8B69-4C28-B622-21B51E811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3169" y="166655"/>
            <a:ext cx="1911101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11, 2022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March 24, 2022</a:t>
            </a:r>
          </a:p>
        </p:txBody>
      </p:sp>
    </p:spTree>
    <p:extLst>
      <p:ext uri="{BB962C8B-B14F-4D97-AF65-F5344CB8AC3E}">
        <p14:creationId xmlns:p14="http://schemas.microsoft.com/office/powerpoint/2010/main" val="2847140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51239</TotalTime>
  <Words>2504</Words>
  <Application>Microsoft Office PowerPoint</Application>
  <PresentationFormat>On-screen Show (4:3)</PresentationFormat>
  <Paragraphs>360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Helvetica</vt:lpstr>
      <vt:lpstr>Times New Roman</vt:lpstr>
      <vt:lpstr>Wingdings</vt:lpstr>
      <vt:lpstr>Office Theme</vt:lpstr>
      <vt:lpstr>2023-2027  Highway Program   Development  </vt:lpstr>
      <vt:lpstr>PowerPoint Presentation</vt:lpstr>
      <vt:lpstr>PowerPoint Presentation</vt:lpstr>
      <vt:lpstr>Decision Points</vt:lpstr>
      <vt:lpstr>Revisiting Decision Points</vt:lpstr>
      <vt:lpstr>Revisiting Decision Points</vt:lpstr>
      <vt:lpstr>Revisiting Decision Points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2033</cp:revision>
  <cp:lastPrinted>2022-03-22T19:18:15Z</cp:lastPrinted>
  <dcterms:created xsi:type="dcterms:W3CDTF">2001-05-04T13:55:51Z</dcterms:created>
  <dcterms:modified xsi:type="dcterms:W3CDTF">2022-04-05T16:36:05Z</dcterms:modified>
</cp:coreProperties>
</file>