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18"/>
  </p:notesMasterIdLst>
  <p:handoutMasterIdLst>
    <p:handoutMasterId r:id="rId19"/>
  </p:handoutMasterIdLst>
  <p:sldIdLst>
    <p:sldId id="633" r:id="rId2"/>
    <p:sldId id="825" r:id="rId3"/>
    <p:sldId id="852" r:id="rId4"/>
    <p:sldId id="727" r:id="rId5"/>
    <p:sldId id="815" r:id="rId6"/>
    <p:sldId id="816" r:id="rId7"/>
    <p:sldId id="817" r:id="rId8"/>
    <p:sldId id="893" r:id="rId9"/>
    <p:sldId id="894" r:id="rId10"/>
    <p:sldId id="895" r:id="rId11"/>
    <p:sldId id="892" r:id="rId12"/>
    <p:sldId id="896" r:id="rId13"/>
    <p:sldId id="897" r:id="rId14"/>
    <p:sldId id="885" r:id="rId15"/>
    <p:sldId id="862" r:id="rId16"/>
    <p:sldId id="840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1991" autoAdjust="0"/>
  </p:normalViewPr>
  <p:slideViewPr>
    <p:cSldViewPr snapToGrid="0">
      <p:cViewPr varScale="1">
        <p:scale>
          <a:sx n="142" d="100"/>
          <a:sy n="142" d="100"/>
        </p:scale>
        <p:origin x="13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11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3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12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664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64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2023-2027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98427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12475" y="677396"/>
          <a:ext cx="7238540" cy="5050126"/>
        </p:xfrm>
        <a:graphic>
          <a:graphicData uri="http://schemas.openxmlformats.org/drawingml/2006/table">
            <a:tbl>
              <a:tblPr/>
              <a:tblGrid>
                <a:gridCol w="395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Capacity/System Enhancement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004587"/>
                  </a:ext>
                </a:extLst>
              </a:tr>
              <a:tr h="604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937451"/>
                  </a:ext>
                </a:extLst>
              </a:tr>
              <a:tr h="163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12 Woodbury: Gordon Drive bridge in Sioux City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20.6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252178"/>
                  </a:ext>
                </a:extLst>
              </a:tr>
              <a:tr h="163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333: Hamburg Resiliency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2.0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4683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Polk: Iowa Traffic Training Center – Phase 1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72880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North of Sioux Center to S </a:t>
                      </a:r>
                      <a:r>
                        <a:rPr lang="en-US" sz="1000" b="0" i="0" u="none" strike="noStrike" dirty="0" err="1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US 18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0.1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13.7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89877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149: Des Moines River Bridge to Woodland Ave in Ottumwa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7262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Culverts/Slide Repairs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0.5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0.6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54231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831317"/>
                  </a:ext>
                </a:extLst>
              </a:tr>
              <a:tr h="1512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Capacity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72719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58 Black Hawk: Greenhill Road Interchange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33.5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184943"/>
                  </a:ext>
                </a:extLst>
              </a:tr>
              <a:tr h="2099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151 Linn: Co Rd X-20 Interchange at Springville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Story: 610</a:t>
                      </a:r>
                      <a:r>
                        <a:rPr lang="en-US" sz="1000" b="0" i="0" u="none" strike="noStrike" baseline="3000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Ave Interchange (Nevada)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1.7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30304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63 Tama: NCL Traer to Hudson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7.1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922238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Interstate Stewardship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87490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Pavement Modernization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85804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Bridge Modernization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102998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Safety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81995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9701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Transfer of </a:t>
                      </a:r>
                      <a:r>
                        <a:rPr lang="en-US" sz="1000" b="1" i="0" u="sng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Jursidiction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 Pottawattamie: 6</a:t>
                      </a:r>
                      <a:r>
                        <a:rPr lang="en-US" sz="1000" b="0" i="0" u="none" strike="noStrike" baseline="3000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Street in Council Bluffs east to I-80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7.0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793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Harrison: Missouri Valley Bypass (TJ)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56961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Harrison: Missouri Valley Bypass (TJ)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(2.0)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446977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Addition Scenario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10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15313" y="687350"/>
            <a:ext cx="0" cy="6018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5EE9D283-032F-49A1-890A-2EC4458C3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169" y="166655"/>
            <a:ext cx="191110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24, 2022</a:t>
            </a:r>
          </a:p>
        </p:txBody>
      </p:sp>
    </p:spTree>
    <p:extLst>
      <p:ext uri="{BB962C8B-B14F-4D97-AF65-F5344CB8AC3E}">
        <p14:creationId xmlns:p14="http://schemas.microsoft.com/office/powerpoint/2010/main" val="203333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52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820.9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166.7	136.8	191.4	203.2	200.0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102.0	109.1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Non-Interstate Capacity/System Enhancement	 219.1	300.0	110.4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	99.5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(35.9)	(23.1)	(8.3)	(45.3)	(7.6)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9763" y="1884353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005682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605686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11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241803"/>
            <a:ext cx="199947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2022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2023 to 2026, add 2027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Advance CBIS – Madison Avenue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Project Funding Scenario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D7C1E41-7404-4344-831F-8F86499B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169" y="166655"/>
            <a:ext cx="191110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24, 2022</a:t>
            </a:r>
          </a:p>
        </p:txBody>
      </p:sp>
    </p:spTree>
    <p:extLst>
      <p:ext uri="{BB962C8B-B14F-4D97-AF65-F5344CB8AC3E}">
        <p14:creationId xmlns:p14="http://schemas.microsoft.com/office/powerpoint/2010/main" val="99333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95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820.9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166.7	136.8	191.4	203.2	200.0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		0.2	0.4	0.9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102.0	109.1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219.1	300.0	110.4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	99.5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I-380 Linn 120</a:t>
            </a:r>
            <a:r>
              <a:rPr lang="en-US" sz="900" baseline="300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St to NW to US 30		0.3	(0.4)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(35.9)	(23.4)	(8.1)	(45.8)	(8.5)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9763" y="1884353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005682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865177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12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2" y="0"/>
            <a:ext cx="1999474" cy="178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2022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2023 to 2026, add 2027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Advance CBIS – Madison Avenue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Project Funding Scenario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2027 stewardship project lists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31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790405"/>
            <a:ext cx="9144000" cy="352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820.9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166.7	136.8	191.6	203.6	200.9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102.0	109.1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219.1	300.0	110.4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0.3	99.1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(35.9)	(23.4)	(8.1)	(45.8)	(8.5)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259782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9763" y="2242699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364028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86498" y="4926961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13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2" y="0"/>
            <a:ext cx="1999474" cy="178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2022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2023 to 2026, add 2027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Advance CBIS – Madison Avenue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Project Funding Scenario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2027 stewardship project lists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05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14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46900" y="76200"/>
            <a:ext cx="219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1778"/>
            <a:ext cx="9020175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</a:t>
            </a:r>
            <a:r>
              <a:rPr lang="en-US" altLang="en-US" sz="16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the 2023-2026 </a:t>
            </a:r>
            <a:r>
              <a:rPr lang="en-US" altLang="en-US" sz="1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6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Provide a targeted increase and then </a:t>
            </a: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Provide a targeted increase and then </a:t>
            </a: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Provide a targeted increase and then </a:t>
            </a:r>
            <a:r>
              <a:rPr lang="en-US" altLang="en-US" sz="12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operational and Integrated Corridor Management improvements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truck parking at Interstate Rest Areas</a:t>
            </a: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  <a:endParaRPr lang="en-US" altLang="en-US" sz="11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7" y="765589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Potential FY 2023-2027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137661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C51F26-5C7E-4F42-B687-266820C4F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08" y="893992"/>
            <a:ext cx="8154186" cy="577047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D379D26-5919-4F7A-BD7C-182BFBAE5F33}"/>
              </a:ext>
            </a:extLst>
          </p:cNvPr>
          <p:cNvSpPr txBox="1">
            <a:spLocks/>
          </p:cNvSpPr>
          <p:nvPr/>
        </p:nvSpPr>
        <p:spPr>
          <a:xfrm>
            <a:off x="504825" y="3048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FontTx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Explanation of Highway Program Changes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563E3313-7868-4AFF-983C-D68F19224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639" y="213130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  <p:sp>
        <p:nvSpPr>
          <p:cNvPr id="20" name="Slide Number Placeholder 10">
            <a:extLst>
              <a:ext uri="{FF2B5EF4-FFF2-40B4-BE49-F238E27FC236}">
                <a16:creationId xmlns:a16="http://schemas.microsoft.com/office/drawing/2014/main" id="{D8996121-C1F7-4EC9-82EE-72B133EF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0911" y="638559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B05F41DD-5660-4D51-8903-EEE39F3FABE7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D8A6F14-4674-4416-97E0-9D56F9892AD7}"/>
              </a:ext>
            </a:extLst>
          </p:cNvPr>
          <p:cNvGrpSpPr/>
          <p:nvPr/>
        </p:nvGrpSpPr>
        <p:grpSpPr>
          <a:xfrm>
            <a:off x="4734235" y="3154532"/>
            <a:ext cx="4338202" cy="2686793"/>
            <a:chOff x="-1162104" y="1793405"/>
            <a:chExt cx="4338202" cy="26867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3425DC1-7472-4334-BE12-68308AB77B20}"/>
                </a:ext>
              </a:extLst>
            </p:cNvPr>
            <p:cNvSpPr txBox="1"/>
            <p:nvPr/>
          </p:nvSpPr>
          <p:spPr>
            <a:xfrm>
              <a:off x="1692013" y="2569113"/>
              <a:ext cx="14840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100" b="1" i="1" dirty="0"/>
                <a:t>Project costs increased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4C8FF9C-2525-408D-BFF8-02A9BB8D4239}"/>
                </a:ext>
              </a:extLst>
            </p:cNvPr>
            <p:cNvSpPr txBox="1"/>
            <p:nvPr/>
          </p:nvSpPr>
          <p:spPr>
            <a:xfrm>
              <a:off x="-1162104" y="4218588"/>
              <a:ext cx="2624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100" b="1" i="1" dirty="0"/>
                <a:t>New project added to year 2027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BAF9F90-9714-42CF-836D-BFCDE473A54B}"/>
                </a:ext>
              </a:extLst>
            </p:cNvPr>
            <p:cNvSpPr txBox="1"/>
            <p:nvPr/>
          </p:nvSpPr>
          <p:spPr>
            <a:xfrm>
              <a:off x="-999484" y="1793405"/>
              <a:ext cx="15813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100" b="1" i="1" dirty="0"/>
                <a:t>Project moved from year 2024 to 2025</a:t>
              </a: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FFACBFC3-CF5A-4E81-B6CB-7A08F4BDBA2F}"/>
              </a:ext>
            </a:extLst>
          </p:cNvPr>
          <p:cNvSpPr/>
          <p:nvPr/>
        </p:nvSpPr>
        <p:spPr>
          <a:xfrm>
            <a:off x="6589336" y="3101419"/>
            <a:ext cx="1084083" cy="5090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5BD20C5-1A4E-476B-A525-583204CD0073}"/>
              </a:ext>
            </a:extLst>
          </p:cNvPr>
          <p:cNvSpPr/>
          <p:nvPr/>
        </p:nvSpPr>
        <p:spPr>
          <a:xfrm>
            <a:off x="6542202" y="4166647"/>
            <a:ext cx="641023" cy="358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F973910-834B-4F13-955E-F7332EDC329F}"/>
              </a:ext>
            </a:extLst>
          </p:cNvPr>
          <p:cNvSpPr/>
          <p:nvPr/>
        </p:nvSpPr>
        <p:spPr>
          <a:xfrm>
            <a:off x="0" y="5404104"/>
            <a:ext cx="9144000" cy="2377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9F17F3-7F0D-41B0-B552-D526E9983F77}"/>
              </a:ext>
            </a:extLst>
          </p:cNvPr>
          <p:cNvCxnSpPr>
            <a:endCxn id="10" idx="2"/>
          </p:cNvCxnSpPr>
          <p:nvPr/>
        </p:nvCxnSpPr>
        <p:spPr>
          <a:xfrm flipV="1">
            <a:off x="6170212" y="3355943"/>
            <a:ext cx="419124" cy="551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799CBA5-BDF5-4BE1-87E1-576F97EF1F6F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7195932" y="4145684"/>
            <a:ext cx="392420" cy="16392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30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10B5BDC-8EC3-4C0D-BE6D-9AD06BCE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245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2023-2027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Present the Draft 2023-2027 Iowa Transportation Improvement Program to the public (including all previous program approvals and draft 2023–2027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2023-2027 Iowa Transportation Improvement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31E582-B1DE-4EEA-B507-915AFB7E1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14112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Workshop Agenda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Revisit previously discussed Decision Points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Review 2023-2027 Highway Program Balances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Summarize 2023-2027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detailed project lists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(2023-2027)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2023-2027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2023-2027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2023-2027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2023–2027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2023–2027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34D8ED-F808-4D43-94AE-EEA10020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7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18022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 what levels should the line item targets be programmed?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2023-2026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05D77F-644D-484F-96C7-3A3C2E58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415559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39" y="1738423"/>
            <a:ext cx="83997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    At what levels should the line item targets be programmed?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direction based on February 9 discussion and March 9 action: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Increase the Americans with Disabilities Act line item target by $500,000 and increase by $500,000 each year until it reaches $5.5 million in 2027.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Split out statewide operations from statewide consultant services in a revenue neutral manner.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Continue to fund all other line items at previously approved target levels.</a:t>
            </a: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EB8CE-6393-4EC0-8DAD-C4A24B322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678" y="340545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241865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39" y="1738423"/>
            <a:ext cx="83997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    Should projects in the 2023-2026 program continue to be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programmed with cost/schedule updates?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direction based on March 8 and 24 discussion:</a:t>
            </a: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Yes, there is program capacity to do so.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FDC2D-E523-4DD4-ABDD-3925DA78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678" y="340545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254264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82748"/>
            <a:ext cx="8229600" cy="81578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29" y="898532"/>
            <a:ext cx="8601739" cy="5510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How should the Program be balanced and what projects should be added to the Program?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discussion on March 8 and 24: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Add in project continuation costs in FY 2027 for previously programmed multi-year projects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Advance and compress I-80/Madison Avenue schedule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Add additional targeted Interstate and Non-Interstate projects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Increase stewardship levels beyond already scheduled increases (i.e., pavement, bridge, safety)</a:t>
            </a:r>
          </a:p>
          <a:p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Add several smaller projects to address safety and operational needs that cannot otherwise be met with the stewardship category.</a:t>
            </a:r>
          </a:p>
          <a:p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265602-13BA-49F1-9144-A4A531B9A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5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253154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12475" y="677396"/>
          <a:ext cx="7339351" cy="1743430"/>
        </p:xfrm>
        <a:graphic>
          <a:graphicData uri="http://schemas.openxmlformats.org/drawingml/2006/table">
            <a:tbl>
              <a:tblPr/>
              <a:tblGrid>
                <a:gridCol w="395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5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379111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Major Interstate Capacity/System Enhancement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137761"/>
                  </a:ext>
                </a:extLst>
              </a:tr>
              <a:tr h="1362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CBIS: I-80 and Madison Avenue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37.6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28.4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24.7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39.0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008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CBIS: I-80 and Madison Avenue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65.0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55.0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916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685994"/>
                  </a:ext>
                </a:extLst>
              </a:tr>
              <a:tr h="7676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5788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Advance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97863" y="674650"/>
            <a:ext cx="0" cy="2954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169" y="166655"/>
            <a:ext cx="191110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24, 2022</a:t>
            </a:r>
          </a:p>
        </p:txBody>
      </p:sp>
    </p:spTree>
    <p:extLst>
      <p:ext uri="{BB962C8B-B14F-4D97-AF65-F5344CB8AC3E}">
        <p14:creationId xmlns:p14="http://schemas.microsoft.com/office/powerpoint/2010/main" val="312632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12475" y="677396"/>
          <a:ext cx="7339351" cy="2634570"/>
        </p:xfrm>
        <a:graphic>
          <a:graphicData uri="http://schemas.openxmlformats.org/drawingml/2006/table">
            <a:tbl>
              <a:tblPr/>
              <a:tblGrid>
                <a:gridCol w="395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5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379111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Major Interstate Capacity/System Enhancement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13776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68599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I35/80/235 Polk: Southwest Mixmaster 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86.4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13.0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210436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Segment 3 120th St NW to US 30 (Wright Brothers Blvd Interchange)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99.5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421348"/>
                  </a:ext>
                </a:extLst>
              </a:tr>
              <a:tr h="12048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I-35 Story: US 30 Interchange Bridges and mainline widening south to Skunk River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56.7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5788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Scott: Middle Road Interchange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Addition Scenario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9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97863" y="674650"/>
            <a:ext cx="0" cy="2954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18E2133C-8B69-4C28-B622-21B51E811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169" y="166655"/>
            <a:ext cx="191110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11, 2022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24, 2022</a:t>
            </a:r>
          </a:p>
        </p:txBody>
      </p:sp>
    </p:spTree>
    <p:extLst>
      <p:ext uri="{BB962C8B-B14F-4D97-AF65-F5344CB8AC3E}">
        <p14:creationId xmlns:p14="http://schemas.microsoft.com/office/powerpoint/2010/main" val="284714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51239</TotalTime>
  <Words>2504</Words>
  <Application>Microsoft Office PowerPoint</Application>
  <PresentationFormat>On-screen Show (4:3)</PresentationFormat>
  <Paragraphs>360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Times New Roman</vt:lpstr>
      <vt:lpstr>Wingdings</vt:lpstr>
      <vt:lpstr>Office Theme</vt:lpstr>
      <vt:lpstr>2023-2027  Highway Program   Development  </vt:lpstr>
      <vt:lpstr>PowerPoint Presentation</vt:lpstr>
      <vt:lpstr>PowerPoint Presentation</vt:lpstr>
      <vt:lpstr>Decision Points</vt:lpstr>
      <vt:lpstr>Revisiting Decision Points</vt:lpstr>
      <vt:lpstr>Revisiting Decision Points</vt:lpstr>
      <vt:lpstr>Revisiting Decision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2033</cp:revision>
  <cp:lastPrinted>2022-03-22T19:18:15Z</cp:lastPrinted>
  <dcterms:created xsi:type="dcterms:W3CDTF">2001-05-04T13:55:51Z</dcterms:created>
  <dcterms:modified xsi:type="dcterms:W3CDTF">2022-04-05T16:36:05Z</dcterms:modified>
</cp:coreProperties>
</file>