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7" r:id="rId2"/>
    <p:sldId id="333" r:id="rId3"/>
    <p:sldId id="513" r:id="rId4"/>
    <p:sldId id="518" r:id="rId5"/>
    <p:sldId id="519" r:id="rId6"/>
    <p:sldId id="521" r:id="rId7"/>
    <p:sldId id="520" r:id="rId8"/>
    <p:sldId id="514" r:id="rId9"/>
    <p:sldId id="287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717F"/>
    <a:srgbClr val="B55813"/>
    <a:srgbClr val="B1B3B3"/>
    <a:srgbClr val="53565A"/>
    <a:srgbClr val="871721"/>
    <a:srgbClr val="FF9966"/>
    <a:srgbClr val="69686D"/>
    <a:srgbClr val="34495E"/>
    <a:srgbClr val="C34B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0364" autoAdjust="0"/>
  </p:normalViewPr>
  <p:slideViewPr>
    <p:cSldViewPr>
      <p:cViewPr varScale="1">
        <p:scale>
          <a:sx n="101" d="100"/>
          <a:sy n="101" d="100"/>
        </p:scale>
        <p:origin x="194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994"/>
    </p:cViewPr>
  </p:sorterViewPr>
  <p:notesViewPr>
    <p:cSldViewPr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84EC9A8-5A8F-464B-B2A0-D26EE187206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0CF170-4C0E-4AE4-9703-1740788683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15D0B6-7C83-4023-8950-771ED620AE36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1F7E18-3598-405A-927D-DB445E50E0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6C62C0-2A7E-4FAB-93B1-7B84167294B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84C215C-3B30-4FFC-AE14-CCCED6879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7447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BA43C6D-E55F-4BE5-8554-C22BB859EDE9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0B73208-77F4-453B-8852-C4844F8B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623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B73208-77F4-453B-8852-C4844F8BB3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948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2F3753E7-0F11-4D0E-8960-9E1C8FCC4C52}"/>
              </a:ext>
            </a:extLst>
          </p:cNvPr>
          <p:cNvSpPr/>
          <p:nvPr userDrawn="1"/>
        </p:nvSpPr>
        <p:spPr>
          <a:xfrm>
            <a:off x="0" y="0"/>
            <a:ext cx="9144000" cy="95334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67500"/>
                  <a:satMod val="115000"/>
                </a:schemeClr>
              </a:gs>
              <a:gs pos="52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C18299-3EBF-4651-B028-9D1F61A7FE89}"/>
              </a:ext>
            </a:extLst>
          </p:cNvPr>
          <p:cNvSpPr/>
          <p:nvPr userDrawn="1"/>
        </p:nvSpPr>
        <p:spPr>
          <a:xfrm>
            <a:off x="0" y="953344"/>
            <a:ext cx="9144000" cy="45719"/>
          </a:xfrm>
          <a:prstGeom prst="rect">
            <a:avLst/>
          </a:prstGeom>
          <a:solidFill>
            <a:schemeClr val="tx1">
              <a:lumMod val="95000"/>
              <a:lumOff val="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D07DB7A-A277-47F1-B420-6EB252894A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273" y="4651364"/>
            <a:ext cx="3427833" cy="165795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C9ED19C-16BB-4E11-A2E2-5E3DE3CF1B1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" y="4651364"/>
            <a:ext cx="5758220" cy="1657956"/>
          </a:xfrm>
          <a:prstGeom prst="rect">
            <a:avLst/>
          </a:prstGeom>
        </p:spPr>
      </p:pic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98BF7943-577C-43C9-883F-D1532D91302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228600"/>
            <a:ext cx="2643723" cy="480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84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1940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827584" y="667435"/>
            <a:ext cx="39730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INTERNAL PLANNING STEERING COMMITTEE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764704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836712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908720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BAE6B-4BEF-472C-8DFA-A9B7788CA52B}"/>
              </a:ext>
            </a:extLst>
          </p:cNvPr>
          <p:cNvSpPr txBox="1"/>
          <p:nvPr userDrawn="1"/>
        </p:nvSpPr>
        <p:spPr>
          <a:xfrm>
            <a:off x="0" y="260648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1600">
                <a:solidFill>
                  <a:schemeClr val="bg2"/>
                </a:solidFill>
                <a:latin typeface="+mj-lt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+mj-lt"/>
            </a:endParaRPr>
          </a:p>
        </p:txBody>
      </p:sp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7436933F-9C7E-4196-9FFA-F244899759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186758"/>
            <a:ext cx="2643723" cy="480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281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827584" y="667435"/>
            <a:ext cx="4811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kern="1200" cap="small" baseline="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State Transportation Plan and State Freight Plan Updates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764704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836712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908720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BAE6B-4BEF-472C-8DFA-A9B7788CA52B}"/>
              </a:ext>
            </a:extLst>
          </p:cNvPr>
          <p:cNvSpPr txBox="1"/>
          <p:nvPr userDrawn="1"/>
        </p:nvSpPr>
        <p:spPr>
          <a:xfrm>
            <a:off x="0" y="260648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1600">
                <a:solidFill>
                  <a:schemeClr val="bg2"/>
                </a:solidFill>
                <a:latin typeface="+mj-lt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54EF32B2-C520-493E-859D-A9D077D08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340768"/>
            <a:ext cx="7886700" cy="965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BFB340FD-E5C8-40FB-8FFA-E3B74A397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441228"/>
            <a:ext cx="7886700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5" name="Picture 14" descr="Logo&#10;&#10;Description automatically generated">
            <a:extLst>
              <a:ext uri="{FF2B5EF4-FFF2-40B4-BE49-F238E27FC236}">
                <a16:creationId xmlns:a16="http://schemas.microsoft.com/office/drawing/2014/main" id="{6016E5CB-B9B5-46B4-951D-F00BD6278A1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189586"/>
            <a:ext cx="2643723" cy="480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4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rgbClr val="871721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763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tx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007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667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22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2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078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5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359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7218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7" r:id="rId3"/>
    <p:sldLayoutId id="2147483651" r:id="rId4"/>
    <p:sldLayoutId id="2147483654" r:id="rId5"/>
    <p:sldLayoutId id="2147483655" r:id="rId6"/>
    <p:sldLayoutId id="2147483652" r:id="rId7"/>
    <p:sldLayoutId id="2147483653" r:id="rId8"/>
    <p:sldLayoutId id="2147483656" r:id="rId9"/>
    <p:sldLayoutId id="2147483658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9144000" cy="95334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67500"/>
                  <a:satMod val="115000"/>
                </a:schemeClr>
              </a:gs>
              <a:gs pos="52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023F2D-63D7-4790-8BDE-2DFA6C8EF409}"/>
              </a:ext>
            </a:extLst>
          </p:cNvPr>
          <p:cNvSpPr txBox="1"/>
          <p:nvPr/>
        </p:nvSpPr>
        <p:spPr>
          <a:xfrm>
            <a:off x="323528" y="5301208"/>
            <a:ext cx="5114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April 11, 2022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EEEC4D6-EA04-4B21-A205-B47603995269}"/>
              </a:ext>
            </a:extLst>
          </p:cNvPr>
          <p:cNvSpPr txBox="1"/>
          <p:nvPr/>
        </p:nvSpPr>
        <p:spPr>
          <a:xfrm>
            <a:off x="323528" y="4941168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Commission Workshop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20C837-8F2C-45AA-BF26-754F864E368A}"/>
              </a:ext>
            </a:extLst>
          </p:cNvPr>
          <p:cNvSpPr txBox="1"/>
          <p:nvPr/>
        </p:nvSpPr>
        <p:spPr>
          <a:xfrm>
            <a:off x="323528" y="2470202"/>
            <a:ext cx="84394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State Transportation Plan &amp; State Freight Plan</a:t>
            </a:r>
          </a:p>
          <a:p>
            <a:r>
              <a:rPr lang="en-US" sz="2800" dirty="0"/>
              <a:t>2022 Updates</a:t>
            </a:r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F54898EF-0E04-4F5A-94E1-D0D17839A85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236333"/>
            <a:ext cx="2643723" cy="480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147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3" y="2441228"/>
            <a:ext cx="8496943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/>
              <a:t>Public comment period</a:t>
            </a:r>
          </a:p>
          <a:p>
            <a:r>
              <a:rPr lang="en-US" dirty="0"/>
              <a:t>Summary of public input</a:t>
            </a:r>
          </a:p>
          <a:p>
            <a:r>
              <a:rPr lang="en-US" dirty="0"/>
              <a:t>Next steps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items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3913BB1-2976-4714-9085-CF1720F3B2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9600" y="4267200"/>
            <a:ext cx="4694644" cy="2269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834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3EDFB-7A47-4EA8-A332-0A98A4D22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comment period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21444-934B-454B-819B-A14634744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45-day comment period, February 21 – April 7</a:t>
            </a:r>
          </a:p>
          <a:p>
            <a:r>
              <a:rPr lang="en-US" dirty="0"/>
              <a:t>Full draft documents were posted online</a:t>
            </a:r>
          </a:p>
          <a:p>
            <a:r>
              <a:rPr lang="en-US" dirty="0"/>
              <a:t>Availability of plans and public comment period was advertised (media release, social media, stakeholder distributions, etc.)</a:t>
            </a:r>
          </a:p>
          <a:p>
            <a:r>
              <a:rPr lang="en-US" dirty="0"/>
              <a:t>Comments accepted through multiple means (via webpage, e-mail, mail, phone)</a:t>
            </a:r>
          </a:p>
          <a:p>
            <a:r>
              <a:rPr lang="en-US" dirty="0"/>
              <a:t>Final comment period intended to supplement earlier public/stakeholder input efforts </a:t>
            </a:r>
          </a:p>
        </p:txBody>
      </p:sp>
    </p:spTree>
    <p:extLst>
      <p:ext uri="{BB962C8B-B14F-4D97-AF65-F5344CB8AC3E}">
        <p14:creationId xmlns:p14="http://schemas.microsoft.com/office/powerpoint/2010/main" val="1181297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3EDFB-7A47-4EA8-A332-0A98A4D22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comment period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21444-934B-454B-819B-A14634744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570</a:t>
            </a:r>
            <a:r>
              <a:rPr lang="en-US" dirty="0"/>
              <a:t> unique visitors to the webpage</a:t>
            </a:r>
          </a:p>
          <a:p>
            <a:r>
              <a:rPr lang="en-US" b="1" dirty="0"/>
              <a:t>17</a:t>
            </a:r>
            <a:r>
              <a:rPr lang="en-US" dirty="0"/>
              <a:t> written comments received</a:t>
            </a:r>
          </a:p>
          <a:p>
            <a:r>
              <a:rPr lang="en-US" dirty="0"/>
              <a:t>Limited media coverage from online publications</a:t>
            </a:r>
          </a:p>
        </p:txBody>
      </p:sp>
    </p:spTree>
    <p:extLst>
      <p:ext uri="{BB962C8B-B14F-4D97-AF65-F5344CB8AC3E}">
        <p14:creationId xmlns:p14="http://schemas.microsoft.com/office/powerpoint/2010/main" val="962054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80AE0-76F2-41F1-9F4D-0B764F801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 of public input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D31DC-2641-4CBD-A69F-72A353461F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441228"/>
            <a:ext cx="8219256" cy="4228132"/>
          </a:xfrm>
        </p:spPr>
        <p:txBody>
          <a:bodyPr>
            <a:normAutofit fontScale="92500"/>
          </a:bodyPr>
          <a:lstStyle/>
          <a:p>
            <a:r>
              <a:rPr lang="en-US" dirty="0"/>
              <a:t>Areas of interest</a:t>
            </a:r>
          </a:p>
          <a:p>
            <a:pPr lvl="1"/>
            <a:r>
              <a:rPr lang="en-US" dirty="0"/>
              <a:t>Multimodal accessibility and mobility / public health</a:t>
            </a:r>
          </a:p>
          <a:p>
            <a:pPr lvl="1"/>
            <a:r>
              <a:rPr lang="en-US" dirty="0"/>
              <a:t>Rightsizing and consideration of non-highway modes</a:t>
            </a:r>
          </a:p>
          <a:p>
            <a:pPr lvl="1"/>
            <a:r>
              <a:rPr lang="en-US" dirty="0"/>
              <a:t>Multidisciplinary safety planning (beyond engineering)</a:t>
            </a:r>
          </a:p>
          <a:p>
            <a:pPr lvl="1"/>
            <a:r>
              <a:rPr lang="en-US" dirty="0"/>
              <a:t>Freight regulations and permitting</a:t>
            </a:r>
          </a:p>
          <a:p>
            <a:pPr lvl="1"/>
            <a:r>
              <a:rPr lang="en-US" dirty="0"/>
              <a:t>Miscellaneous project interests</a:t>
            </a:r>
          </a:p>
          <a:p>
            <a:pPr lvl="1"/>
            <a:r>
              <a:rPr lang="en-US" dirty="0"/>
              <a:t>Highway coalition expressing interest in 4-laning</a:t>
            </a:r>
          </a:p>
        </p:txBody>
      </p:sp>
    </p:spTree>
    <p:extLst>
      <p:ext uri="{BB962C8B-B14F-4D97-AF65-F5344CB8AC3E}">
        <p14:creationId xmlns:p14="http://schemas.microsoft.com/office/powerpoint/2010/main" val="3009018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80AE0-76F2-41F1-9F4D-0B764F801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 of public input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D31DC-2641-4CBD-A69F-72A353461F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Overall, public input throughout plan development strongly supported the ultimate direction of the both plans</a:t>
            </a:r>
          </a:p>
          <a:p>
            <a:r>
              <a:rPr lang="en-US"/>
              <a:t>Technical corrections have been made </a:t>
            </a:r>
          </a:p>
          <a:p>
            <a:r>
              <a:rPr lang="en-US"/>
              <a:t>No substantive changes to plan content presented previously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947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80AE0-76F2-41F1-9F4D-0B764F801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 summaries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D31DC-2641-4CBD-A69F-72A353461F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441228"/>
            <a:ext cx="8066856" cy="4228132"/>
          </a:xfrm>
        </p:spPr>
        <p:txBody>
          <a:bodyPr/>
          <a:lstStyle/>
          <a:p>
            <a:r>
              <a:rPr lang="en-US" dirty="0"/>
              <a:t>4-page plan summaries have been shared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16C5AC-DEA9-438E-9971-37538A8BDA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216590">
            <a:off x="1741252" y="3272566"/>
            <a:ext cx="2501352" cy="332905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C2D7B8E-DF81-4BDE-A0B9-8C0E1A9316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81263">
            <a:off x="4901147" y="3271948"/>
            <a:ext cx="2502342" cy="3332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414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738C0-7D97-49B7-AF60-FCD84BC44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C0346-128B-4EFE-8BF3-E91BC6146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Prepare plans for publishing</a:t>
            </a:r>
          </a:p>
          <a:p>
            <a:r>
              <a:rPr lang="en-US" dirty="0"/>
              <a:t>Present final plans:</a:t>
            </a:r>
          </a:p>
          <a:p>
            <a:pPr lvl="1"/>
            <a:r>
              <a:rPr lang="en-US" dirty="0"/>
              <a:t>SFP for information at May workshop</a:t>
            </a:r>
          </a:p>
          <a:p>
            <a:pPr lvl="1"/>
            <a:r>
              <a:rPr lang="en-US" dirty="0"/>
              <a:t>SLRTP for adoption at May business meeting</a:t>
            </a:r>
          </a:p>
        </p:txBody>
      </p:sp>
    </p:spTree>
    <p:extLst>
      <p:ext uri="{BB962C8B-B14F-4D97-AF65-F5344CB8AC3E}">
        <p14:creationId xmlns:p14="http://schemas.microsoft.com/office/powerpoint/2010/main" val="3461690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61864" y="4066456"/>
            <a:ext cx="2286000" cy="370656"/>
          </a:xfrm>
          <a:prstGeom prst="rect">
            <a:avLst/>
          </a:prstGeom>
          <a:solidFill>
            <a:schemeClr val="tx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347864" y="4066456"/>
            <a:ext cx="2286000" cy="370656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633864" y="4066456"/>
            <a:ext cx="2286000" cy="370656"/>
          </a:xfrm>
          <a:prstGeom prst="rect">
            <a:avLst/>
          </a:prstGeom>
          <a:solidFill>
            <a:schemeClr val="tx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189176" y="5566347"/>
            <a:ext cx="2765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Garrett.Pedersen@iowadot.us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0B11247-CDAF-4DD5-BE81-B56FBF4D67D9}"/>
              </a:ext>
            </a:extLst>
          </p:cNvPr>
          <p:cNvSpPr txBox="1"/>
          <p:nvPr/>
        </p:nvSpPr>
        <p:spPr>
          <a:xfrm>
            <a:off x="107504" y="3573016"/>
            <a:ext cx="9036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  <a:cs typeface="Arial" panose="020B0604020202020204" pitchFamily="34" charset="0"/>
              </a:rPr>
              <a:t>THANK YOU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A748D6-E5EE-44F0-BED6-59197E46CA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293" y="983876"/>
            <a:ext cx="2471142" cy="2021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219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5">
      <a:dk1>
        <a:srgbClr val="53565A"/>
      </a:dk1>
      <a:lt1>
        <a:sysClr val="window" lastClr="FFFFFF"/>
      </a:lt1>
      <a:dk2>
        <a:srgbClr val="7C2529"/>
      </a:dk2>
      <a:lt2>
        <a:srgbClr val="B1B3B3"/>
      </a:lt2>
      <a:accent1>
        <a:srgbClr val="0097A9"/>
      </a:accent1>
      <a:accent2>
        <a:srgbClr val="E87722"/>
      </a:accent2>
      <a:accent3>
        <a:srgbClr val="FFC72C"/>
      </a:accent3>
      <a:accent4>
        <a:srgbClr val="5E366E"/>
      </a:accent4>
      <a:accent5>
        <a:srgbClr val="719949"/>
      </a:accent5>
      <a:accent6>
        <a:srgbClr val="4698CB"/>
      </a:accent6>
      <a:hlink>
        <a:srgbClr val="2C739F"/>
      </a:hlink>
      <a:folHlink>
        <a:srgbClr val="53565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>
            <a:lumMod val="95000"/>
            <a:lumOff val="5000"/>
            <a:alpha val="9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Getting-you-there-PowerPoint-Template.potm [Read-Only]" id="{EF08A2F2-4E95-47A6-870B-27180581EC73}" vid="{9218BD09-7C4D-4EC1-B417-5EBD8DF7DE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1360</TotalTime>
  <Words>225</Words>
  <Application>Microsoft Office PowerPoint</Application>
  <PresentationFormat>On-screen Show (4:3)</PresentationFormat>
  <Paragraphs>40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Discussion items</vt:lpstr>
      <vt:lpstr>Public comment period</vt:lpstr>
      <vt:lpstr>Public comment period</vt:lpstr>
      <vt:lpstr>Summary of public input</vt:lpstr>
      <vt:lpstr>Summary of public input</vt:lpstr>
      <vt:lpstr>Plan summaries</vt:lpstr>
      <vt:lpstr>Next steps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Pedersen, Garrett</dc:creator>
  <cp:lastModifiedBy>Madden, Danielle</cp:lastModifiedBy>
  <cp:revision>187</cp:revision>
  <cp:lastPrinted>2021-04-29T15:07:16Z</cp:lastPrinted>
  <dcterms:created xsi:type="dcterms:W3CDTF">2021-02-03T13:41:14Z</dcterms:created>
  <dcterms:modified xsi:type="dcterms:W3CDTF">2022-04-08T14:43:09Z</dcterms:modified>
</cp:coreProperties>
</file>