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17"/>
  </p:notesMasterIdLst>
  <p:handoutMasterIdLst>
    <p:handoutMasterId r:id="rId18"/>
  </p:handoutMasterIdLst>
  <p:sldIdLst>
    <p:sldId id="633" r:id="rId2"/>
    <p:sldId id="825" r:id="rId3"/>
    <p:sldId id="893" r:id="rId4"/>
    <p:sldId id="894" r:id="rId5"/>
    <p:sldId id="909" r:id="rId6"/>
    <p:sldId id="902" r:id="rId7"/>
    <p:sldId id="911" r:id="rId8"/>
    <p:sldId id="910" r:id="rId9"/>
    <p:sldId id="900" r:id="rId10"/>
    <p:sldId id="905" r:id="rId11"/>
    <p:sldId id="906" r:id="rId12"/>
    <p:sldId id="888" r:id="rId13"/>
    <p:sldId id="886" r:id="rId14"/>
    <p:sldId id="862" r:id="rId15"/>
    <p:sldId id="662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FFFFCC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86" autoAdjust="0"/>
    <p:restoredTop sz="91991" autoAdjust="0"/>
  </p:normalViewPr>
  <p:slideViewPr>
    <p:cSldViewPr snapToGrid="0">
      <p:cViewPr varScale="1">
        <p:scale>
          <a:sx n="101" d="100"/>
          <a:sy n="101" d="100"/>
        </p:scale>
        <p:origin x="151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24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86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4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94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2024-2028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798425" y="327293"/>
            <a:ext cx="97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C9A46F-3347-4027-A1A8-9EF03999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10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058713-8FA7-4A26-B31C-21FAB324E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318408"/>
            <a:ext cx="8866414" cy="244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75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C9A46F-3347-4027-A1A8-9EF03999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11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1B2AA5-ACD5-4F1E-8D21-0998308E6E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86" y="147159"/>
            <a:ext cx="8817428" cy="618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50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5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buFont typeface="Wingdings" pitchFamily="2" charset="2"/>
              <a:buChar char="w"/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86575" y="6416675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AE089194-1DFD-450A-B017-7C6F055A6E14}" type="slidenum">
              <a:rPr lang="en-US" smtClean="0"/>
              <a:pPr>
                <a:buFont typeface="Wingdings" pitchFamily="2" charset="2"/>
                <a:buNone/>
                <a:defRPr/>
              </a:pPr>
              <a:t>12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946900" y="76200"/>
            <a:ext cx="219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C302C288-A85C-4BD9-901F-5CBE23244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51778"/>
            <a:ext cx="9020175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lvl="1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Update to shift to the System Objectives of the new State Long Range Transportation Plan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Safety</a:t>
            </a:r>
            <a:endParaRPr lang="en-US" altLang="en-US" sz="11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</a:t>
            </a: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funding levels for safety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5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Sustainability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Interstate funding levels for pavement reconstruction, modernization, bridges, pavement patching/maintenance, rest areas, and other miscellaneous projects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pavement modernization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Maintain increasing funding levels for non-interstate bridge modernization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additional stewardship projects 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Transfer of jurisdiction for portions of primary roadways to cities and counties</a:t>
            </a:r>
          </a:p>
          <a:p>
            <a:pPr lvl="2" indent="0" eaLnBrk="1" hangingPunct="1">
              <a:spcBef>
                <a:spcPct val="0"/>
              </a:spcBef>
              <a:buClrTx/>
              <a:buNone/>
            </a:pPr>
            <a:endParaRPr lang="en-US" altLang="en-US" sz="15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Accessibility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truck parking at Interstate Rest Areas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corridor improvements</a:t>
            </a:r>
          </a:p>
          <a:p>
            <a:pPr lvl="1" eaLnBrk="1" hangingPunct="1">
              <a:spcBef>
                <a:spcPct val="0"/>
              </a:spcBef>
              <a:buClrTx/>
              <a:buNone/>
            </a:pPr>
            <a:endParaRPr lang="en-US" altLang="en-US" sz="15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1800" b="1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Flow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intelligent transportation systems infrastructure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Super-2 improvements</a:t>
            </a:r>
          </a:p>
          <a:p>
            <a:pPr marL="1771650" lvl="3" indent="-171450" eaLnBrk="1" hangingPunct="1">
              <a:spcBef>
                <a:spcPct val="0"/>
              </a:spcBef>
              <a:buClrTx/>
              <a:defRPr/>
            </a:pPr>
            <a:r>
              <a:rPr kumimoji="0" lang="en-US" altLang="en-US" sz="15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elvetica" pitchFamily="34" charset="0"/>
                <a:ea typeface="Helvetica" pitchFamily="34" charset="0"/>
                <a:cs typeface="Helvetica" pitchFamily="34" charset="0"/>
              </a:rPr>
              <a:t>Invest in operational and Integrated Corridor Management improvements</a:t>
            </a:r>
          </a:p>
          <a:p>
            <a:pPr marL="1428750" lvl="2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en-US" altLang="en-US" sz="1800" b="1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C8115D1-FD90-4267-835A-BA8D8DD93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67" y="765589"/>
            <a:ext cx="9144000" cy="33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Potential FY 2024-2028 Highway Program Objectives</a:t>
            </a:r>
          </a:p>
        </p:txBody>
      </p:sp>
    </p:spTree>
    <p:extLst>
      <p:ext uri="{BB962C8B-B14F-4D97-AF65-F5344CB8AC3E}">
        <p14:creationId xmlns:p14="http://schemas.microsoft.com/office/powerpoint/2010/main" val="298471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CDE6BAA4-A2AC-4351-86DC-8211CBB4481B}" type="slidenum">
              <a:rPr lang="en-US" smtClean="0"/>
              <a:pPr>
                <a:buFont typeface="Wingdings" pitchFamily="2" charset="2"/>
                <a:buNone/>
                <a:defRPr/>
              </a:pPr>
              <a:t>13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0DFE4E-E268-4CD6-902F-C5C383139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752" y="561781"/>
            <a:ext cx="7581900" cy="5753100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9580F86C-54C3-46DD-95AB-96A3159AD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2659" y="327050"/>
            <a:ext cx="9144000" cy="57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Draft 2024-2028 Iowa Highway Program Line Items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312242-53DA-4B56-B884-7A61BF68C47E}"/>
              </a:ext>
            </a:extLst>
          </p:cNvPr>
          <p:cNvCxnSpPr>
            <a:cxnSpLocks/>
          </p:cNvCxnSpPr>
          <p:nvPr/>
        </p:nvCxnSpPr>
        <p:spPr>
          <a:xfrm>
            <a:off x="429208" y="2612572"/>
            <a:ext cx="8248261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>
            <a:extLst>
              <a:ext uri="{FF2B5EF4-FFF2-40B4-BE49-F238E27FC236}">
                <a16:creationId xmlns:a16="http://schemas.microsoft.com/office/drawing/2014/main" id="{BBE9F57F-6366-4C57-AAFF-9C6C92AC9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0352" y="134112"/>
            <a:ext cx="189364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 as shown  on March 14, 2023</a:t>
            </a:r>
            <a:endParaRPr lang="en-US" sz="1000" dirty="0">
              <a:solidFill>
                <a:srgbClr val="FF0000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86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D379D26-5919-4F7A-BD7C-182BFBAE5F33}"/>
              </a:ext>
            </a:extLst>
          </p:cNvPr>
          <p:cNvSpPr txBox="1">
            <a:spLocks/>
          </p:cNvSpPr>
          <p:nvPr/>
        </p:nvSpPr>
        <p:spPr>
          <a:xfrm>
            <a:off x="504825" y="304800"/>
            <a:ext cx="8229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buClrTx/>
              <a:buFontTx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Explanation of Highway Program Changes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563E3313-7868-4AFF-983C-D68F19224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9640" y="213130"/>
            <a:ext cx="97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</a:t>
            </a:r>
          </a:p>
        </p:txBody>
      </p:sp>
      <p:sp>
        <p:nvSpPr>
          <p:cNvPr id="20" name="Slide Number Placeholder 10">
            <a:extLst>
              <a:ext uri="{FF2B5EF4-FFF2-40B4-BE49-F238E27FC236}">
                <a16:creationId xmlns:a16="http://schemas.microsoft.com/office/drawing/2014/main" id="{D8996121-C1F7-4EC9-82EE-72B133EF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0911" y="638559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B05F41DD-5660-4D51-8903-EEE39F3FABE7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14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93EE93F-2E1E-47F0-BEFE-58B00FF91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64" y="1158469"/>
            <a:ext cx="8897313" cy="516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306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736" y="1309860"/>
            <a:ext cx="8742348" cy="4781569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None/>
            </a:pPr>
            <a:endParaRPr lang="en-US" sz="2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2400" b="1" dirty="0">
              <a:latin typeface="Helvetica" pitchFamily="34" charset="0"/>
              <a:cs typeface="Helvetica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April 2023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 	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Action Item: Line Item Targets for Programming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+mn-ea"/>
              <a:cs typeface="Helvetica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	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Action Item: 2024-2028 Highway Program Objectives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May 2023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 	Present the Draft 2024-2028 Iowa Transportation Improvement Program to the public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         (including all previous program approvals and draft 2024–2028 Highway Program)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June 2023</a:t>
            </a:r>
          </a:p>
          <a:p>
            <a:pPr marL="9144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 	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 pitchFamily="34" charset="0"/>
                <a:ea typeface="+mn-ea"/>
                <a:cs typeface="Helvetica" pitchFamily="34" charset="0"/>
              </a:rPr>
              <a:t>Action Item: Approve the 2024–2028 Iowa Transportation Improvement Program</a:t>
            </a:r>
            <a:endParaRPr lang="en-US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15</a:t>
            </a:fld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FD6037-028F-42C7-BDB2-488D3E92B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5" y="327293"/>
            <a:ext cx="97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1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Overview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82395"/>
            <a:ext cx="91440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Revisit previously discussed Decision Points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Review 2024-2028 Highway Program Balance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Summarize 2024-2028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Review Line Item Targets for Programming 	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Discuss detailed project lists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endParaRPr lang="en-US" sz="20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endParaRPr lang="en-US" sz="1400" b="1" dirty="0">
              <a:solidFill>
                <a:srgbClr val="0070C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F06D7-40EE-4FCA-AE86-FF9E02F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5" y="327293"/>
            <a:ext cx="97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</a:t>
            </a: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573514"/>
            <a:ext cx="9144000" cy="658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Commission Program Development Schedule (2024-2028)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320248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April 2023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Develop the Draft 2024-2028 Highway Program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	Action Item: Line Item Targets for Programming</a:t>
            </a:r>
            <a:endParaRPr lang="en-US" sz="14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2024-2028 Highway Program Objectives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May 2023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Present the Draft 2024-2028 Iowa Transportation Improvement Program to the public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         (including all previous program approvals and draft 2024–2028 Highway Program)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2023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sz="1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 	</a:t>
            </a:r>
            <a:r>
              <a:rPr lang="en-US" sz="14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2024–2028 Iowa Transportation Improvement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34D8ED-F808-4D43-94AE-EEA10020E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8426" y="327293"/>
            <a:ext cx="97013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</a:t>
            </a:r>
          </a:p>
        </p:txBody>
      </p:sp>
    </p:spTree>
    <p:extLst>
      <p:ext uri="{BB962C8B-B14F-4D97-AF65-F5344CB8AC3E}">
        <p14:creationId xmlns:p14="http://schemas.microsoft.com/office/powerpoint/2010/main" val="402327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Decision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79" y="1470293"/>
            <a:ext cx="8229600" cy="418147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>
              <a:solidFill>
                <a:srgbClr val="008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Should projects in the 2024-2027 program continue to be programmed with cost/schedule updates?</a:t>
            </a:r>
          </a:p>
          <a:p>
            <a:pPr lvl="1" indent="-342900"/>
            <a:r>
              <a:rPr lang="en-U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To the maximum extent possible, continue with programmed projects but consider rescheduling scenario to balance the Program.</a:t>
            </a:r>
          </a:p>
          <a:p>
            <a:pPr lvl="1" indent="-342900"/>
            <a:r>
              <a:rPr lang="en-U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Prioritize keeping stewardship/safety projects on schedule</a:t>
            </a:r>
          </a:p>
          <a:p>
            <a:pPr marL="514350" indent="-514350">
              <a:buAutoNum type="arabicPeriod"/>
            </a:pP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How should the Program be balanced?</a:t>
            </a:r>
          </a:p>
          <a:p>
            <a:pPr lvl="1" indent="-342900"/>
            <a:r>
              <a:rPr lang="en-U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Maintain stewardship levels</a:t>
            </a:r>
          </a:p>
          <a:p>
            <a:pPr lvl="1" indent="-342900"/>
            <a:r>
              <a:rPr lang="en-US" sz="2000" i="1" dirty="0">
                <a:latin typeface="Helvetica" panose="020B0604020202020204" pitchFamily="34" charset="0"/>
                <a:cs typeface="Helvetica" panose="020B0604020202020204" pitchFamily="34" charset="0"/>
              </a:rPr>
              <a:t>Develop a scenario for consideration:</a:t>
            </a:r>
          </a:p>
          <a:p>
            <a:pPr lvl="2" indent="-342900"/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Reschedule some non-stewardship projects based on criteria discussed at March 14 workshop</a:t>
            </a:r>
          </a:p>
          <a:p>
            <a:pPr lvl="2" indent="-342900"/>
            <a:r>
              <a:rPr lang="en-US" sz="1600" i="1" dirty="0">
                <a:latin typeface="Helvetica" panose="020B0604020202020204" pitchFamily="34" charset="0"/>
                <a:cs typeface="Helvetica" panose="020B0604020202020204" pitchFamily="34" charset="0"/>
              </a:rPr>
              <a:t>Include underfunded projects and consider additional funding opportunities in overall program funding strategy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05D77F-644D-484F-96C7-3A3C2E581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0079" y="327293"/>
            <a:ext cx="18988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 as presented on March 23, 2023</a:t>
            </a:r>
          </a:p>
        </p:txBody>
      </p:sp>
    </p:spTree>
    <p:extLst>
      <p:ext uri="{BB962C8B-B14F-4D97-AF65-F5344CB8AC3E}">
        <p14:creationId xmlns:p14="http://schemas.microsoft.com/office/powerpoint/2010/main" val="302900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Reschedule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81" y="1473289"/>
            <a:ext cx="8229600" cy="348736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Reschedule projects using the following criteria: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Statewide equity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Length of time a project has been considered for programming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Has the project been rescheduled in the past?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Purpose of the project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Is the project under construction?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Are there other partners in the project?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What are the current conditions/need for the project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Avoid reducing stewardship and safety targets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5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257" y="327293"/>
            <a:ext cx="18790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 as presented on March 23, 2023</a:t>
            </a:r>
          </a:p>
        </p:txBody>
      </p:sp>
    </p:spTree>
    <p:extLst>
      <p:ext uri="{BB962C8B-B14F-4D97-AF65-F5344CB8AC3E}">
        <p14:creationId xmlns:p14="http://schemas.microsoft.com/office/powerpoint/2010/main" val="248378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C9A46F-3347-4027-A1A8-9EF03999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4346F4-796F-4059-9E53-EE8BE292D8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0690"/>
            <a:ext cx="8809484" cy="5389331"/>
          </a:xfrm>
          <a:prstGeom prst="rect">
            <a:avLst/>
          </a:prstGeom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C7CDE114-AAD8-4F0D-8266-0AF781AC6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2988" y="378568"/>
            <a:ext cx="1898860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 as presented on March 23, 2023</a:t>
            </a:r>
          </a:p>
        </p:txBody>
      </p:sp>
    </p:spTree>
    <p:extLst>
      <p:ext uri="{BB962C8B-B14F-4D97-AF65-F5344CB8AC3E}">
        <p14:creationId xmlns:p14="http://schemas.microsoft.com/office/powerpoint/2010/main" val="3150518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Rescheduling Scenario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81" y="1473289"/>
            <a:ext cx="8229600" cy="348736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Maintains stewardship and safety targets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Currently programmed projects remain in program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No projects delayed more than one year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Includes projects from each District (statewide)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Programmed dollars for projects rescheduled in this scenario make up approximately 8 percent of the total program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Only 12 of the 623 projects in the program are rescheduled in this scenario</a:t>
            </a:r>
          </a:p>
          <a:p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7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5779" y="327293"/>
            <a:ext cx="18777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 as presented on March 23, 2023</a:t>
            </a:r>
          </a:p>
        </p:txBody>
      </p:sp>
    </p:spTree>
    <p:extLst>
      <p:ext uri="{BB962C8B-B14F-4D97-AF65-F5344CB8AC3E}">
        <p14:creationId xmlns:p14="http://schemas.microsoft.com/office/powerpoint/2010/main" val="227826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Underfunded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10" y="1157283"/>
            <a:ext cx="8229600" cy="348736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Recommendation: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Consider identifying a few projects as not fully funded in the Program.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Identify projects that would have a good opportunity for receiving funding through other sources.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Highlight those projects in the Program to be transparent and indicate they could be delayed if additional funding not received.</a:t>
            </a:r>
          </a:p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Justification: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There are other sources of funding available such as discretionary grants at the federal level.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Iowa DOT has had success in securing other funding and those opportunities are greater now than in the past.</a:t>
            </a:r>
          </a:p>
          <a:p>
            <a:pPr lvl="1"/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Showing projects as not fully funded will help those projects compete for funding by demonstrating the critical need for funds.</a:t>
            </a:r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25339" y="6409513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8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30439-1FE1-44C6-9DEB-719E917F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6407" y="327293"/>
            <a:ext cx="18218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April 10, 2023 as presented on March 23, 2023</a:t>
            </a:r>
          </a:p>
        </p:txBody>
      </p:sp>
    </p:spTree>
    <p:extLst>
      <p:ext uri="{BB962C8B-B14F-4D97-AF65-F5344CB8AC3E}">
        <p14:creationId xmlns:p14="http://schemas.microsoft.com/office/powerpoint/2010/main" val="382878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C9A46F-3347-4027-A1A8-9EF03999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9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2DA4991-89FC-4AB6-9F97-2ABA338DC9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28" y="220436"/>
            <a:ext cx="8890907" cy="278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25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47460</TotalTime>
  <Words>749</Words>
  <Application>Microsoft Office PowerPoint</Application>
  <PresentationFormat>On-screen Show (4:3)</PresentationFormat>
  <Paragraphs>130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Helvetica</vt:lpstr>
      <vt:lpstr>Times New Roman</vt:lpstr>
      <vt:lpstr>Wingdings</vt:lpstr>
      <vt:lpstr>Office Theme</vt:lpstr>
      <vt:lpstr>2024-2028  Highway Program   Development  </vt:lpstr>
      <vt:lpstr>PowerPoint Presentation</vt:lpstr>
      <vt:lpstr>PowerPoint Presentation</vt:lpstr>
      <vt:lpstr>Decision Points</vt:lpstr>
      <vt:lpstr>Reschedule Projects</vt:lpstr>
      <vt:lpstr>PowerPoint Presentation</vt:lpstr>
      <vt:lpstr>Rescheduling Scenario Summary</vt:lpstr>
      <vt:lpstr>Underfunded Projects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2036</cp:revision>
  <cp:lastPrinted>2023-03-28T17:48:55Z</cp:lastPrinted>
  <dcterms:created xsi:type="dcterms:W3CDTF">2001-05-04T13:55:51Z</dcterms:created>
  <dcterms:modified xsi:type="dcterms:W3CDTF">2023-04-04T21:46:55Z</dcterms:modified>
</cp:coreProperties>
</file>