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881" r:id="rId1"/>
  </p:sldMasterIdLst>
  <p:notesMasterIdLst>
    <p:notesMasterId r:id="rId17"/>
  </p:notesMasterIdLst>
  <p:handoutMasterIdLst>
    <p:handoutMasterId r:id="rId18"/>
  </p:handoutMasterIdLst>
  <p:sldIdLst>
    <p:sldId id="633" r:id="rId2"/>
    <p:sldId id="825" r:id="rId3"/>
    <p:sldId id="893" r:id="rId4"/>
    <p:sldId id="894" r:id="rId5"/>
    <p:sldId id="909" r:id="rId6"/>
    <p:sldId id="902" r:id="rId7"/>
    <p:sldId id="911" r:id="rId8"/>
    <p:sldId id="910" r:id="rId9"/>
    <p:sldId id="900" r:id="rId10"/>
    <p:sldId id="905" r:id="rId11"/>
    <p:sldId id="906" r:id="rId12"/>
    <p:sldId id="888" r:id="rId13"/>
    <p:sldId id="886" r:id="rId14"/>
    <p:sldId id="862" r:id="rId15"/>
    <p:sldId id="662" r:id="rId16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0000"/>
    <a:srgbClr val="FFFF99"/>
    <a:srgbClr val="FFFFCC"/>
    <a:srgbClr val="0000FF"/>
    <a:srgbClr val="990099"/>
    <a:srgbClr val="0000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086" autoAdjust="0"/>
    <p:restoredTop sz="91991" autoAdjust="0"/>
  </p:normalViewPr>
  <p:slideViewPr>
    <p:cSldViewPr snapToGrid="0">
      <p:cViewPr varScale="1">
        <p:scale>
          <a:sx n="101" d="100"/>
          <a:sy n="101" d="100"/>
        </p:scale>
        <p:origin x="151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508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7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777" y="7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algn="r"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586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777" y="8831586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algn="r"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02E9FA6-72E5-485C-9AC8-94B66A78EA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453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4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defTabSz="930332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777" y="4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algn="r" defTabSz="930332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9038" y="696913"/>
            <a:ext cx="4630737" cy="34718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145" y="4398283"/>
            <a:ext cx="5140112" cy="4167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796561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defTabSz="930332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777" y="8796561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algn="r" defTabSz="930332">
              <a:defRPr sz="1200"/>
            </a:lvl1pPr>
          </a:lstStyle>
          <a:p>
            <a:pPr>
              <a:defRPr/>
            </a:pPr>
            <a:fld id="{E7669DD5-6282-41B8-9E81-F6594F2D73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3485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669DD5-6282-41B8-9E81-F6594F2D738E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888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7669DD5-6282-41B8-9E81-F6594F2D738E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1249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7669DD5-6282-41B8-9E81-F6594F2D738E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8862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7669DD5-6282-41B8-9E81-F6594F2D738E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2644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7669DD5-6282-41B8-9E81-F6594F2D738E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7942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B6BD1137-7CB8-4BAC-81D8-69FE8A93D38B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84CE5A-0D8A-4329-A297-0250A4F5DE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14354F-195E-4620-9BBF-EE1CA0AFF56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2B0DEF53-7DF5-47EE-8769-039F17C43088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D6018F-02C5-492A-A396-60FCB4AFE8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EA00E3-29D0-4240-843B-43CFF80D3D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C0A35A-7F2A-4818-BE4F-BD985AAD314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9550D3-1F65-4CDB-9A8E-82FEAFC52E3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3A245A-4344-4ADD-88E1-2801F720F32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CE3C34-C3E1-402C-B999-0740D77D1EB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88A0CD-188E-41B4-85D2-A4D943DD925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10310A5-C358-4C54-90DC-01EB34AED23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82" r:id="rId1"/>
    <p:sldLayoutId id="2147484883" r:id="rId2"/>
    <p:sldLayoutId id="2147484884" r:id="rId3"/>
    <p:sldLayoutId id="2147484885" r:id="rId4"/>
    <p:sldLayoutId id="2147484886" r:id="rId5"/>
    <p:sldLayoutId id="2147484887" r:id="rId6"/>
    <p:sldLayoutId id="2147484888" r:id="rId7"/>
    <p:sldLayoutId id="2147484889" r:id="rId8"/>
    <p:sldLayoutId id="2147484890" r:id="rId9"/>
    <p:sldLayoutId id="2147484891" r:id="rId10"/>
    <p:sldLayoutId id="2147484892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24763"/>
            <a:ext cx="7772400" cy="415733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2024-2028</a:t>
            </a:r>
            <a:b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</a:br>
            <a:b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</a:br>
            <a: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Highway Program </a:t>
            </a:r>
            <a:b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</a:br>
            <a:b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</a:br>
            <a: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Development</a:t>
            </a:r>
            <a:b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</a:br>
            <a:br>
              <a:rPr lang="en-US" sz="1400" i="1" dirty="0">
                <a:solidFill>
                  <a:srgbClr val="FF0000"/>
                </a:solidFill>
                <a:latin typeface="Helvetica" pitchFamily="34" charset="0"/>
                <a:cs typeface="Helvetica" pitchFamily="34" charset="0"/>
              </a:rPr>
            </a:br>
            <a:endParaRPr lang="en-US" sz="1400" i="1" dirty="0">
              <a:solidFill>
                <a:srgbClr val="FF0000"/>
              </a:solidFill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4099" name="Rectangle 6"/>
          <p:cNvSpPr>
            <a:spLocks noChangeArrowheads="1"/>
          </p:cNvSpPr>
          <p:nvPr/>
        </p:nvSpPr>
        <p:spPr bwMode="auto">
          <a:xfrm>
            <a:off x="7798425" y="327293"/>
            <a:ext cx="97013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April 10, 2023</a:t>
            </a:r>
          </a:p>
        </p:txBody>
      </p:sp>
    </p:spTree>
    <p:extLst>
      <p:ext uri="{BB962C8B-B14F-4D97-AF65-F5344CB8AC3E}">
        <p14:creationId xmlns:p14="http://schemas.microsoft.com/office/powerpoint/2010/main" val="6707084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DC9A46F-3347-4027-A1A8-9EF03999F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10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6058713-8FA7-4A26-B31C-21FAB324EE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" y="318408"/>
            <a:ext cx="8866414" cy="2441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3750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DC9A46F-3347-4027-A1A8-9EF03999F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11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D1B2AA5-ACD5-4F1E-8D21-0998308E6E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286" y="147159"/>
            <a:ext cx="8817428" cy="6189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48504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47593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buFont typeface="Wingdings" pitchFamily="2" charset="2"/>
              <a:buChar char="w"/>
            </a:pPr>
            <a:endParaRPr lang="en-US" altLang="en-US">
              <a:latin typeface="Times New Roman" pitchFamily="18" charset="0"/>
            </a:endParaRP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886575" y="6416675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AE089194-1DFD-450A-B017-7C6F055A6E14}" type="slidenum">
              <a:rPr lang="en-US" smtClean="0"/>
              <a:pPr>
                <a:buFont typeface="Wingdings" pitchFamily="2" charset="2"/>
                <a:buNone/>
                <a:defRPr/>
              </a:pPr>
              <a:t>12</a:t>
            </a:fld>
            <a:endParaRPr lang="en-US" dirty="0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6946900" y="76200"/>
            <a:ext cx="21971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April 10, 2023</a:t>
            </a:r>
          </a:p>
        </p:txBody>
      </p:sp>
      <p:sp>
        <p:nvSpPr>
          <p:cNvPr id="8" name="Text Box 4">
            <a:extLst>
              <a:ext uri="{FF2B5EF4-FFF2-40B4-BE49-F238E27FC236}">
                <a16:creationId xmlns:a16="http://schemas.microsoft.com/office/drawing/2014/main" id="{C302C288-A85C-4BD9-901F-5CBE232446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51778"/>
            <a:ext cx="9020175" cy="5909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742950" lvl="1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2400" b="1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Update to shift to the System Objectives of the new State Long Range Transportation Plan</a:t>
            </a:r>
          </a:p>
          <a:p>
            <a:pPr marL="1428750" lvl="2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800" b="1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Safety</a:t>
            </a:r>
            <a:endParaRPr lang="en-US" altLang="en-US" sz="1100" b="1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1771650" lvl="3" indent="-171450" eaLnBrk="1" hangingPunct="1">
              <a:spcBef>
                <a:spcPct val="0"/>
              </a:spcBef>
              <a:buClrTx/>
              <a:defRPr/>
            </a:pPr>
            <a:r>
              <a:rPr kumimoji="0" lang="en-US" altLang="en-US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34" charset="0"/>
                <a:ea typeface="Helvetica" pitchFamily="34" charset="0"/>
                <a:cs typeface="Helvetica" pitchFamily="34" charset="0"/>
              </a:rPr>
              <a:t>Maintain increasing </a:t>
            </a:r>
            <a:r>
              <a:rPr kumimoji="0" lang="en-US" alt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  <a:ea typeface="Helvetica" pitchFamily="34" charset="0"/>
                <a:cs typeface="Helvetica" pitchFamily="34" charset="0"/>
              </a:rPr>
              <a:t>funding levels for safety</a:t>
            </a:r>
          </a:p>
          <a:p>
            <a:pPr lvl="1" eaLnBrk="1" hangingPunct="1">
              <a:spcBef>
                <a:spcPct val="0"/>
              </a:spcBef>
              <a:buClrTx/>
              <a:buNone/>
            </a:pPr>
            <a:endParaRPr lang="en-US" altLang="en-US" sz="15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1428750" lvl="2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800" b="1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Sustainability</a:t>
            </a:r>
          </a:p>
          <a:p>
            <a:pPr marL="1771650" lvl="3" indent="-171450" eaLnBrk="1" hangingPunct="1">
              <a:spcBef>
                <a:spcPct val="0"/>
              </a:spcBef>
              <a:buClrTx/>
              <a:defRPr/>
            </a:pPr>
            <a:r>
              <a:rPr kumimoji="0" lang="en-US" alt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  <a:ea typeface="Helvetica" pitchFamily="34" charset="0"/>
                <a:cs typeface="Helvetica" pitchFamily="34" charset="0"/>
              </a:rPr>
              <a:t>Maintain increasing Interstate funding levels for pavement reconstruction, modernization, bridges, pavement patching/maintenance, rest areas, and other miscellaneous projects</a:t>
            </a:r>
          </a:p>
          <a:p>
            <a:pPr marL="1771650" lvl="3" indent="-171450" eaLnBrk="1" hangingPunct="1">
              <a:spcBef>
                <a:spcPct val="0"/>
              </a:spcBef>
              <a:buClrTx/>
              <a:defRPr/>
            </a:pPr>
            <a:r>
              <a:rPr kumimoji="0" lang="en-US" alt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  <a:ea typeface="Helvetica" pitchFamily="34" charset="0"/>
                <a:cs typeface="Helvetica" pitchFamily="34" charset="0"/>
              </a:rPr>
              <a:t>Maintain increasing funding levels for non-interstate pavement modernization</a:t>
            </a:r>
          </a:p>
          <a:p>
            <a:pPr marL="1771650" lvl="3" indent="-171450" eaLnBrk="1" hangingPunct="1">
              <a:spcBef>
                <a:spcPct val="0"/>
              </a:spcBef>
              <a:buClrTx/>
              <a:defRPr/>
            </a:pPr>
            <a:r>
              <a:rPr kumimoji="0" lang="en-US" alt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  <a:ea typeface="Helvetica" pitchFamily="34" charset="0"/>
                <a:cs typeface="Helvetica" pitchFamily="34" charset="0"/>
              </a:rPr>
              <a:t>Maintain increasing funding levels for non-interstate bridge modernization</a:t>
            </a:r>
          </a:p>
          <a:p>
            <a:pPr marL="1771650" lvl="3" indent="-171450" eaLnBrk="1" hangingPunct="1">
              <a:spcBef>
                <a:spcPct val="0"/>
              </a:spcBef>
              <a:buClrTx/>
              <a:defRPr/>
            </a:pPr>
            <a:r>
              <a:rPr kumimoji="0" lang="en-US" alt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  <a:ea typeface="Helvetica" pitchFamily="34" charset="0"/>
                <a:cs typeface="Helvetica" pitchFamily="34" charset="0"/>
              </a:rPr>
              <a:t>Invest in additional stewardship projects </a:t>
            </a:r>
          </a:p>
          <a:p>
            <a:pPr marL="1771650" lvl="3" indent="-171450" eaLnBrk="1" hangingPunct="1">
              <a:spcBef>
                <a:spcPct val="0"/>
              </a:spcBef>
              <a:buClrTx/>
              <a:defRPr/>
            </a:pPr>
            <a:r>
              <a:rPr kumimoji="0" lang="en-US" alt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  <a:ea typeface="Helvetica" pitchFamily="34" charset="0"/>
                <a:cs typeface="Helvetica" pitchFamily="34" charset="0"/>
              </a:rPr>
              <a:t>Transfer of jurisdiction for portions of primary roadways to cities and counties</a:t>
            </a:r>
          </a:p>
          <a:p>
            <a:pPr lvl="2" indent="0" eaLnBrk="1" hangingPunct="1">
              <a:spcBef>
                <a:spcPct val="0"/>
              </a:spcBef>
              <a:buClrTx/>
              <a:buNone/>
            </a:pPr>
            <a:endParaRPr lang="en-US" altLang="en-US" sz="15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1428750" lvl="2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800" b="1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Accessibility</a:t>
            </a:r>
          </a:p>
          <a:p>
            <a:pPr marL="1771650" lvl="3" indent="-171450" eaLnBrk="1" hangingPunct="1">
              <a:spcBef>
                <a:spcPct val="0"/>
              </a:spcBef>
              <a:buClrTx/>
              <a:defRPr/>
            </a:pPr>
            <a:r>
              <a:rPr kumimoji="0" lang="en-US" altLang="en-US" sz="15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 pitchFamily="34" charset="0"/>
                <a:ea typeface="Helvetica" pitchFamily="34" charset="0"/>
                <a:cs typeface="Helvetica" pitchFamily="34" charset="0"/>
              </a:rPr>
              <a:t>Invest in truck parking at Interstate Rest Areas</a:t>
            </a:r>
          </a:p>
          <a:p>
            <a:pPr marL="1771650" lvl="3" indent="-171450" eaLnBrk="1" hangingPunct="1">
              <a:spcBef>
                <a:spcPct val="0"/>
              </a:spcBef>
              <a:buClrTx/>
              <a:defRPr/>
            </a:pPr>
            <a:r>
              <a:rPr kumimoji="0" lang="en-US" altLang="en-US" sz="15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 pitchFamily="34" charset="0"/>
                <a:ea typeface="Helvetica" pitchFamily="34" charset="0"/>
                <a:cs typeface="Helvetica" pitchFamily="34" charset="0"/>
              </a:rPr>
              <a:t>Invest in corridor improvements</a:t>
            </a:r>
          </a:p>
          <a:p>
            <a:pPr lvl="1" eaLnBrk="1" hangingPunct="1">
              <a:spcBef>
                <a:spcPct val="0"/>
              </a:spcBef>
              <a:buClrTx/>
              <a:buNone/>
            </a:pPr>
            <a:endParaRPr lang="en-US" altLang="en-US" sz="15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1428750" lvl="2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800" b="1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Flow</a:t>
            </a:r>
          </a:p>
          <a:p>
            <a:pPr marL="1771650" lvl="3" indent="-171450" eaLnBrk="1" hangingPunct="1">
              <a:spcBef>
                <a:spcPct val="0"/>
              </a:spcBef>
              <a:buClrTx/>
              <a:defRPr/>
            </a:pPr>
            <a:r>
              <a:rPr kumimoji="0" lang="en-US" altLang="en-US" sz="15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 pitchFamily="34" charset="0"/>
                <a:ea typeface="Helvetica" pitchFamily="34" charset="0"/>
                <a:cs typeface="Helvetica" pitchFamily="34" charset="0"/>
              </a:rPr>
              <a:t>Invest in intelligent transportation systems infrastructure</a:t>
            </a:r>
          </a:p>
          <a:p>
            <a:pPr marL="1771650" lvl="3" indent="-171450" eaLnBrk="1" hangingPunct="1">
              <a:spcBef>
                <a:spcPct val="0"/>
              </a:spcBef>
              <a:buClrTx/>
              <a:defRPr/>
            </a:pPr>
            <a:r>
              <a:rPr kumimoji="0" lang="en-US" altLang="en-US" sz="15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 pitchFamily="34" charset="0"/>
                <a:ea typeface="Helvetica" pitchFamily="34" charset="0"/>
                <a:cs typeface="Helvetica" pitchFamily="34" charset="0"/>
              </a:rPr>
              <a:t>Invest in Super-2 improvements</a:t>
            </a:r>
          </a:p>
          <a:p>
            <a:pPr marL="1771650" lvl="3" indent="-171450" eaLnBrk="1" hangingPunct="1">
              <a:spcBef>
                <a:spcPct val="0"/>
              </a:spcBef>
              <a:buClrTx/>
              <a:defRPr/>
            </a:pPr>
            <a:r>
              <a:rPr kumimoji="0" lang="en-US" altLang="en-US" sz="15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 pitchFamily="34" charset="0"/>
                <a:ea typeface="Helvetica" pitchFamily="34" charset="0"/>
                <a:cs typeface="Helvetica" pitchFamily="34" charset="0"/>
              </a:rPr>
              <a:t>Invest in operational and Integrated Corridor Management improvements</a:t>
            </a:r>
          </a:p>
          <a:p>
            <a:pPr marL="1428750" lvl="2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endParaRPr lang="en-US" altLang="en-US" sz="1800" b="1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4C8115D1-FD90-4267-835A-BA8D8DD933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84667" y="765589"/>
            <a:ext cx="9144000" cy="335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2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Potential FY 2024-2028 Highway Program Objectives</a:t>
            </a:r>
          </a:p>
        </p:txBody>
      </p:sp>
    </p:spTree>
    <p:extLst>
      <p:ext uri="{BB962C8B-B14F-4D97-AF65-F5344CB8AC3E}">
        <p14:creationId xmlns:p14="http://schemas.microsoft.com/office/powerpoint/2010/main" val="2984712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CDE6BAA4-A2AC-4351-86DC-8211CBB4481B}" type="slidenum">
              <a:rPr lang="en-US" smtClean="0"/>
              <a:pPr>
                <a:buFont typeface="Wingdings" pitchFamily="2" charset="2"/>
                <a:buNone/>
                <a:defRPr/>
              </a:pPr>
              <a:t>13</a:t>
            </a:fld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50DFE4E-E268-4CD6-902F-C5C3831399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752" y="561781"/>
            <a:ext cx="7581900" cy="5753100"/>
          </a:xfrm>
          <a:prstGeom prst="rect">
            <a:avLst/>
          </a:prstGeom>
        </p:spPr>
      </p:pic>
      <p:sp>
        <p:nvSpPr>
          <p:cNvPr id="7" name="Rectangle 3">
            <a:extLst>
              <a:ext uri="{FF2B5EF4-FFF2-40B4-BE49-F238E27FC236}">
                <a16:creationId xmlns:a16="http://schemas.microsoft.com/office/drawing/2014/main" id="{9580F86C-54C3-46DD-95AB-96A3159AD8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12659" y="327050"/>
            <a:ext cx="9144000" cy="573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Draft 2024-2028 Iowa Highway Program Line Items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endParaRPr lang="en-US" altLang="en-US" sz="20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9312242-53DA-4B56-B884-7A61BF68C47E}"/>
              </a:ext>
            </a:extLst>
          </p:cNvPr>
          <p:cNvCxnSpPr>
            <a:cxnSpLocks/>
          </p:cNvCxnSpPr>
          <p:nvPr/>
        </p:nvCxnSpPr>
        <p:spPr>
          <a:xfrm>
            <a:off x="429208" y="2612572"/>
            <a:ext cx="8248261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6">
            <a:extLst>
              <a:ext uri="{FF2B5EF4-FFF2-40B4-BE49-F238E27FC236}">
                <a16:creationId xmlns:a16="http://schemas.microsoft.com/office/drawing/2014/main" id="{BBE9F57F-6366-4C57-AAFF-9C6C92AC93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0352" y="134112"/>
            <a:ext cx="1893648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April 10, 2023</a:t>
            </a:r>
          </a:p>
          <a:p>
            <a:pPr algn="ctr">
              <a:spcBef>
                <a:spcPct val="50000"/>
              </a:spcBef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 as shown  on March 14, 2023</a:t>
            </a:r>
            <a:endParaRPr lang="en-US" sz="1000" dirty="0">
              <a:solidFill>
                <a:srgbClr val="FF0000"/>
              </a:solidFill>
              <a:latin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83861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D379D26-5919-4F7A-BD7C-182BFBAE5F33}"/>
              </a:ext>
            </a:extLst>
          </p:cNvPr>
          <p:cNvSpPr txBox="1">
            <a:spLocks/>
          </p:cNvSpPr>
          <p:nvPr/>
        </p:nvSpPr>
        <p:spPr>
          <a:xfrm>
            <a:off x="504825" y="304800"/>
            <a:ext cx="8229600" cy="762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buClrTx/>
              <a:buFontTx/>
            </a:pPr>
            <a:r>
              <a:rPr lang="en-US" sz="3200" dirty="0">
                <a:latin typeface="Helvetica" panose="020B0604020202020204" pitchFamily="34" charset="0"/>
                <a:cs typeface="Helvetica" panose="020B0604020202020204" pitchFamily="34" charset="0"/>
              </a:rPr>
              <a:t>Explanation of Highway Program Changes</a:t>
            </a:r>
          </a:p>
        </p:txBody>
      </p:sp>
      <p:sp>
        <p:nvSpPr>
          <p:cNvPr id="21" name="Rectangle 6">
            <a:extLst>
              <a:ext uri="{FF2B5EF4-FFF2-40B4-BE49-F238E27FC236}">
                <a16:creationId xmlns:a16="http://schemas.microsoft.com/office/drawing/2014/main" id="{563E3313-7868-4AFF-983C-D68F192240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9640" y="213130"/>
            <a:ext cx="97013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April 10, 2023</a:t>
            </a:r>
          </a:p>
        </p:txBody>
      </p:sp>
      <p:sp>
        <p:nvSpPr>
          <p:cNvPr id="20" name="Slide Number Placeholder 10">
            <a:extLst>
              <a:ext uri="{FF2B5EF4-FFF2-40B4-BE49-F238E27FC236}">
                <a16:creationId xmlns:a16="http://schemas.microsoft.com/office/drawing/2014/main" id="{D8996121-C1F7-4EC9-82EE-72B133EF7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50911" y="6385590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B05F41DD-5660-4D51-8903-EEE39F3FABE7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Font typeface="Wingdings" pitchFamily="2" charset="2"/>
                <a:buNone/>
                <a:defRPr/>
              </a:pPr>
              <a:t>14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93EE93F-2E1E-47F0-BEFE-58B00FF910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464" y="1158469"/>
            <a:ext cx="8897313" cy="5160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43063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pitchFamily="34" charset="0"/>
              </a:rPr>
              <a:t>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0736" y="1309860"/>
            <a:ext cx="8742348" cy="4781569"/>
          </a:xfrm>
        </p:spPr>
        <p:txBody>
          <a:bodyPr/>
          <a:lstStyle/>
          <a:p>
            <a:pPr marL="0" indent="0">
              <a:spcBef>
                <a:spcPct val="0"/>
              </a:spcBef>
              <a:buClrTx/>
              <a:buNone/>
            </a:pPr>
            <a:endParaRPr lang="en-US" sz="24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marL="0" indent="0">
              <a:spcBef>
                <a:spcPct val="0"/>
              </a:spcBef>
              <a:buNone/>
            </a:pPr>
            <a:endParaRPr lang="en-US" sz="2400" b="1" dirty="0">
              <a:latin typeface="Helvetica" pitchFamily="34" charset="0"/>
              <a:cs typeface="Helvetica" pitchFamily="34" charset="0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 pitchFamily="34" charset="0"/>
              </a:rPr>
              <a:t>April 2023</a:t>
            </a: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 pitchFamily="34" charset="0"/>
              </a:rPr>
              <a:t> 	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 pitchFamily="34" charset="0"/>
              </a:rPr>
              <a:t>Action Item: Line Item Targets for Programming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34" charset="0"/>
              <a:ea typeface="+mn-ea"/>
              <a:cs typeface="Helvetica" pitchFamily="34" charset="0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 pitchFamily="34" charset="0"/>
              </a:rPr>
              <a:t>	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 pitchFamily="34" charset="0"/>
              </a:rPr>
              <a:t>Action Item: 2024-2028 Highway Program Objectives</a:t>
            </a: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 pitchFamily="34" charset="0"/>
              </a:rPr>
              <a:t>May 2023</a:t>
            </a: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 pitchFamily="34" charset="0"/>
              </a:rPr>
              <a:t> 	Present the Draft 2024-2028 Iowa Transportation Improvement Program to the public</a:t>
            </a: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 pitchFamily="34" charset="0"/>
              </a:rPr>
              <a:t>         (including all previous program approvals and draft 2024–2028 Highway Program)</a:t>
            </a: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 pitchFamily="34" charset="0"/>
              </a:rPr>
              <a:t>June 2023</a:t>
            </a:r>
          </a:p>
          <a:p>
            <a:pPr marL="914400" marR="0" lvl="1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 pitchFamily="34" charset="0"/>
              </a:rPr>
              <a:t> 	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 pitchFamily="34" charset="0"/>
              </a:rPr>
              <a:t>Action Item: Approve the 2024–2028 Iowa Transportation Improvement Program</a:t>
            </a:r>
            <a:endParaRPr lang="en-US" b="1" dirty="0">
              <a:solidFill>
                <a:srgbClr val="0070C0"/>
              </a:solidFill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mtClean="0"/>
              <a:pPr>
                <a:buNone/>
                <a:defRPr/>
              </a:pPr>
              <a:t>15</a:t>
            </a:fld>
            <a:endParaRPr 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EFD6037-028F-42C7-BDB2-488D3E92B5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8425" y="327293"/>
            <a:ext cx="97013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April 10, 2023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782084"/>
            <a:ext cx="9144000" cy="719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endParaRPr lang="en-US" sz="8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2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Overview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endParaRPr lang="en-US" sz="1200" dirty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0" y="1782395"/>
            <a:ext cx="9144000" cy="4616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>
              <a:spcBef>
                <a:spcPct val="0"/>
              </a:spcBef>
              <a:buClrTx/>
              <a:buFontTx/>
              <a:buNone/>
            </a:pPr>
            <a:endParaRPr lang="en-US" sz="1400" b="1" dirty="0">
              <a:solidFill>
                <a:srgbClr val="0070C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None/>
            </a:pPr>
            <a:endParaRPr lang="en-US" sz="20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Revisit previously discussed Decision Points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endParaRPr lang="en-US" sz="20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Review 2024-2028 Highway Program Balance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endParaRPr lang="en-US" sz="20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Summarize 2024-2028 Highway Program Objectives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Review Line Item Targets for Programming 	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endParaRPr lang="en-US" sz="20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Discuss detailed project lists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endParaRPr lang="en-US" sz="20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endParaRPr lang="en-US" sz="20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</a:t>
            </a:r>
            <a:endParaRPr lang="en-US" sz="1400" b="1" dirty="0">
              <a:solidFill>
                <a:srgbClr val="0070C0"/>
              </a:solidFill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mtClean="0"/>
              <a:pPr>
                <a:buNone/>
                <a:defRPr/>
              </a:pPr>
              <a:t>2</a:t>
            </a:fld>
            <a:endParaRPr lang="en-US" dirty="0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13F06D7-40EE-4FCA-AE86-FF9E02FA06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8425" y="327293"/>
            <a:ext cx="97013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April 10, 2023</a:t>
            </a:r>
          </a:p>
        </p:txBody>
      </p:sp>
    </p:spTree>
    <p:extLst>
      <p:ext uri="{BB962C8B-B14F-4D97-AF65-F5344CB8AC3E}">
        <p14:creationId xmlns:p14="http://schemas.microsoft.com/office/powerpoint/2010/main" val="3716559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573514"/>
            <a:ext cx="9144000" cy="658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endParaRPr lang="en-US" sz="8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Commission Program Development Schedule (2024-2028)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endParaRPr lang="en-US" sz="1200" dirty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0" y="1320248"/>
            <a:ext cx="9144000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April 2023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 	Develop the Draft 2024-2028 Highway Program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b="1" dirty="0">
                <a:solidFill>
                  <a:srgbClr val="0070C0"/>
                </a:solidFill>
                <a:latin typeface="Helvetica" pitchFamily="34" charset="0"/>
                <a:cs typeface="Helvetica" pitchFamily="34" charset="0"/>
              </a:rPr>
              <a:t>	Action Item: Line Item Targets for Programming</a:t>
            </a:r>
            <a:endParaRPr lang="en-US" sz="14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</a:t>
            </a:r>
            <a:r>
              <a:rPr lang="en-US" sz="1400" b="1" dirty="0">
                <a:solidFill>
                  <a:srgbClr val="0070C0"/>
                </a:solidFill>
                <a:latin typeface="Helvetica" pitchFamily="34" charset="0"/>
                <a:cs typeface="Helvetica" pitchFamily="34" charset="0"/>
              </a:rPr>
              <a:t>Action Item: 2024-2028 Highway Program Objectives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May 2023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 	Present the Draft 2024-2028 Iowa Transportation Improvement Program to the public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          (including all previous program approvals and draft 2024–2028 Highway Program)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June 2023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 	</a:t>
            </a:r>
            <a:r>
              <a:rPr lang="en-US" sz="1400" b="1" dirty="0">
                <a:solidFill>
                  <a:srgbClr val="0070C0"/>
                </a:solidFill>
                <a:latin typeface="Helvetica" pitchFamily="34" charset="0"/>
                <a:cs typeface="Helvetica" pitchFamily="34" charset="0"/>
              </a:rPr>
              <a:t>Action Item: Approve the 2024–2028 Iowa Transportation Improvement Program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mtClean="0"/>
              <a:pPr>
                <a:buNone/>
                <a:defRPr/>
              </a:pPr>
              <a:t>3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34D8ED-F808-4D43-94AE-EEA10020EF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8426" y="327293"/>
            <a:ext cx="97013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April 10, 2023</a:t>
            </a:r>
          </a:p>
        </p:txBody>
      </p:sp>
    </p:spTree>
    <p:extLst>
      <p:ext uri="{BB962C8B-B14F-4D97-AF65-F5344CB8AC3E}">
        <p14:creationId xmlns:p14="http://schemas.microsoft.com/office/powerpoint/2010/main" val="40232749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Decision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379" y="1470293"/>
            <a:ext cx="8229600" cy="4181478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2400" dirty="0">
              <a:solidFill>
                <a:srgbClr val="008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514350" indent="-514350">
              <a:buAutoNum type="arabicPeriod"/>
            </a:pPr>
            <a:r>
              <a:rPr lang="en-US" sz="2400" dirty="0">
                <a:latin typeface="Helvetica" panose="020B0604020202020204" pitchFamily="34" charset="0"/>
                <a:cs typeface="Helvetica" panose="020B0604020202020204" pitchFamily="34" charset="0"/>
              </a:rPr>
              <a:t>Should projects in the 2024-2027 program continue to be programmed with cost/schedule updates?</a:t>
            </a:r>
          </a:p>
          <a:p>
            <a:pPr lvl="1" indent="-342900"/>
            <a:r>
              <a:rPr lang="en-US" sz="2000" i="1" dirty="0">
                <a:latin typeface="Helvetica" panose="020B0604020202020204" pitchFamily="34" charset="0"/>
                <a:cs typeface="Helvetica" panose="020B0604020202020204" pitchFamily="34" charset="0"/>
              </a:rPr>
              <a:t>To the maximum extent possible, continue with programmed projects but consider rescheduling scenario to balance the Program.</a:t>
            </a:r>
          </a:p>
          <a:p>
            <a:pPr lvl="1" indent="-342900"/>
            <a:r>
              <a:rPr lang="en-US" sz="2000" i="1" dirty="0">
                <a:latin typeface="Helvetica" panose="020B0604020202020204" pitchFamily="34" charset="0"/>
                <a:cs typeface="Helvetica" panose="020B0604020202020204" pitchFamily="34" charset="0"/>
              </a:rPr>
              <a:t>Prioritize keeping stewardship/safety projects on schedule</a:t>
            </a:r>
          </a:p>
          <a:p>
            <a:pPr marL="514350" indent="-514350">
              <a:buAutoNum type="arabicPeriod"/>
            </a:pPr>
            <a:r>
              <a:rPr lang="en-US" sz="2400" dirty="0">
                <a:latin typeface="Helvetica" panose="020B0604020202020204" pitchFamily="34" charset="0"/>
                <a:cs typeface="Helvetica" panose="020B0604020202020204" pitchFamily="34" charset="0"/>
              </a:rPr>
              <a:t>How should the Program be balanced?</a:t>
            </a:r>
          </a:p>
          <a:p>
            <a:pPr lvl="1" indent="-342900"/>
            <a:r>
              <a:rPr lang="en-US" sz="2000" i="1" dirty="0">
                <a:latin typeface="Helvetica" panose="020B0604020202020204" pitchFamily="34" charset="0"/>
                <a:cs typeface="Helvetica" panose="020B0604020202020204" pitchFamily="34" charset="0"/>
              </a:rPr>
              <a:t>Maintain stewardship levels</a:t>
            </a:r>
          </a:p>
          <a:p>
            <a:pPr lvl="1" indent="-342900"/>
            <a:r>
              <a:rPr lang="en-US" sz="2000" i="1" dirty="0">
                <a:latin typeface="Helvetica" panose="020B0604020202020204" pitchFamily="34" charset="0"/>
                <a:cs typeface="Helvetica" panose="020B0604020202020204" pitchFamily="34" charset="0"/>
              </a:rPr>
              <a:t>Develop a scenario for consideration:</a:t>
            </a:r>
          </a:p>
          <a:p>
            <a:pPr lvl="2" indent="-342900"/>
            <a:r>
              <a:rPr lang="en-US" sz="1600" i="1" dirty="0">
                <a:latin typeface="Helvetica" panose="020B0604020202020204" pitchFamily="34" charset="0"/>
                <a:cs typeface="Helvetica" panose="020B0604020202020204" pitchFamily="34" charset="0"/>
              </a:rPr>
              <a:t>Reschedule some non-stewardship projects based on criteria discussed at March 14 workshop</a:t>
            </a:r>
          </a:p>
          <a:p>
            <a:pPr lvl="2" indent="-342900"/>
            <a:r>
              <a:rPr lang="en-US" sz="1600" i="1" dirty="0">
                <a:latin typeface="Helvetica" panose="020B0604020202020204" pitchFamily="34" charset="0"/>
                <a:cs typeface="Helvetica" panose="020B0604020202020204" pitchFamily="34" charset="0"/>
              </a:rPr>
              <a:t>Include underfunded projects and consider additional funding opportunities in overall program funding strategy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25339" y="6409513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2B0DEF53-7DF5-47EE-8769-039F17C43088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Font typeface="Wingdings" pitchFamily="2" charset="2"/>
                <a:buNone/>
                <a:defRPr/>
              </a:pPr>
              <a:t>4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205D77F-644D-484F-96C7-3A3C2E5819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0079" y="327293"/>
            <a:ext cx="18988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April 10, 2023 as presented on March 23, 2023</a:t>
            </a:r>
          </a:p>
        </p:txBody>
      </p:sp>
    </p:spTree>
    <p:extLst>
      <p:ext uri="{BB962C8B-B14F-4D97-AF65-F5344CB8AC3E}">
        <p14:creationId xmlns:p14="http://schemas.microsoft.com/office/powerpoint/2010/main" val="30290058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Reschedule Projects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7481" y="1473289"/>
            <a:ext cx="8229600" cy="3487366"/>
          </a:xfrm>
        </p:spPr>
        <p:txBody>
          <a:bodyPr>
            <a:noAutofit/>
          </a:bodyPr>
          <a:lstStyle/>
          <a:p>
            <a:r>
              <a:rPr lang="en-US" sz="2400" dirty="0">
                <a:latin typeface="Helvetica" panose="020B0604020202020204" pitchFamily="34" charset="0"/>
                <a:cs typeface="Helvetica" panose="020B0604020202020204" pitchFamily="34" charset="0"/>
              </a:rPr>
              <a:t>Reschedule projects using the following criteria:</a:t>
            </a:r>
          </a:p>
          <a:p>
            <a:pPr lvl="1"/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Statewide equity</a:t>
            </a:r>
          </a:p>
          <a:p>
            <a:pPr lvl="1"/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Length of time a project has been considered for programming</a:t>
            </a:r>
          </a:p>
          <a:p>
            <a:pPr lvl="1"/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Has the project been rescheduled in the past?</a:t>
            </a:r>
          </a:p>
          <a:p>
            <a:pPr lvl="1"/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Purpose of the project</a:t>
            </a:r>
          </a:p>
          <a:p>
            <a:pPr lvl="1"/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Is the project under construction?</a:t>
            </a:r>
          </a:p>
          <a:p>
            <a:pPr lvl="1"/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Are there other partners in the project?</a:t>
            </a:r>
          </a:p>
          <a:p>
            <a:pPr lvl="1"/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What are the current conditions/need for the project</a:t>
            </a:r>
          </a:p>
          <a:p>
            <a:r>
              <a:rPr lang="en-US" sz="2400" dirty="0">
                <a:latin typeface="Helvetica" panose="020B0604020202020204" pitchFamily="34" charset="0"/>
                <a:cs typeface="Helvetica" panose="020B0604020202020204" pitchFamily="34" charset="0"/>
              </a:rPr>
              <a:t>Avoid reducing stewardship and safety targets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25339" y="6409513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2B0DEF53-7DF5-47EE-8769-039F17C43088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Font typeface="Wingdings" pitchFamily="2" charset="2"/>
                <a:buNone/>
                <a:defRPr/>
              </a:pPr>
              <a:t>5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A930439-1FE1-44C6-9DEB-719E917FB1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9257" y="327293"/>
            <a:ext cx="187902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April 10, 2023 as presented on March 23, 2023</a:t>
            </a:r>
          </a:p>
        </p:txBody>
      </p:sp>
    </p:spTree>
    <p:extLst>
      <p:ext uri="{BB962C8B-B14F-4D97-AF65-F5344CB8AC3E}">
        <p14:creationId xmlns:p14="http://schemas.microsoft.com/office/powerpoint/2010/main" val="24837814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DC9A46F-3347-4027-A1A8-9EF03999F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6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44346F4-796F-4059-9E53-EE8BE292D8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20690"/>
            <a:ext cx="8809484" cy="5389331"/>
          </a:xfrm>
          <a:prstGeom prst="rect">
            <a:avLst/>
          </a:prstGeom>
        </p:spPr>
      </p:pic>
      <p:sp>
        <p:nvSpPr>
          <p:cNvPr id="6" name="Rectangle 6">
            <a:extLst>
              <a:ext uri="{FF2B5EF4-FFF2-40B4-BE49-F238E27FC236}">
                <a16:creationId xmlns:a16="http://schemas.microsoft.com/office/drawing/2014/main" id="{C7CDE114-AAD8-4F0D-8266-0AF781AC65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2988" y="378568"/>
            <a:ext cx="1898860" cy="40011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April 10, 2023 as presented on March 23, 2023</a:t>
            </a:r>
          </a:p>
        </p:txBody>
      </p:sp>
    </p:spTree>
    <p:extLst>
      <p:ext uri="{BB962C8B-B14F-4D97-AF65-F5344CB8AC3E}">
        <p14:creationId xmlns:p14="http://schemas.microsoft.com/office/powerpoint/2010/main" val="31505186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Rescheduling Scenario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7481" y="1473289"/>
            <a:ext cx="8229600" cy="3487366"/>
          </a:xfrm>
        </p:spPr>
        <p:txBody>
          <a:bodyPr>
            <a:noAutofit/>
          </a:bodyPr>
          <a:lstStyle/>
          <a:p>
            <a:r>
              <a:rPr lang="en-US" sz="2400" dirty="0">
                <a:latin typeface="Helvetica" panose="020B0604020202020204" pitchFamily="34" charset="0"/>
                <a:cs typeface="Helvetica" panose="020B0604020202020204" pitchFamily="34" charset="0"/>
              </a:rPr>
              <a:t>Maintains stewardship and safety targets</a:t>
            </a:r>
          </a:p>
          <a:p>
            <a:r>
              <a:rPr lang="en-US" sz="2400" dirty="0">
                <a:latin typeface="Helvetica" panose="020B0604020202020204" pitchFamily="34" charset="0"/>
                <a:cs typeface="Helvetica" panose="020B0604020202020204" pitchFamily="34" charset="0"/>
              </a:rPr>
              <a:t>Currently programmed projects remain in program</a:t>
            </a:r>
          </a:p>
          <a:p>
            <a:r>
              <a:rPr lang="en-US" sz="2400" dirty="0">
                <a:latin typeface="Helvetica" panose="020B0604020202020204" pitchFamily="34" charset="0"/>
                <a:cs typeface="Helvetica" panose="020B0604020202020204" pitchFamily="34" charset="0"/>
              </a:rPr>
              <a:t>No projects delayed more than one year</a:t>
            </a:r>
          </a:p>
          <a:p>
            <a:r>
              <a:rPr lang="en-US" sz="2400" dirty="0">
                <a:latin typeface="Helvetica" panose="020B0604020202020204" pitchFamily="34" charset="0"/>
                <a:cs typeface="Helvetica" panose="020B0604020202020204" pitchFamily="34" charset="0"/>
              </a:rPr>
              <a:t>Includes projects from each District (statewide)</a:t>
            </a:r>
            <a:endParaRPr lang="en-US" sz="20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en-US" sz="2400" dirty="0">
                <a:latin typeface="Helvetica" panose="020B0604020202020204" pitchFamily="34" charset="0"/>
                <a:cs typeface="Helvetica" panose="020B0604020202020204" pitchFamily="34" charset="0"/>
              </a:rPr>
              <a:t>Programmed dollars for projects rescheduled in this scenario make up approximately 8 percent of the total program</a:t>
            </a:r>
          </a:p>
          <a:p>
            <a:r>
              <a:rPr lang="en-US" sz="2400" dirty="0">
                <a:latin typeface="Helvetica" panose="020B0604020202020204" pitchFamily="34" charset="0"/>
                <a:cs typeface="Helvetica" panose="020B0604020202020204" pitchFamily="34" charset="0"/>
              </a:rPr>
              <a:t>Only 12 of the 623 projects in the program are rescheduled in this scenario</a:t>
            </a:r>
          </a:p>
          <a:p>
            <a:endParaRPr lang="en-US" sz="20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25339" y="6409513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2B0DEF53-7DF5-47EE-8769-039F17C43088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Font typeface="Wingdings" pitchFamily="2" charset="2"/>
                <a:buNone/>
                <a:defRPr/>
              </a:pPr>
              <a:t>7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A930439-1FE1-44C6-9DEB-719E917FB1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5779" y="327293"/>
            <a:ext cx="187778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April 10, 2023 as presented on March 23, 2023</a:t>
            </a:r>
          </a:p>
        </p:txBody>
      </p:sp>
    </p:spTree>
    <p:extLst>
      <p:ext uri="{BB962C8B-B14F-4D97-AF65-F5344CB8AC3E}">
        <p14:creationId xmlns:p14="http://schemas.microsoft.com/office/powerpoint/2010/main" val="22782642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Underfunded Projects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7310" y="1157283"/>
            <a:ext cx="8229600" cy="3487366"/>
          </a:xfrm>
        </p:spPr>
        <p:txBody>
          <a:bodyPr>
            <a:noAutofit/>
          </a:bodyPr>
          <a:lstStyle/>
          <a:p>
            <a:r>
              <a:rPr lang="en-US" sz="2400" dirty="0">
                <a:latin typeface="Helvetica" panose="020B0604020202020204" pitchFamily="34" charset="0"/>
                <a:cs typeface="Helvetica" panose="020B0604020202020204" pitchFamily="34" charset="0"/>
              </a:rPr>
              <a:t>Recommendation:</a:t>
            </a:r>
          </a:p>
          <a:p>
            <a:pPr lvl="1"/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Consider identifying a few projects as not fully funded in the Program.</a:t>
            </a:r>
          </a:p>
          <a:p>
            <a:pPr lvl="1"/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Identify projects that would have a good opportunity for receiving funding through other sources.</a:t>
            </a:r>
          </a:p>
          <a:p>
            <a:pPr lvl="1"/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Highlight those projects in the Program to be transparent and indicate they could be delayed if additional funding not received.</a:t>
            </a:r>
          </a:p>
          <a:p>
            <a:r>
              <a:rPr lang="en-US" sz="2400" dirty="0">
                <a:latin typeface="Helvetica" panose="020B0604020202020204" pitchFamily="34" charset="0"/>
                <a:cs typeface="Helvetica" panose="020B0604020202020204" pitchFamily="34" charset="0"/>
              </a:rPr>
              <a:t>Justification:</a:t>
            </a:r>
          </a:p>
          <a:p>
            <a:pPr lvl="1"/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There are other sources of funding available such as discretionary grants at the federal level.</a:t>
            </a:r>
          </a:p>
          <a:p>
            <a:pPr lvl="1"/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The Iowa DOT has had success in securing other funding and those opportunities are greater now than in the past.</a:t>
            </a:r>
          </a:p>
          <a:p>
            <a:pPr lvl="1"/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Showing projects as not fully funded will help those projects compete for funding by demonstrating the critical need for funds.</a:t>
            </a:r>
            <a:endParaRPr lang="en-US" sz="16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25339" y="6409513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2B0DEF53-7DF5-47EE-8769-039F17C43088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Font typeface="Wingdings" pitchFamily="2" charset="2"/>
                <a:buNone/>
                <a:defRPr/>
              </a:pPr>
              <a:t>8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A930439-1FE1-44C6-9DEB-719E917FB1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76407" y="327293"/>
            <a:ext cx="182187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April 10, 2023 as presented on March 23, 2023</a:t>
            </a:r>
          </a:p>
        </p:txBody>
      </p:sp>
    </p:spTree>
    <p:extLst>
      <p:ext uri="{BB962C8B-B14F-4D97-AF65-F5344CB8AC3E}">
        <p14:creationId xmlns:p14="http://schemas.microsoft.com/office/powerpoint/2010/main" val="38287843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DC9A46F-3347-4027-A1A8-9EF03999F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9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2DA4991-89FC-4AB6-9F97-2ABA338DC9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628" y="220436"/>
            <a:ext cx="8890907" cy="2784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9252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47460</TotalTime>
  <Words>749</Words>
  <Application>Microsoft Office PowerPoint</Application>
  <PresentationFormat>On-screen Show (4:3)</PresentationFormat>
  <Paragraphs>130</Paragraphs>
  <Slides>15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Helvetica</vt:lpstr>
      <vt:lpstr>Times New Roman</vt:lpstr>
      <vt:lpstr>Wingdings</vt:lpstr>
      <vt:lpstr>Office Theme</vt:lpstr>
      <vt:lpstr>2024-2028  Highway Program   Development  </vt:lpstr>
      <vt:lpstr>PowerPoint Presentation</vt:lpstr>
      <vt:lpstr>PowerPoint Presentation</vt:lpstr>
      <vt:lpstr>Decision Points</vt:lpstr>
      <vt:lpstr>Reschedule Projects</vt:lpstr>
      <vt:lpstr>PowerPoint Presentation</vt:lpstr>
      <vt:lpstr>Rescheduling Scenario Summary</vt:lpstr>
      <vt:lpstr>Underfunded Projects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Next Steps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Anderson, Stuart</cp:lastModifiedBy>
  <cp:revision>2036</cp:revision>
  <cp:lastPrinted>2023-03-28T17:48:55Z</cp:lastPrinted>
  <dcterms:created xsi:type="dcterms:W3CDTF">2001-05-04T13:55:51Z</dcterms:created>
  <dcterms:modified xsi:type="dcterms:W3CDTF">2023-04-04T21:46:55Z</dcterms:modified>
</cp:coreProperties>
</file>