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sldIdLst>
    <p:sldId id="259" r:id="rId5"/>
    <p:sldId id="260" r:id="rId6"/>
    <p:sldId id="285" r:id="rId7"/>
    <p:sldId id="283" r:id="rId8"/>
    <p:sldId id="284" r:id="rId9"/>
    <p:sldId id="286" r:id="rId10"/>
    <p:sldId id="282" r:id="rId11"/>
    <p:sldId id="287" r:id="rId12"/>
    <p:sldId id="288" r:id="rId13"/>
    <p:sldId id="279" r:id="rId14"/>
    <p:sldId id="289" r:id="rId15"/>
    <p:sldId id="262" r:id="rId16"/>
    <p:sldId id="268" r:id="rId17"/>
    <p:sldId id="267" r:id="rId18"/>
    <p:sldId id="266" r:id="rId19"/>
    <p:sldId id="265" r:id="rId20"/>
    <p:sldId id="264" r:id="rId21"/>
    <p:sldId id="280" r:id="rId22"/>
    <p:sldId id="290" r:id="rId23"/>
    <p:sldId id="263" r:id="rId24"/>
    <p:sldId id="270" r:id="rId25"/>
    <p:sldId id="271" r:id="rId26"/>
    <p:sldId id="272" r:id="rId27"/>
    <p:sldId id="269" r:id="rId28"/>
    <p:sldId id="274" r:id="rId29"/>
    <p:sldId id="273" r:id="rId30"/>
    <p:sldId id="275" r:id="rId31"/>
    <p:sldId id="276" r:id="rId32"/>
    <p:sldId id="293" r:id="rId33"/>
    <p:sldId id="294" r:id="rId34"/>
    <p:sldId id="292" r:id="rId35"/>
    <p:sldId id="278" r:id="rId36"/>
    <p:sldId id="291" r:id="rId37"/>
    <p:sldId id="257" r:id="rId38"/>
    <p:sldId id="261" r:id="rId39"/>
    <p:sldId id="2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BEFF7-9B26-4BDC-8E8B-5D8604047726}" type="datetimeFigureOut">
              <a:rPr lang="en-US" smtClean="0"/>
              <a:t>4/5/2023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3E5-C1A8-43FB-8F24-B956891C628E}" type="slidenum">
              <a:rPr lang="en-US" smtClean="0"/>
              <a:t>‹#›</a:t>
            </a:fld>
            <a:endParaRPr lang="en-US"/>
          </a:p>
        </p:txBody>
      </p:sp>
    </p:spTree>
    <p:extLst>
      <p:ext uri="{BB962C8B-B14F-4D97-AF65-F5344CB8AC3E}">
        <p14:creationId xmlns:p14="http://schemas.microsoft.com/office/powerpoint/2010/main" val="381670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1</a:t>
            </a:fld>
            <a:endParaRPr lang="en-US"/>
          </a:p>
        </p:txBody>
      </p:sp>
    </p:spTree>
    <p:extLst>
      <p:ext uri="{BB962C8B-B14F-4D97-AF65-F5344CB8AC3E}">
        <p14:creationId xmlns:p14="http://schemas.microsoft.com/office/powerpoint/2010/main" val="15670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35</a:t>
            </a:fld>
            <a:endParaRPr lang="en-US"/>
          </a:p>
        </p:txBody>
      </p:sp>
    </p:spTree>
    <p:extLst>
      <p:ext uri="{BB962C8B-B14F-4D97-AF65-F5344CB8AC3E}">
        <p14:creationId xmlns:p14="http://schemas.microsoft.com/office/powerpoint/2010/main" val="231350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833E5-C1A8-43FB-8F24-B956891C628E}" type="slidenum">
              <a:rPr lang="en-US" smtClean="0"/>
              <a:t>36</a:t>
            </a:fld>
            <a:endParaRPr lang="en-US"/>
          </a:p>
        </p:txBody>
      </p:sp>
    </p:spTree>
    <p:extLst>
      <p:ext uri="{BB962C8B-B14F-4D97-AF65-F5344CB8AC3E}">
        <p14:creationId xmlns:p14="http://schemas.microsoft.com/office/powerpoint/2010/main" val="309866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8" name="Text Placeholder 21"/>
          <p:cNvSpPr>
            <a:spLocks noGrp="1"/>
          </p:cNvSpPr>
          <p:nvPr>
            <p:ph type="body" sz="quarter" idx="11" hasCustomPrompt="1"/>
          </p:nvPr>
        </p:nvSpPr>
        <p:spPr>
          <a:xfrm>
            <a:off x="381000" y="1752600"/>
            <a:ext cx="3429000" cy="533400"/>
          </a:xfrm>
          <a:prstGeom prst="rect">
            <a:avLst/>
          </a:prstGeom>
        </p:spPr>
        <p:txBody>
          <a:bodyPr lIns="0" anchor="b" anchorCtr="0">
            <a:noAutofit/>
          </a:bodyPr>
          <a:lstStyle>
            <a:lvl1pPr marL="0" indent="0" algn="l">
              <a:buFontTx/>
              <a:buNone/>
              <a:defRPr sz="2600" cap="all" baseline="0">
                <a:solidFill>
                  <a:srgbClr val="000000"/>
                </a:solidFill>
                <a:latin typeface="Arial" charset="0"/>
                <a:ea typeface="Arial" charset="0"/>
                <a:cs typeface="Arial" charset="0"/>
              </a:defRPr>
            </a:lvl1pPr>
          </a:lstStyle>
          <a:p>
            <a:pPr lvl="0"/>
            <a:r>
              <a:rPr lang="en-US"/>
              <a:t>Insert Pres Date</a:t>
            </a:r>
          </a:p>
        </p:txBody>
      </p:sp>
      <p:sp>
        <p:nvSpPr>
          <p:cNvPr id="11" name="Title 1"/>
          <p:cNvSpPr>
            <a:spLocks noGrp="1"/>
          </p:cNvSpPr>
          <p:nvPr>
            <p:ph type="ctrTitle" hasCustomPrompt="1"/>
          </p:nvPr>
        </p:nvSpPr>
        <p:spPr>
          <a:xfrm>
            <a:off x="381000" y="2438400"/>
            <a:ext cx="5334000" cy="1393825"/>
          </a:xfrm>
        </p:spPr>
        <p:txBody>
          <a:bodyPr lIns="0" anchor="b" anchorCtr="0">
            <a:normAutofit/>
          </a:bodyPr>
          <a:lstStyle>
            <a:lvl1pPr algn="l">
              <a:defRPr sz="3500" cap="all" baseline="0">
                <a:solidFill>
                  <a:srgbClr val="94B8BB"/>
                </a:solidFill>
                <a:latin typeface="Arial" pitchFamily="34" charset="0"/>
                <a:cs typeface="Arial" pitchFamily="34" charset="0"/>
              </a:defRPr>
            </a:lvl1pPr>
          </a:lstStyle>
          <a:p>
            <a:r>
              <a:rPr lang="en-US"/>
              <a:t>Click to insert</a:t>
            </a:r>
            <a:br>
              <a:rPr lang="en-US"/>
            </a:br>
            <a:r>
              <a:rPr lang="en-US"/>
              <a:t>slide title</a:t>
            </a:r>
          </a:p>
        </p:txBody>
      </p:sp>
      <p:sp>
        <p:nvSpPr>
          <p:cNvPr id="12" name="Text Placeholder 18"/>
          <p:cNvSpPr>
            <a:spLocks noGrp="1"/>
          </p:cNvSpPr>
          <p:nvPr>
            <p:ph type="body" sz="quarter" idx="13" hasCustomPrompt="1"/>
          </p:nvPr>
        </p:nvSpPr>
        <p:spPr>
          <a:xfrm>
            <a:off x="381000" y="3962400"/>
            <a:ext cx="5334000" cy="1066800"/>
          </a:xfrm>
        </p:spPr>
        <p:txBody>
          <a:bodyPr lIns="0">
            <a:normAutofit/>
          </a:bodyPr>
          <a:lstStyle>
            <a:lvl1pPr marL="0">
              <a:buNone/>
              <a:defRPr sz="2800" cap="all" baseline="0">
                <a:solidFill>
                  <a:srgbClr val="A4522E"/>
                </a:solidFill>
              </a:defRPr>
            </a:lvl1pPr>
          </a:lstStyle>
          <a:p>
            <a:pPr lvl="0"/>
            <a:r>
              <a:rPr lang="en-US" cap="all" baseline="0">
                <a:solidFill>
                  <a:srgbClr val="A4522E"/>
                </a:solidFill>
              </a:rPr>
              <a:t>Click to add subtitle</a:t>
            </a:r>
          </a:p>
        </p:txBody>
      </p:sp>
      <p:sp>
        <p:nvSpPr>
          <p:cNvPr id="13" name="Line 2"/>
          <p:cNvSpPr>
            <a:spLocks noChangeShapeType="1"/>
          </p:cNvSpPr>
          <p:nvPr userDrawn="1"/>
        </p:nvSpPr>
        <p:spPr bwMode="auto">
          <a:xfrm>
            <a:off x="381000" y="3832225"/>
            <a:ext cx="53340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561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17" name="Picture Placeholder 7"/>
          <p:cNvSpPr>
            <a:spLocks noGrp="1"/>
          </p:cNvSpPr>
          <p:nvPr>
            <p:ph type="pic" sz="quarter" idx="10" hasCustomPrompt="1"/>
          </p:nvPr>
        </p:nvSpPr>
        <p:spPr>
          <a:xfrm>
            <a:off x="0" y="-1"/>
            <a:ext cx="9144000" cy="4914047"/>
          </a:xfrm>
        </p:spPr>
        <p:txBody>
          <a:bodyPr/>
          <a:lstStyle>
            <a:lvl1pPr>
              <a:defRPr baseline="0"/>
            </a:lvl1pPr>
          </a:lstStyle>
          <a:p>
            <a:r>
              <a:rPr lang="en-US"/>
              <a:t>Click to insert photo</a:t>
            </a:r>
          </a:p>
        </p:txBody>
      </p:sp>
      <p:sp>
        <p:nvSpPr>
          <p:cNvPr id="18" name="Title 9"/>
          <p:cNvSpPr>
            <a:spLocks noGrp="1"/>
          </p:cNvSpPr>
          <p:nvPr>
            <p:ph type="title" hasCustomPrompt="1"/>
          </p:nvPr>
        </p:nvSpPr>
        <p:spPr>
          <a:xfrm>
            <a:off x="457200" y="5260401"/>
            <a:ext cx="6096000" cy="685800"/>
          </a:xfrm>
        </p:spPr>
        <p:txBody>
          <a:bodyPr lIns="0"/>
          <a:lstStyle>
            <a:lvl1pPr algn="l">
              <a:defRPr/>
            </a:lvl1pPr>
          </a:lstStyle>
          <a:p>
            <a:r>
              <a:rPr lang="en-US"/>
              <a:t>Click to insert slide title</a:t>
            </a:r>
          </a:p>
        </p:txBody>
      </p:sp>
      <p:sp>
        <p:nvSpPr>
          <p:cNvPr id="19"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Tree>
    <p:extLst>
      <p:ext uri="{BB962C8B-B14F-4D97-AF65-F5344CB8AC3E}">
        <p14:creationId xmlns:p14="http://schemas.microsoft.com/office/powerpoint/2010/main" val="40960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Limite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DF01A-BABD-471A-AAB6-7A2B3CAB3DDE}" type="slidenum">
              <a:rPr lang="en-US" smtClean="0"/>
              <a:t>‹#›</a:t>
            </a:fld>
            <a:endParaRPr lang="en-US"/>
          </a:p>
        </p:txBody>
      </p:sp>
      <p:sp>
        <p:nvSpPr>
          <p:cNvPr id="6" name="Title 1"/>
          <p:cNvSpPr>
            <a:spLocks noGrp="1"/>
          </p:cNvSpPr>
          <p:nvPr>
            <p:ph type="title" hasCustomPrompt="1"/>
          </p:nvPr>
        </p:nvSpPr>
        <p:spPr>
          <a:xfrm>
            <a:off x="466057" y="4787550"/>
            <a:ext cx="8241561" cy="566738"/>
          </a:xfrm>
        </p:spPr>
        <p:txBody>
          <a:bodyPr lIns="0" anchor="b">
            <a:normAutofit/>
          </a:bodyPr>
          <a:lstStyle>
            <a:lvl1pPr algn="l">
              <a:defRPr sz="3000" b="0" baseline="0">
                <a:solidFill>
                  <a:srgbClr val="94B8BB"/>
                </a:solidFill>
                <a:latin typeface="Arial" pitchFamily="34" charset="0"/>
                <a:cs typeface="Arial" pitchFamily="34" charset="0"/>
              </a:defRPr>
            </a:lvl1pPr>
          </a:lstStyle>
          <a:p>
            <a:r>
              <a:rPr lang="en-US"/>
              <a:t>Click to Insert Slide/Photo Title</a:t>
            </a:r>
          </a:p>
        </p:txBody>
      </p:sp>
      <p:sp>
        <p:nvSpPr>
          <p:cNvPr id="7" name="Picture Placeholder 2"/>
          <p:cNvSpPr>
            <a:spLocks noGrp="1"/>
          </p:cNvSpPr>
          <p:nvPr>
            <p:ph type="pic" idx="1" hasCustomPrompt="1"/>
          </p:nvPr>
        </p:nvSpPr>
        <p:spPr>
          <a:xfrm>
            <a:off x="466057" y="276446"/>
            <a:ext cx="8232701" cy="4295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insert photo</a:t>
            </a:r>
          </a:p>
        </p:txBody>
      </p:sp>
      <p:sp>
        <p:nvSpPr>
          <p:cNvPr id="8" name="Text Placeholder 3"/>
          <p:cNvSpPr>
            <a:spLocks noGrp="1"/>
          </p:cNvSpPr>
          <p:nvPr>
            <p:ph type="body" sz="half" idx="2" hasCustomPrompt="1"/>
          </p:nvPr>
        </p:nvSpPr>
        <p:spPr>
          <a:xfrm>
            <a:off x="457198" y="5520562"/>
            <a:ext cx="8241561" cy="540488"/>
          </a:xfrm>
        </p:spPr>
        <p:txBody>
          <a:bodyPr lIns="0">
            <a:normAutofit/>
          </a:bodyPr>
          <a:lstStyle>
            <a:lvl1pPr marL="0" indent="0" algn="l">
              <a:spcBef>
                <a:spcPts val="0"/>
              </a:spcBef>
              <a:buNone/>
              <a:defRPr sz="1800" baseline="0">
                <a:solidFill>
                  <a:srgbClr val="00000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additional information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8" y="6312015"/>
            <a:ext cx="1384691" cy="347472"/>
          </a:xfrm>
          <a:prstGeom prst="rect">
            <a:avLst/>
          </a:prstGeom>
        </p:spPr>
      </p:pic>
      <p:sp>
        <p:nvSpPr>
          <p:cNvPr id="10" name="Slide Number Placeholder 5"/>
          <p:cNvSpPr txBox="1">
            <a:spLocks/>
          </p:cNvSpPr>
          <p:nvPr userDrawn="1"/>
        </p:nvSpPr>
        <p:spPr>
          <a:xfrm>
            <a:off x="8312786" y="6292556"/>
            <a:ext cx="37424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EDF01A-BABD-471A-AAB6-7A2B3CAB3DDE}" type="slidenum">
              <a:rPr lang="en-US" smtClean="0"/>
              <a:pPr/>
              <a:t>‹#›</a:t>
            </a:fld>
            <a:endParaRPr lang="en-US"/>
          </a:p>
        </p:txBody>
      </p:sp>
    </p:spTree>
    <p:extLst>
      <p:ext uri="{BB962C8B-B14F-4D97-AF65-F5344CB8AC3E}">
        <p14:creationId xmlns:p14="http://schemas.microsoft.com/office/powerpoint/2010/main" val="177151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DF01A-BABD-471A-AAB6-7A2B3CAB3DDE}" type="slidenum">
              <a:rPr lang="en-US" smtClean="0"/>
              <a:t>‹#›</a:t>
            </a:fld>
            <a:endParaRPr lang="en-US"/>
          </a:p>
        </p:txBody>
      </p:sp>
      <p:sp>
        <p:nvSpPr>
          <p:cNvPr id="10" name="Title 1"/>
          <p:cNvSpPr>
            <a:spLocks noGrp="1"/>
          </p:cNvSpPr>
          <p:nvPr>
            <p:ph type="title" hasCustomPrompt="1"/>
          </p:nvPr>
        </p:nvSpPr>
        <p:spPr>
          <a:xfrm>
            <a:off x="472440" y="461554"/>
            <a:ext cx="3008468" cy="1099686"/>
          </a:xfrm>
        </p:spPr>
        <p:txBody>
          <a:bodyPr lIns="0" anchor="b">
            <a:normAutofit/>
          </a:bodyPr>
          <a:lstStyle>
            <a:lvl1pPr algn="l">
              <a:defRPr sz="2500" b="0" baseline="0">
                <a:solidFill>
                  <a:srgbClr val="94B8BB"/>
                </a:solidFill>
                <a:latin typeface="Arial" pitchFamily="34" charset="0"/>
                <a:cs typeface="Arial" pitchFamily="34" charset="0"/>
              </a:defRPr>
            </a:lvl1pPr>
          </a:lstStyle>
          <a:p>
            <a:r>
              <a:rPr lang="en-US"/>
              <a:t>Click to insert </a:t>
            </a:r>
            <a:br>
              <a:rPr lang="en-US"/>
            </a:br>
            <a:r>
              <a:rPr lang="en-US"/>
              <a:t>slide title</a:t>
            </a:r>
          </a:p>
        </p:txBody>
      </p:sp>
      <p:sp>
        <p:nvSpPr>
          <p:cNvPr id="11" name="Picture Placeholder 8"/>
          <p:cNvSpPr>
            <a:spLocks noGrp="1"/>
          </p:cNvSpPr>
          <p:nvPr>
            <p:ph type="pic" sz="quarter" idx="13" hasCustomPrompt="1"/>
          </p:nvPr>
        </p:nvSpPr>
        <p:spPr>
          <a:xfrm>
            <a:off x="3810000" y="457201"/>
            <a:ext cx="4888761" cy="5513756"/>
          </a:xfrm>
        </p:spPr>
        <p:txBody>
          <a:bodyPr/>
          <a:lstStyle>
            <a:lvl1pPr>
              <a:defRPr/>
            </a:lvl1pPr>
          </a:lstStyle>
          <a:p>
            <a:r>
              <a:rPr lang="en-US"/>
              <a:t>Click to insert photo</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3189"/>
            <a:ext cx="1384691" cy="347472"/>
          </a:xfrm>
          <a:prstGeom prst="rect">
            <a:avLst/>
          </a:prstGeom>
        </p:spPr>
      </p:pic>
      <p:sp>
        <p:nvSpPr>
          <p:cNvPr id="14" name="Line 2"/>
          <p:cNvSpPr>
            <a:spLocks noChangeShapeType="1"/>
          </p:cNvSpPr>
          <p:nvPr userDrawn="1"/>
        </p:nvSpPr>
        <p:spPr bwMode="auto">
          <a:xfrm flipV="1">
            <a:off x="457200" y="1561240"/>
            <a:ext cx="3023708" cy="5316"/>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5" name="Text Placeholder 10"/>
          <p:cNvSpPr>
            <a:spLocks noGrp="1"/>
          </p:cNvSpPr>
          <p:nvPr>
            <p:ph type="body" sz="quarter" idx="14" hasCustomPrompt="1"/>
          </p:nvPr>
        </p:nvSpPr>
        <p:spPr>
          <a:xfrm>
            <a:off x="472440" y="1794134"/>
            <a:ext cx="3008468" cy="4176823"/>
          </a:xfrm>
          <a:noFill/>
        </p:spPr>
        <p:txBody>
          <a:bodyPr lIns="0"/>
          <a:lstStyle>
            <a:lvl1pPr>
              <a:spcBef>
                <a:spcPts val="0"/>
              </a:spcBef>
              <a:defRPr sz="2000" baseline="0">
                <a:solidFill>
                  <a:srgbClr val="342E1F"/>
                </a:solidFill>
              </a:defRPr>
            </a:lvl1pPr>
            <a:lvl2pPr>
              <a:spcBef>
                <a:spcPts val="0"/>
              </a:spcBef>
              <a:defRPr sz="1800">
                <a:solidFill>
                  <a:srgbClr val="342E1F"/>
                </a:solidFill>
              </a:defRPr>
            </a:lvl2pPr>
            <a:lvl3pPr>
              <a:spcBef>
                <a:spcPts val="0"/>
              </a:spcBef>
              <a:defRPr sz="1600">
                <a:solidFill>
                  <a:srgbClr val="342E1F"/>
                </a:solidFill>
              </a:defRPr>
            </a:lvl3pPr>
            <a:lvl4pPr>
              <a:spcBef>
                <a:spcPts val="0"/>
              </a:spcBef>
              <a:defRPr sz="1600">
                <a:solidFill>
                  <a:srgbClr val="342E1F"/>
                </a:solidFill>
              </a:defRPr>
            </a:lvl4pPr>
            <a:lvl5pPr>
              <a:spcBef>
                <a:spcPts val="0"/>
              </a:spcBef>
              <a:defRPr sz="1600">
                <a:solidFill>
                  <a:srgbClr val="342E1F"/>
                </a:solidFill>
              </a:defRPr>
            </a:lvl5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173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s w/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DF01A-BABD-471A-AAB6-7A2B3CAB3DDE}" type="slidenum">
              <a:rPr lang="en-US" smtClean="0"/>
              <a:t>‹#›</a:t>
            </a:fld>
            <a:endParaRPr lang="en-US"/>
          </a:p>
        </p:txBody>
      </p:sp>
      <p:sp>
        <p:nvSpPr>
          <p:cNvPr id="10" name="Title 1"/>
          <p:cNvSpPr>
            <a:spLocks noGrp="1"/>
          </p:cNvSpPr>
          <p:nvPr>
            <p:ph type="title" hasCustomPrompt="1"/>
          </p:nvPr>
        </p:nvSpPr>
        <p:spPr>
          <a:xfrm>
            <a:off x="472440" y="461554"/>
            <a:ext cx="3008468" cy="1099686"/>
          </a:xfrm>
        </p:spPr>
        <p:txBody>
          <a:bodyPr lIns="0" anchor="b">
            <a:normAutofit/>
          </a:bodyPr>
          <a:lstStyle>
            <a:lvl1pPr algn="l">
              <a:defRPr sz="2500" b="0" baseline="0">
                <a:solidFill>
                  <a:srgbClr val="94B8BB"/>
                </a:solidFill>
                <a:latin typeface="Arial" pitchFamily="34" charset="0"/>
                <a:cs typeface="Arial" pitchFamily="34" charset="0"/>
              </a:defRPr>
            </a:lvl1pPr>
          </a:lstStyle>
          <a:p>
            <a:r>
              <a:rPr lang="en-US"/>
              <a:t>Click to insert </a:t>
            </a:r>
            <a:br>
              <a:rPr lang="en-US"/>
            </a:br>
            <a:r>
              <a:rPr lang="en-US"/>
              <a:t>slide title</a:t>
            </a:r>
          </a:p>
        </p:txBody>
      </p:sp>
      <p:sp>
        <p:nvSpPr>
          <p:cNvPr id="11" name="Picture Placeholder 8"/>
          <p:cNvSpPr>
            <a:spLocks noGrp="1"/>
          </p:cNvSpPr>
          <p:nvPr>
            <p:ph type="pic" sz="quarter" idx="13" hasCustomPrompt="1"/>
          </p:nvPr>
        </p:nvSpPr>
        <p:spPr>
          <a:xfrm>
            <a:off x="3810000" y="457201"/>
            <a:ext cx="4888761" cy="2673867"/>
          </a:xfrm>
        </p:spPr>
        <p:txBody>
          <a:bodyPr/>
          <a:lstStyle>
            <a:lvl1pPr>
              <a:defRPr/>
            </a:lvl1pPr>
          </a:lstStyle>
          <a:p>
            <a:r>
              <a:rPr lang="en-US"/>
              <a:t>Click to insert photo</a:t>
            </a:r>
          </a:p>
        </p:txBody>
      </p:sp>
      <p:sp>
        <p:nvSpPr>
          <p:cNvPr id="12" name="Text Placeholder 10"/>
          <p:cNvSpPr>
            <a:spLocks noGrp="1"/>
          </p:cNvSpPr>
          <p:nvPr>
            <p:ph type="body" sz="quarter" idx="14" hasCustomPrompt="1"/>
          </p:nvPr>
        </p:nvSpPr>
        <p:spPr>
          <a:xfrm>
            <a:off x="472440" y="1794134"/>
            <a:ext cx="3008468" cy="4176823"/>
          </a:xfrm>
          <a:noFill/>
        </p:spPr>
        <p:txBody>
          <a:bodyPr lIns="0"/>
          <a:lstStyle>
            <a:lvl1pPr>
              <a:spcBef>
                <a:spcPts val="0"/>
              </a:spcBef>
              <a:defRPr sz="2000" baseline="0">
                <a:solidFill>
                  <a:srgbClr val="342E1F"/>
                </a:solidFill>
              </a:defRPr>
            </a:lvl1pPr>
            <a:lvl2pPr>
              <a:spcBef>
                <a:spcPts val="0"/>
              </a:spcBef>
              <a:defRPr sz="1800">
                <a:solidFill>
                  <a:srgbClr val="342E1F"/>
                </a:solidFill>
              </a:defRPr>
            </a:lvl2pPr>
            <a:lvl3pPr>
              <a:spcBef>
                <a:spcPts val="0"/>
              </a:spcBef>
              <a:defRPr sz="1600">
                <a:solidFill>
                  <a:srgbClr val="342E1F"/>
                </a:solidFill>
              </a:defRPr>
            </a:lvl3pPr>
            <a:lvl4pPr>
              <a:spcBef>
                <a:spcPts val="0"/>
              </a:spcBef>
              <a:defRPr sz="1600">
                <a:solidFill>
                  <a:srgbClr val="342E1F"/>
                </a:solidFill>
              </a:defRPr>
            </a:lvl4pPr>
            <a:lvl5pPr>
              <a:spcBef>
                <a:spcPts val="0"/>
              </a:spcBef>
              <a:defRPr sz="1600">
                <a:solidFill>
                  <a:srgbClr val="342E1F"/>
                </a:solidFill>
              </a:defRPr>
            </a:lvl5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3189"/>
            <a:ext cx="1384691" cy="347472"/>
          </a:xfrm>
          <a:prstGeom prst="rect">
            <a:avLst/>
          </a:prstGeom>
        </p:spPr>
      </p:pic>
      <p:sp>
        <p:nvSpPr>
          <p:cNvPr id="14" name="Line 2"/>
          <p:cNvSpPr>
            <a:spLocks noChangeShapeType="1"/>
          </p:cNvSpPr>
          <p:nvPr userDrawn="1"/>
        </p:nvSpPr>
        <p:spPr bwMode="auto">
          <a:xfrm flipV="1">
            <a:off x="457200" y="1561240"/>
            <a:ext cx="3023708" cy="5316"/>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7" name="Picture Placeholder 8"/>
          <p:cNvSpPr>
            <a:spLocks noGrp="1"/>
          </p:cNvSpPr>
          <p:nvPr>
            <p:ph type="pic" sz="quarter" idx="15" hasCustomPrompt="1"/>
          </p:nvPr>
        </p:nvSpPr>
        <p:spPr>
          <a:xfrm>
            <a:off x="3808898" y="3297090"/>
            <a:ext cx="4888761" cy="2673867"/>
          </a:xfrm>
        </p:spPr>
        <p:txBody>
          <a:bodyPr/>
          <a:lstStyle>
            <a:lvl1pPr>
              <a:defRPr/>
            </a:lvl1pPr>
          </a:lstStyle>
          <a:p>
            <a:r>
              <a:rPr lang="en-US"/>
              <a:t>Click to insert photo</a:t>
            </a:r>
          </a:p>
        </p:txBody>
      </p:sp>
    </p:spTree>
    <p:extLst>
      <p:ext uri="{BB962C8B-B14F-4D97-AF65-F5344CB8AC3E}">
        <p14:creationId xmlns:p14="http://schemas.microsoft.com/office/powerpoint/2010/main" val="373249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w/Separate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Content Placeholder 2"/>
          <p:cNvSpPr>
            <a:spLocks noGrp="1"/>
          </p:cNvSpPr>
          <p:nvPr>
            <p:ph sz="half" idx="1" hasCustomPrompt="1"/>
          </p:nvPr>
        </p:nvSpPr>
        <p:spPr>
          <a:xfrm>
            <a:off x="457200" y="4401879"/>
            <a:ext cx="4038600" cy="1636721"/>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0" name="Content Placeholder 3"/>
          <p:cNvSpPr>
            <a:spLocks noGrp="1"/>
          </p:cNvSpPr>
          <p:nvPr>
            <p:ph sz="half" idx="2" hasCustomPrompt="1"/>
          </p:nvPr>
        </p:nvSpPr>
        <p:spPr>
          <a:xfrm>
            <a:off x="4648200" y="4401879"/>
            <a:ext cx="4038600" cy="1626089"/>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8" name="Picture Placeholder 8"/>
          <p:cNvSpPr>
            <a:spLocks noGrp="1"/>
          </p:cNvSpPr>
          <p:nvPr>
            <p:ph type="pic" sz="quarter" idx="10" hasCustomPrompt="1"/>
          </p:nvPr>
        </p:nvSpPr>
        <p:spPr>
          <a:xfrm>
            <a:off x="457200" y="1498109"/>
            <a:ext cx="4038600" cy="2743200"/>
          </a:xfrm>
        </p:spPr>
        <p:txBody>
          <a:bodyPr/>
          <a:lstStyle>
            <a:lvl1pPr>
              <a:defRPr/>
            </a:lvl1pPr>
          </a:lstStyle>
          <a:p>
            <a:r>
              <a:rPr lang="en-US"/>
              <a:t>Click to insert photo</a:t>
            </a:r>
          </a:p>
        </p:txBody>
      </p:sp>
      <p:sp>
        <p:nvSpPr>
          <p:cNvPr id="11" name="Picture Placeholder 8"/>
          <p:cNvSpPr>
            <a:spLocks noGrp="1"/>
          </p:cNvSpPr>
          <p:nvPr>
            <p:ph type="pic" sz="quarter" idx="11" hasCustomPrompt="1"/>
          </p:nvPr>
        </p:nvSpPr>
        <p:spPr>
          <a:xfrm>
            <a:off x="4648200" y="1498109"/>
            <a:ext cx="4038600" cy="2743200"/>
          </a:xfrm>
        </p:spPr>
        <p:txBody>
          <a:bodyPr/>
          <a:lstStyle>
            <a:lvl1pPr>
              <a:defRPr/>
            </a:lvl1pPr>
          </a:lstStyle>
          <a:p>
            <a:r>
              <a:rPr lang="en-US"/>
              <a:t>Click to insert photo</a:t>
            </a:r>
          </a:p>
        </p:txBody>
      </p:sp>
      <p:sp>
        <p:nvSpPr>
          <p:cNvPr id="12"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4"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5"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71706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ple Image w/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17" name="Picture Placeholder 7"/>
          <p:cNvSpPr>
            <a:spLocks noGrp="1"/>
          </p:cNvSpPr>
          <p:nvPr>
            <p:ph type="pic" sz="quarter" idx="10" hasCustomPrompt="1"/>
          </p:nvPr>
        </p:nvSpPr>
        <p:spPr>
          <a:xfrm>
            <a:off x="457200" y="350791"/>
            <a:ext cx="2468880" cy="3154680"/>
          </a:xfrm>
        </p:spPr>
        <p:txBody>
          <a:bodyPr/>
          <a:lstStyle>
            <a:lvl1pPr>
              <a:defRPr baseline="0"/>
            </a:lvl1pPr>
          </a:lstStyle>
          <a:p>
            <a:r>
              <a:rPr lang="en-US"/>
              <a:t>Click to insert photo</a:t>
            </a:r>
          </a:p>
        </p:txBody>
      </p:sp>
      <p:sp>
        <p:nvSpPr>
          <p:cNvPr id="18" name="Title 9"/>
          <p:cNvSpPr>
            <a:spLocks noGrp="1"/>
          </p:cNvSpPr>
          <p:nvPr>
            <p:ph type="title" hasCustomPrompt="1"/>
          </p:nvPr>
        </p:nvSpPr>
        <p:spPr>
          <a:xfrm>
            <a:off x="457200" y="5260401"/>
            <a:ext cx="6096000" cy="685800"/>
          </a:xfrm>
        </p:spPr>
        <p:txBody>
          <a:bodyPr lIns="0"/>
          <a:lstStyle>
            <a:lvl1pPr algn="l">
              <a:defRPr/>
            </a:lvl1pPr>
          </a:lstStyle>
          <a:p>
            <a:r>
              <a:rPr lang="en-US"/>
              <a:t>Click to insert slide title</a:t>
            </a:r>
          </a:p>
        </p:txBody>
      </p:sp>
      <p:sp>
        <p:nvSpPr>
          <p:cNvPr id="19"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6" name="Picture Placeholder 7"/>
          <p:cNvSpPr>
            <a:spLocks noGrp="1"/>
          </p:cNvSpPr>
          <p:nvPr>
            <p:ph type="pic" sz="quarter" idx="13" hasCustomPrompt="1"/>
          </p:nvPr>
        </p:nvSpPr>
        <p:spPr>
          <a:xfrm>
            <a:off x="3337673" y="350791"/>
            <a:ext cx="2468880" cy="3154680"/>
          </a:xfrm>
        </p:spPr>
        <p:txBody>
          <a:bodyPr/>
          <a:lstStyle>
            <a:lvl1pPr>
              <a:defRPr baseline="0"/>
            </a:lvl1pPr>
          </a:lstStyle>
          <a:p>
            <a:r>
              <a:rPr lang="en-US"/>
              <a:t>Click to insert photo</a:t>
            </a:r>
          </a:p>
        </p:txBody>
      </p:sp>
      <p:sp>
        <p:nvSpPr>
          <p:cNvPr id="7" name="Picture Placeholder 7"/>
          <p:cNvSpPr>
            <a:spLocks noGrp="1"/>
          </p:cNvSpPr>
          <p:nvPr>
            <p:ph type="pic" sz="quarter" idx="14" hasCustomPrompt="1"/>
          </p:nvPr>
        </p:nvSpPr>
        <p:spPr>
          <a:xfrm>
            <a:off x="6218146" y="350791"/>
            <a:ext cx="2468880" cy="3154680"/>
          </a:xfrm>
        </p:spPr>
        <p:txBody>
          <a:bodyPr/>
          <a:lstStyle>
            <a:lvl1pPr>
              <a:defRPr baseline="0"/>
            </a:lvl1pPr>
          </a:lstStyle>
          <a:p>
            <a:r>
              <a:rPr lang="en-US"/>
              <a:t>Click to insert photo</a:t>
            </a:r>
          </a:p>
        </p:txBody>
      </p:sp>
      <p:sp>
        <p:nvSpPr>
          <p:cNvPr id="8" name="Text Placeholder 11"/>
          <p:cNvSpPr>
            <a:spLocks noGrp="1"/>
          </p:cNvSpPr>
          <p:nvPr>
            <p:ph type="body" sz="quarter" idx="15" hasCustomPrompt="1"/>
          </p:nvPr>
        </p:nvSpPr>
        <p:spPr>
          <a:xfrm>
            <a:off x="457200" y="3659036"/>
            <a:ext cx="2468880" cy="1327634"/>
          </a:xfrm>
        </p:spPr>
        <p:txBody>
          <a:bodyPr>
            <a:normAutofit/>
          </a:bodyPr>
          <a:lstStyle>
            <a:lvl1pPr>
              <a:defRPr sz="2000" baseline="0"/>
            </a:lvl1pPr>
          </a:lstStyle>
          <a:p>
            <a:pPr lvl="0"/>
            <a:r>
              <a:rPr lang="en-US"/>
              <a:t>Click to add info</a:t>
            </a:r>
          </a:p>
        </p:txBody>
      </p:sp>
      <p:sp>
        <p:nvSpPr>
          <p:cNvPr id="9" name="Text Placeholder 11"/>
          <p:cNvSpPr>
            <a:spLocks noGrp="1"/>
          </p:cNvSpPr>
          <p:nvPr>
            <p:ph type="body" sz="quarter" idx="16" hasCustomPrompt="1"/>
          </p:nvPr>
        </p:nvSpPr>
        <p:spPr>
          <a:xfrm>
            <a:off x="3337673" y="3659036"/>
            <a:ext cx="2468880" cy="1327634"/>
          </a:xfrm>
        </p:spPr>
        <p:txBody>
          <a:bodyPr>
            <a:normAutofit/>
          </a:bodyPr>
          <a:lstStyle>
            <a:lvl1pPr>
              <a:defRPr sz="2000" baseline="0"/>
            </a:lvl1pPr>
          </a:lstStyle>
          <a:p>
            <a:pPr lvl="0"/>
            <a:r>
              <a:rPr lang="en-US"/>
              <a:t>Click to add info</a:t>
            </a:r>
          </a:p>
        </p:txBody>
      </p:sp>
      <p:sp>
        <p:nvSpPr>
          <p:cNvPr id="10" name="Text Placeholder 11"/>
          <p:cNvSpPr>
            <a:spLocks noGrp="1"/>
          </p:cNvSpPr>
          <p:nvPr>
            <p:ph type="body" sz="quarter" idx="17" hasCustomPrompt="1"/>
          </p:nvPr>
        </p:nvSpPr>
        <p:spPr>
          <a:xfrm>
            <a:off x="6218146" y="3659036"/>
            <a:ext cx="2468880" cy="1327634"/>
          </a:xfrm>
        </p:spPr>
        <p:txBody>
          <a:bodyPr>
            <a:normAutofit/>
          </a:bodyPr>
          <a:lstStyle>
            <a:lvl1pPr>
              <a:defRPr sz="2000" baseline="0"/>
            </a:lvl1pPr>
          </a:lstStyle>
          <a:p>
            <a:pPr lvl="0"/>
            <a:r>
              <a:rPr lang="en-US"/>
              <a:t>Click to add info</a:t>
            </a:r>
          </a:p>
        </p:txBody>
      </p:sp>
    </p:spTree>
    <p:extLst>
      <p:ext uri="{BB962C8B-B14F-4D97-AF65-F5344CB8AC3E}">
        <p14:creationId xmlns:p14="http://schemas.microsoft.com/office/powerpoint/2010/main" val="285126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1382"/>
            <a:ext cx="1384691" cy="347472"/>
          </a:xfrm>
          <a:prstGeom prst="rect">
            <a:avLst/>
          </a:prstGeom>
        </p:spPr>
      </p:pic>
      <p:sp>
        <p:nvSpPr>
          <p:cNvPr id="8" name="Table Placeholder 6"/>
          <p:cNvSpPr>
            <a:spLocks noGrp="1"/>
          </p:cNvSpPr>
          <p:nvPr>
            <p:ph type="tbl" sz="quarter" idx="10" hasCustomPrompt="1"/>
          </p:nvPr>
        </p:nvSpPr>
        <p:spPr>
          <a:xfrm>
            <a:off x="457200" y="1424762"/>
            <a:ext cx="8229600" cy="4668379"/>
          </a:xfrm>
        </p:spPr>
        <p:txBody>
          <a:bodyPr/>
          <a:lstStyle>
            <a:lvl1pPr>
              <a:defRPr/>
            </a:lvl1pPr>
          </a:lstStyle>
          <a:p>
            <a:r>
              <a:rPr lang="en-US"/>
              <a:t>Click to insert a table</a:t>
            </a:r>
          </a:p>
        </p:txBody>
      </p:sp>
      <p:sp>
        <p:nvSpPr>
          <p:cNvPr id="10"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1"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2"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80004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TextBox 13"/>
          <p:cNvSpPr txBox="1"/>
          <p:nvPr userDrawn="1"/>
        </p:nvSpPr>
        <p:spPr>
          <a:xfrm>
            <a:off x="457200" y="2842438"/>
            <a:ext cx="4343400" cy="861774"/>
          </a:xfrm>
          <a:prstGeom prst="rect">
            <a:avLst/>
          </a:prstGeom>
          <a:noFill/>
        </p:spPr>
        <p:txBody>
          <a:bodyPr wrap="square" lIns="0" rtlCol="0">
            <a:spAutoFit/>
          </a:bodyPr>
          <a:lstStyle/>
          <a:p>
            <a:pPr algn="l" defTabSz="914400"/>
            <a:r>
              <a:rPr lang="en-US" sz="5000">
                <a:solidFill>
                  <a:srgbClr val="94B8BB"/>
                </a:solidFill>
                <a:latin typeface="Arial"/>
              </a:rPr>
              <a:t>QUESTIONS?</a:t>
            </a:r>
          </a:p>
        </p:txBody>
      </p:sp>
      <p:pic>
        <p:nvPicPr>
          <p:cNvPr id="15"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16"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17"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18"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118317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TextBox 13"/>
          <p:cNvSpPr txBox="1"/>
          <p:nvPr userDrawn="1"/>
        </p:nvSpPr>
        <p:spPr>
          <a:xfrm>
            <a:off x="460375" y="1772926"/>
            <a:ext cx="4343400" cy="861774"/>
          </a:xfrm>
          <a:prstGeom prst="rect">
            <a:avLst/>
          </a:prstGeom>
          <a:noFill/>
        </p:spPr>
        <p:txBody>
          <a:bodyPr wrap="square" lIns="0" rtlCol="0">
            <a:spAutoFit/>
          </a:bodyPr>
          <a:lstStyle/>
          <a:p>
            <a:pPr algn="l" defTabSz="914400"/>
            <a:r>
              <a:rPr lang="en-US" sz="5000">
                <a:solidFill>
                  <a:srgbClr val="94B8BB"/>
                </a:solidFill>
                <a:latin typeface="Arial"/>
              </a:rPr>
              <a:t>QUESTIONS?</a:t>
            </a:r>
          </a:p>
        </p:txBody>
      </p:sp>
      <p:sp>
        <p:nvSpPr>
          <p:cNvPr id="8" name="Text Placeholder 9"/>
          <p:cNvSpPr>
            <a:spLocks noGrp="1"/>
          </p:cNvSpPr>
          <p:nvPr>
            <p:ph type="body" sz="quarter" idx="11" hasCustomPrompt="1"/>
          </p:nvPr>
        </p:nvSpPr>
        <p:spPr>
          <a:xfrm>
            <a:off x="762000" y="35814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9" name="Text Placeholder 9"/>
          <p:cNvSpPr>
            <a:spLocks noGrp="1"/>
          </p:cNvSpPr>
          <p:nvPr>
            <p:ph type="body" sz="quarter" idx="17" hasCustomPrompt="1"/>
          </p:nvPr>
        </p:nvSpPr>
        <p:spPr>
          <a:xfrm>
            <a:off x="762000" y="40386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10" name="Text Placeholder 9"/>
          <p:cNvSpPr>
            <a:spLocks noGrp="1"/>
          </p:cNvSpPr>
          <p:nvPr>
            <p:ph type="body" sz="quarter" idx="13" hasCustomPrompt="1"/>
          </p:nvPr>
        </p:nvSpPr>
        <p:spPr>
          <a:xfrm>
            <a:off x="762000" y="44958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11" name="Text Placeholder 9"/>
          <p:cNvSpPr>
            <a:spLocks noGrp="1"/>
          </p:cNvSpPr>
          <p:nvPr>
            <p:ph type="body" sz="quarter" idx="18" hasCustomPrompt="1"/>
          </p:nvPr>
        </p:nvSpPr>
        <p:spPr>
          <a:xfrm>
            <a:off x="4953000" y="35814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12" name="Text Placeholder 9"/>
          <p:cNvSpPr>
            <a:spLocks noGrp="1"/>
          </p:cNvSpPr>
          <p:nvPr>
            <p:ph type="body" sz="quarter" idx="19" hasCustomPrompt="1"/>
          </p:nvPr>
        </p:nvSpPr>
        <p:spPr>
          <a:xfrm>
            <a:off x="4953000" y="40386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13" name="Text Placeholder 9"/>
          <p:cNvSpPr>
            <a:spLocks noGrp="1"/>
          </p:cNvSpPr>
          <p:nvPr>
            <p:ph type="body" sz="quarter" idx="20" hasCustomPrompt="1"/>
          </p:nvPr>
        </p:nvSpPr>
        <p:spPr>
          <a:xfrm>
            <a:off x="4953000" y="44958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pic>
        <p:nvPicPr>
          <p:cNvPr id="19"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20"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21"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22"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301627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9" name="Text Placeholder 9"/>
          <p:cNvSpPr>
            <a:spLocks noGrp="1"/>
          </p:cNvSpPr>
          <p:nvPr>
            <p:ph type="body" sz="quarter" idx="11" hasCustomPrompt="1"/>
          </p:nvPr>
        </p:nvSpPr>
        <p:spPr>
          <a:xfrm>
            <a:off x="762000" y="19050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0" name="Text Placeholder 9"/>
          <p:cNvSpPr>
            <a:spLocks noGrp="1"/>
          </p:cNvSpPr>
          <p:nvPr>
            <p:ph type="body" sz="quarter" idx="17" hasCustomPrompt="1"/>
          </p:nvPr>
        </p:nvSpPr>
        <p:spPr>
          <a:xfrm>
            <a:off x="762000" y="23622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1" name="Text Placeholder 9"/>
          <p:cNvSpPr>
            <a:spLocks noGrp="1"/>
          </p:cNvSpPr>
          <p:nvPr>
            <p:ph type="body" sz="quarter" idx="13" hasCustomPrompt="1"/>
          </p:nvPr>
        </p:nvSpPr>
        <p:spPr>
          <a:xfrm>
            <a:off x="762000" y="28194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2" name="Text Placeholder 9"/>
          <p:cNvSpPr>
            <a:spLocks noGrp="1"/>
          </p:cNvSpPr>
          <p:nvPr>
            <p:ph type="body" sz="quarter" idx="18" hasCustomPrompt="1"/>
          </p:nvPr>
        </p:nvSpPr>
        <p:spPr>
          <a:xfrm>
            <a:off x="4876800" y="19050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3" name="Text Placeholder 9"/>
          <p:cNvSpPr>
            <a:spLocks noGrp="1"/>
          </p:cNvSpPr>
          <p:nvPr>
            <p:ph type="body" sz="quarter" idx="19" hasCustomPrompt="1"/>
          </p:nvPr>
        </p:nvSpPr>
        <p:spPr>
          <a:xfrm>
            <a:off x="4876800" y="23622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4" name="Text Placeholder 9"/>
          <p:cNvSpPr>
            <a:spLocks noGrp="1"/>
          </p:cNvSpPr>
          <p:nvPr>
            <p:ph type="body" sz="quarter" idx="20" hasCustomPrompt="1"/>
          </p:nvPr>
        </p:nvSpPr>
        <p:spPr>
          <a:xfrm>
            <a:off x="4876800" y="28194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5" name="Text Placeholder 9"/>
          <p:cNvSpPr>
            <a:spLocks noGrp="1"/>
          </p:cNvSpPr>
          <p:nvPr>
            <p:ph type="body" sz="quarter" idx="21" hasCustomPrompt="1"/>
          </p:nvPr>
        </p:nvSpPr>
        <p:spPr>
          <a:xfrm>
            <a:off x="2819400" y="373380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6" name="Text Placeholder 9"/>
          <p:cNvSpPr>
            <a:spLocks noGrp="1"/>
          </p:cNvSpPr>
          <p:nvPr>
            <p:ph type="body" sz="quarter" idx="22" hasCustomPrompt="1"/>
          </p:nvPr>
        </p:nvSpPr>
        <p:spPr>
          <a:xfrm>
            <a:off x="2819400" y="4191000"/>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7" name="Text Placeholder 9"/>
          <p:cNvSpPr>
            <a:spLocks noGrp="1"/>
          </p:cNvSpPr>
          <p:nvPr>
            <p:ph type="body" sz="quarter" idx="23" hasCustomPrompt="1"/>
          </p:nvPr>
        </p:nvSpPr>
        <p:spPr>
          <a:xfrm>
            <a:off x="2819400" y="4648200"/>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pic>
        <p:nvPicPr>
          <p:cNvPr id="28" name="Picture 2"/>
          <p:cNvPicPr>
            <a:picLocks noChangeAspect="1" noChangeArrowheads="1"/>
          </p:cNvPicPr>
          <p:nvPr userDrawn="1"/>
        </p:nvPicPr>
        <p:blipFill>
          <a:blip r:embed="rId3" cstate="print"/>
          <a:srcRect/>
          <a:stretch>
            <a:fillRect/>
          </a:stretch>
        </p:blipFill>
        <p:spPr bwMode="auto">
          <a:xfrm>
            <a:off x="1524000" y="6049841"/>
            <a:ext cx="463550" cy="463550"/>
          </a:xfrm>
          <a:prstGeom prst="rect">
            <a:avLst/>
          </a:prstGeom>
          <a:noFill/>
          <a:ln w="9525">
            <a:noFill/>
            <a:miter lim="800000"/>
            <a:headEnd/>
            <a:tailEnd/>
          </a:ln>
          <a:effectLst/>
        </p:spPr>
      </p:pic>
      <p:pic>
        <p:nvPicPr>
          <p:cNvPr id="29" name="Picture 3"/>
          <p:cNvPicPr>
            <a:picLocks noChangeAspect="1" noChangeArrowheads="1"/>
          </p:cNvPicPr>
          <p:nvPr userDrawn="1"/>
        </p:nvPicPr>
        <p:blipFill>
          <a:blip r:embed="rId4" cstate="print"/>
          <a:srcRect/>
          <a:stretch>
            <a:fillRect/>
          </a:stretch>
        </p:blipFill>
        <p:spPr bwMode="auto">
          <a:xfrm>
            <a:off x="457200" y="6049841"/>
            <a:ext cx="463550" cy="463550"/>
          </a:xfrm>
          <a:prstGeom prst="rect">
            <a:avLst/>
          </a:prstGeom>
          <a:noFill/>
          <a:ln w="9525">
            <a:noFill/>
            <a:miter lim="800000"/>
            <a:headEnd/>
            <a:tailEnd/>
          </a:ln>
          <a:effectLst/>
        </p:spPr>
      </p:pic>
      <p:pic>
        <p:nvPicPr>
          <p:cNvPr id="30" name="Picture 4"/>
          <p:cNvPicPr>
            <a:picLocks noChangeAspect="1" noChangeArrowheads="1"/>
          </p:cNvPicPr>
          <p:nvPr userDrawn="1"/>
        </p:nvPicPr>
        <p:blipFill>
          <a:blip r:embed="rId5" cstate="print"/>
          <a:srcRect/>
          <a:stretch>
            <a:fillRect/>
          </a:stretch>
        </p:blipFill>
        <p:spPr bwMode="auto">
          <a:xfrm>
            <a:off x="990600" y="6049841"/>
            <a:ext cx="463550" cy="463550"/>
          </a:xfrm>
          <a:prstGeom prst="rect">
            <a:avLst/>
          </a:prstGeom>
          <a:noFill/>
          <a:ln w="9525">
            <a:noFill/>
            <a:miter lim="800000"/>
            <a:headEnd/>
            <a:tailEnd/>
          </a:ln>
          <a:effectLst/>
        </p:spPr>
      </p:pic>
      <p:pic>
        <p:nvPicPr>
          <p:cNvPr id="31" name="Picture 5"/>
          <p:cNvPicPr>
            <a:picLocks noChangeAspect="1" noChangeArrowheads="1"/>
          </p:cNvPicPr>
          <p:nvPr userDrawn="1"/>
        </p:nvPicPr>
        <p:blipFill>
          <a:blip r:embed="rId6" cstate="print"/>
          <a:srcRect/>
          <a:stretch>
            <a:fillRect/>
          </a:stretch>
        </p:blipFill>
        <p:spPr bwMode="auto">
          <a:xfrm>
            <a:off x="2057400" y="6049841"/>
            <a:ext cx="463550" cy="463550"/>
          </a:xfrm>
          <a:prstGeom prst="rect">
            <a:avLst/>
          </a:prstGeom>
          <a:noFill/>
          <a:ln w="9525">
            <a:noFill/>
            <a:miter lim="800000"/>
            <a:headEnd/>
            <a:tailEnd/>
          </a:ln>
          <a:effectLst/>
        </p:spPr>
      </p:pic>
    </p:spTree>
    <p:extLst>
      <p:ext uri="{BB962C8B-B14F-4D97-AF65-F5344CB8AC3E}">
        <p14:creationId xmlns:p14="http://schemas.microsoft.com/office/powerpoint/2010/main" val="311902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Picture Placeholder 8"/>
          <p:cNvSpPr>
            <a:spLocks noGrp="1"/>
          </p:cNvSpPr>
          <p:nvPr>
            <p:ph type="pic" sz="quarter" idx="10" hasCustomPrompt="1"/>
          </p:nvPr>
        </p:nvSpPr>
        <p:spPr>
          <a:xfrm>
            <a:off x="457200" y="1307805"/>
            <a:ext cx="6096000" cy="3410076"/>
          </a:xfrm>
          <a:effectLst/>
        </p:spPr>
        <p:txBody>
          <a:bodyPr/>
          <a:lstStyle>
            <a:lvl1pPr>
              <a:defRPr/>
            </a:lvl1pPr>
          </a:lstStyle>
          <a:p>
            <a:r>
              <a:rPr lang="en-US"/>
              <a:t>Click to insert photo</a:t>
            </a:r>
          </a:p>
        </p:txBody>
      </p:sp>
      <p:sp>
        <p:nvSpPr>
          <p:cNvPr id="15" name="Title 1"/>
          <p:cNvSpPr>
            <a:spLocks noGrp="1"/>
          </p:cNvSpPr>
          <p:nvPr>
            <p:ph type="ctrTitle" hasCustomPrompt="1"/>
          </p:nvPr>
        </p:nvSpPr>
        <p:spPr>
          <a:xfrm>
            <a:off x="457200" y="5013960"/>
            <a:ext cx="6096000" cy="1470025"/>
          </a:xfrm>
        </p:spPr>
        <p:txBody>
          <a:bodyPr lIns="0" anchor="t" anchorCtr="0">
            <a:normAutofit/>
          </a:bodyPr>
          <a:lstStyle>
            <a:lvl1pPr algn="l">
              <a:defRPr sz="4000" cap="all" baseline="0">
                <a:solidFill>
                  <a:srgbClr val="94B8BB"/>
                </a:solidFill>
                <a:latin typeface="Arial" pitchFamily="34" charset="0"/>
                <a:cs typeface="Arial" pitchFamily="34" charset="0"/>
              </a:defRPr>
            </a:lvl1pPr>
          </a:lstStyle>
          <a:p>
            <a:r>
              <a:rPr lang="en-US"/>
              <a:t>Click to add</a:t>
            </a:r>
            <a:br>
              <a:rPr lang="en-US"/>
            </a:br>
            <a:r>
              <a:rPr lang="en-US"/>
              <a:t>slide title</a:t>
            </a:r>
          </a:p>
        </p:txBody>
      </p:sp>
    </p:spTree>
    <p:extLst>
      <p:ext uri="{BB962C8B-B14F-4D97-AF65-F5344CB8AC3E}">
        <p14:creationId xmlns:p14="http://schemas.microsoft.com/office/powerpoint/2010/main" val="39209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Photo, Date, &amp; Sub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14746"/>
            <a:ext cx="1639766" cy="411480"/>
          </a:xfrm>
          <a:prstGeom prst="rect">
            <a:avLst/>
          </a:prstGeom>
        </p:spPr>
      </p:pic>
      <p:sp>
        <p:nvSpPr>
          <p:cNvPr id="14" name="Picture Placeholder 8"/>
          <p:cNvSpPr>
            <a:spLocks noGrp="1"/>
          </p:cNvSpPr>
          <p:nvPr>
            <p:ph type="pic" sz="quarter" idx="10" hasCustomPrompt="1"/>
          </p:nvPr>
        </p:nvSpPr>
        <p:spPr>
          <a:xfrm>
            <a:off x="457200" y="1281793"/>
            <a:ext cx="5334000" cy="2954751"/>
          </a:xfrm>
          <a:effectLst/>
        </p:spPr>
        <p:txBody>
          <a:bodyPr/>
          <a:lstStyle>
            <a:lvl1pPr>
              <a:defRPr/>
            </a:lvl1pPr>
          </a:lstStyle>
          <a:p>
            <a:r>
              <a:rPr lang="en-US"/>
              <a:t>Click to insert photo</a:t>
            </a:r>
          </a:p>
        </p:txBody>
      </p:sp>
      <p:sp>
        <p:nvSpPr>
          <p:cNvPr id="5" name="Text Placeholder 18"/>
          <p:cNvSpPr>
            <a:spLocks noGrp="1"/>
          </p:cNvSpPr>
          <p:nvPr>
            <p:ph type="body" sz="quarter" idx="13" hasCustomPrompt="1"/>
          </p:nvPr>
        </p:nvSpPr>
        <p:spPr>
          <a:xfrm>
            <a:off x="457200" y="5833415"/>
            <a:ext cx="5334000" cy="688711"/>
          </a:xfrm>
        </p:spPr>
        <p:txBody>
          <a:bodyPr lIns="0">
            <a:normAutofit/>
          </a:bodyPr>
          <a:lstStyle>
            <a:lvl1pPr marL="0">
              <a:buNone/>
              <a:defRPr sz="2800" cap="all" baseline="0">
                <a:solidFill>
                  <a:srgbClr val="A4522E"/>
                </a:solidFill>
              </a:defRPr>
            </a:lvl1pPr>
          </a:lstStyle>
          <a:p>
            <a:pPr lvl="0"/>
            <a:r>
              <a:rPr lang="en-US" cap="all" baseline="0">
                <a:solidFill>
                  <a:srgbClr val="A4522E"/>
                </a:solidFill>
              </a:rPr>
              <a:t>Click to add subtitle</a:t>
            </a:r>
          </a:p>
        </p:txBody>
      </p:sp>
      <p:sp>
        <p:nvSpPr>
          <p:cNvPr id="6" name="Text Placeholder 21"/>
          <p:cNvSpPr>
            <a:spLocks noGrp="1"/>
          </p:cNvSpPr>
          <p:nvPr>
            <p:ph type="body" sz="quarter" idx="11" hasCustomPrompt="1"/>
          </p:nvPr>
        </p:nvSpPr>
        <p:spPr>
          <a:xfrm>
            <a:off x="5545777" y="353786"/>
            <a:ext cx="3167990" cy="533400"/>
          </a:xfrm>
          <a:prstGeom prst="rect">
            <a:avLst/>
          </a:prstGeom>
        </p:spPr>
        <p:txBody>
          <a:bodyPr lIns="0" rIns="0" anchor="b" anchorCtr="0">
            <a:noAutofit/>
          </a:bodyPr>
          <a:lstStyle>
            <a:lvl1pPr marL="0" indent="0" algn="r">
              <a:buFontTx/>
              <a:buNone/>
              <a:defRPr sz="2000" cap="all" baseline="0">
                <a:solidFill>
                  <a:srgbClr val="000000"/>
                </a:solidFill>
                <a:latin typeface="Arial" charset="0"/>
                <a:ea typeface="Arial" charset="0"/>
                <a:cs typeface="Arial" charset="0"/>
              </a:defRPr>
            </a:lvl1pPr>
          </a:lstStyle>
          <a:p>
            <a:pPr lvl="0"/>
            <a:r>
              <a:rPr lang="en-US"/>
              <a:t>Insert Pres Date</a:t>
            </a:r>
          </a:p>
        </p:txBody>
      </p:sp>
      <p:sp>
        <p:nvSpPr>
          <p:cNvPr id="9" name="Title 1"/>
          <p:cNvSpPr>
            <a:spLocks noGrp="1"/>
          </p:cNvSpPr>
          <p:nvPr>
            <p:ph type="ctrTitle" hasCustomPrompt="1"/>
          </p:nvPr>
        </p:nvSpPr>
        <p:spPr>
          <a:xfrm>
            <a:off x="457200" y="4457551"/>
            <a:ext cx="6096000" cy="1154857"/>
          </a:xfrm>
        </p:spPr>
        <p:txBody>
          <a:bodyPr lIns="0" anchor="t" anchorCtr="0">
            <a:normAutofit/>
          </a:bodyPr>
          <a:lstStyle>
            <a:lvl1pPr algn="l">
              <a:defRPr sz="4000" cap="all" baseline="0">
                <a:solidFill>
                  <a:srgbClr val="94B8BB"/>
                </a:solidFill>
                <a:latin typeface="Arial" pitchFamily="34" charset="0"/>
                <a:cs typeface="Arial" pitchFamily="34" charset="0"/>
              </a:defRPr>
            </a:lvl1pPr>
          </a:lstStyle>
          <a:p>
            <a:r>
              <a:rPr lang="en-US"/>
              <a:t>Click to add</a:t>
            </a:r>
            <a:br>
              <a:rPr lang="en-US"/>
            </a:br>
            <a:r>
              <a:rPr lang="en-US"/>
              <a:t>slide title</a:t>
            </a:r>
          </a:p>
        </p:txBody>
      </p:sp>
    </p:spTree>
    <p:extLst>
      <p:ext uri="{BB962C8B-B14F-4D97-AF65-F5344CB8AC3E}">
        <p14:creationId xmlns:p14="http://schemas.microsoft.com/office/powerpoint/2010/main" val="122806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e Presenter/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12" name="Picture Placeholder 6"/>
          <p:cNvSpPr>
            <a:spLocks noGrp="1"/>
          </p:cNvSpPr>
          <p:nvPr>
            <p:ph type="pic" sz="quarter" idx="10" hasCustomPrompt="1"/>
          </p:nvPr>
        </p:nvSpPr>
        <p:spPr>
          <a:xfrm>
            <a:off x="5515599" y="1904697"/>
            <a:ext cx="2971800" cy="3657600"/>
          </a:xfrm>
        </p:spPr>
        <p:txBody>
          <a:bodyPr/>
          <a:lstStyle>
            <a:lvl1pPr marL="0" indent="0">
              <a:buNone/>
              <a:defRPr/>
            </a:lvl1pPr>
          </a:lstStyle>
          <a:p>
            <a:r>
              <a:rPr lang="en-US"/>
              <a:t>Click to insert resume photo</a:t>
            </a:r>
          </a:p>
        </p:txBody>
      </p:sp>
      <p:sp>
        <p:nvSpPr>
          <p:cNvPr id="13" name="Text Placeholder 9"/>
          <p:cNvSpPr>
            <a:spLocks noGrp="1"/>
          </p:cNvSpPr>
          <p:nvPr>
            <p:ph type="body" sz="quarter" idx="11" hasCustomPrompt="1"/>
          </p:nvPr>
        </p:nvSpPr>
        <p:spPr>
          <a:xfrm>
            <a:off x="685800" y="4114800"/>
            <a:ext cx="4038600" cy="685800"/>
          </a:xfrm>
        </p:spPr>
        <p:txBody>
          <a:bodyPr lIns="91440" rIns="91440">
            <a:normAutofit/>
          </a:bodyPr>
          <a:lstStyle>
            <a:lvl1pPr marL="0" indent="-347472" algn="l">
              <a:buNone/>
              <a:defRPr sz="1800" baseline="0">
                <a:solidFill>
                  <a:srgbClr val="000000"/>
                </a:solidFill>
              </a:defRPr>
            </a:lvl1pPr>
          </a:lstStyle>
          <a:p>
            <a:pPr lvl="0"/>
            <a:r>
              <a:rPr lang="en-US"/>
              <a:t>Click to insert email address</a:t>
            </a:r>
          </a:p>
        </p:txBody>
      </p:sp>
      <p:sp>
        <p:nvSpPr>
          <p:cNvPr id="14" name="Text Placeholder 10"/>
          <p:cNvSpPr>
            <a:spLocks noGrp="1"/>
          </p:cNvSpPr>
          <p:nvPr>
            <p:ph type="body" sz="quarter" idx="13" hasCustomPrompt="1"/>
          </p:nvPr>
        </p:nvSpPr>
        <p:spPr>
          <a:xfrm>
            <a:off x="685800" y="2728929"/>
            <a:ext cx="4038600" cy="685800"/>
          </a:xfrm>
        </p:spPr>
        <p:txBody>
          <a:bodyPr anchor="b" anchorCtr="0">
            <a:normAutofit/>
          </a:bodyPr>
          <a:lstStyle>
            <a:lvl1pPr algn="l">
              <a:buNone/>
              <a:defRPr sz="3000">
                <a:solidFill>
                  <a:schemeClr val="tx1"/>
                </a:solidFill>
              </a:defRPr>
            </a:lvl1pPr>
          </a:lstStyle>
          <a:p>
            <a:pPr lvl="0"/>
            <a:r>
              <a:rPr lang="en-US"/>
              <a:t>Click to insert name</a:t>
            </a:r>
          </a:p>
        </p:txBody>
      </p:sp>
      <p:sp>
        <p:nvSpPr>
          <p:cNvPr id="15" name="Text Placeholder 10"/>
          <p:cNvSpPr>
            <a:spLocks noGrp="1"/>
          </p:cNvSpPr>
          <p:nvPr>
            <p:ph type="body" sz="quarter" idx="14" hasCustomPrompt="1"/>
          </p:nvPr>
        </p:nvSpPr>
        <p:spPr>
          <a:xfrm>
            <a:off x="685800" y="3429000"/>
            <a:ext cx="4038600" cy="685800"/>
          </a:xfrm>
        </p:spPr>
        <p:txBody>
          <a:bodyPr anchor="ctr" anchorCtr="0">
            <a:normAutofit/>
          </a:bodyPr>
          <a:lstStyle>
            <a:lvl1pPr algn="l">
              <a:buNone/>
              <a:defRPr sz="3000">
                <a:solidFill>
                  <a:schemeClr val="accent2"/>
                </a:solidFill>
              </a:defRPr>
            </a:lvl1pPr>
          </a:lstStyle>
          <a:p>
            <a:pPr lvl="0"/>
            <a:r>
              <a:rPr lang="en-US"/>
              <a:t>Click to insert job title</a:t>
            </a:r>
          </a:p>
        </p:txBody>
      </p:sp>
      <p:sp>
        <p:nvSpPr>
          <p:cNvPr id="16"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7"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8" name="TextBox 27"/>
          <p:cNvSpPr txBox="1"/>
          <p:nvPr userDrawn="1"/>
        </p:nvSpPr>
        <p:spPr>
          <a:xfrm>
            <a:off x="457200" y="488638"/>
            <a:ext cx="5334000" cy="685800"/>
          </a:xfrm>
          <a:prstGeom prst="rect">
            <a:avLst/>
          </a:prstGeom>
          <a:noFill/>
        </p:spPr>
        <p:txBody>
          <a:bodyPr wrap="square" lIns="0" rtlCol="0" anchor="b" anchorCtr="0">
            <a:spAutoFit/>
          </a:bodyPr>
          <a:lstStyle/>
          <a:p>
            <a:r>
              <a:rPr lang="en-US" sz="4000" b="0">
                <a:solidFill>
                  <a:srgbClr val="94B8BB"/>
                </a:solidFill>
                <a:latin typeface="Arial" pitchFamily="34" charset="0"/>
                <a:cs typeface="Arial" pitchFamily="34" charset="0"/>
              </a:rPr>
              <a:t>Contact Information</a:t>
            </a:r>
          </a:p>
        </p:txBody>
      </p:sp>
    </p:spTree>
    <p:extLst>
      <p:ext uri="{BB962C8B-B14F-4D97-AF65-F5344CB8AC3E}">
        <p14:creationId xmlns:p14="http://schemas.microsoft.com/office/powerpoint/2010/main" val="176669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resenter 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16" name="Picture Placeholder 6"/>
          <p:cNvSpPr>
            <a:spLocks noGrp="1"/>
          </p:cNvSpPr>
          <p:nvPr>
            <p:ph type="pic" sz="quarter" idx="10" hasCustomPrompt="1"/>
          </p:nvPr>
        </p:nvSpPr>
        <p:spPr>
          <a:xfrm>
            <a:off x="1447800" y="1609014"/>
            <a:ext cx="2209800" cy="2743200"/>
          </a:xfrm>
        </p:spPr>
        <p:txBody>
          <a:bodyPr>
            <a:normAutofit/>
          </a:bodyPr>
          <a:lstStyle>
            <a:lvl1pPr marL="0" indent="0">
              <a:buNone/>
              <a:defRPr sz="2500"/>
            </a:lvl1pPr>
          </a:lstStyle>
          <a:p>
            <a:r>
              <a:rPr lang="en-US"/>
              <a:t>Click to insert resume photo</a:t>
            </a:r>
          </a:p>
        </p:txBody>
      </p:sp>
      <p:sp>
        <p:nvSpPr>
          <p:cNvPr id="17" name="Picture Placeholder 6"/>
          <p:cNvSpPr>
            <a:spLocks noGrp="1"/>
          </p:cNvSpPr>
          <p:nvPr>
            <p:ph type="pic" sz="quarter" idx="14" hasCustomPrompt="1"/>
          </p:nvPr>
        </p:nvSpPr>
        <p:spPr>
          <a:xfrm>
            <a:off x="5486400" y="1609014"/>
            <a:ext cx="2209800" cy="2743200"/>
          </a:xfrm>
        </p:spPr>
        <p:txBody>
          <a:bodyPr>
            <a:normAutofit/>
          </a:bodyPr>
          <a:lstStyle>
            <a:lvl1pPr marL="0" indent="0">
              <a:buNone/>
              <a:defRPr sz="2500"/>
            </a:lvl1pPr>
          </a:lstStyle>
          <a:p>
            <a:r>
              <a:rPr lang="en-US"/>
              <a:t>Click to insert resume photo</a:t>
            </a:r>
          </a:p>
        </p:txBody>
      </p:sp>
      <p:sp>
        <p:nvSpPr>
          <p:cNvPr id="18" name="Text Placeholder 9"/>
          <p:cNvSpPr>
            <a:spLocks noGrp="1"/>
          </p:cNvSpPr>
          <p:nvPr>
            <p:ph type="body" sz="quarter" idx="11" hasCustomPrompt="1"/>
          </p:nvPr>
        </p:nvSpPr>
        <p:spPr>
          <a:xfrm>
            <a:off x="838200" y="4647899"/>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19" name="Text Placeholder 9"/>
          <p:cNvSpPr>
            <a:spLocks noGrp="1"/>
          </p:cNvSpPr>
          <p:nvPr>
            <p:ph type="body" sz="quarter" idx="13" hasCustomPrompt="1"/>
          </p:nvPr>
        </p:nvSpPr>
        <p:spPr>
          <a:xfrm>
            <a:off x="838200" y="5675156"/>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0" name="Text Placeholder 9"/>
          <p:cNvSpPr>
            <a:spLocks noGrp="1"/>
          </p:cNvSpPr>
          <p:nvPr>
            <p:ph type="body" sz="quarter" idx="17" hasCustomPrompt="1"/>
          </p:nvPr>
        </p:nvSpPr>
        <p:spPr>
          <a:xfrm>
            <a:off x="838200" y="5155092"/>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1" name="Text Placeholder 9"/>
          <p:cNvSpPr>
            <a:spLocks noGrp="1"/>
          </p:cNvSpPr>
          <p:nvPr>
            <p:ph type="body" sz="quarter" idx="15" hasCustomPrompt="1"/>
          </p:nvPr>
        </p:nvSpPr>
        <p:spPr>
          <a:xfrm>
            <a:off x="4876800" y="4654190"/>
            <a:ext cx="3429000" cy="457200"/>
          </a:xfrm>
        </p:spPr>
        <p:txBody>
          <a:bodyPr anchor="b" anchorCtr="0">
            <a:normAutofit/>
          </a:bodyPr>
          <a:lstStyle>
            <a:lvl1pPr algn="ctr">
              <a:buNone/>
              <a:defRPr sz="2500" baseline="0">
                <a:solidFill>
                  <a:schemeClr val="tx1"/>
                </a:solidFill>
              </a:defRPr>
            </a:lvl1pPr>
          </a:lstStyle>
          <a:p>
            <a:pPr lvl="0"/>
            <a:r>
              <a:rPr lang="en-US"/>
              <a:t>Click to insert name</a:t>
            </a:r>
          </a:p>
        </p:txBody>
      </p:sp>
      <p:sp>
        <p:nvSpPr>
          <p:cNvPr id="22" name="Text Placeholder 9"/>
          <p:cNvSpPr>
            <a:spLocks noGrp="1"/>
          </p:cNvSpPr>
          <p:nvPr>
            <p:ph type="body" sz="quarter" idx="16" hasCustomPrompt="1"/>
          </p:nvPr>
        </p:nvSpPr>
        <p:spPr>
          <a:xfrm>
            <a:off x="4876800" y="5675156"/>
            <a:ext cx="3429000" cy="381000"/>
          </a:xfrm>
        </p:spPr>
        <p:txBody>
          <a:bodyPr>
            <a:normAutofit/>
          </a:bodyPr>
          <a:lstStyle>
            <a:lvl1pPr marL="0" algn="ctr">
              <a:buNone/>
              <a:defRPr sz="1600" baseline="0">
                <a:solidFill>
                  <a:srgbClr val="000000"/>
                </a:solidFill>
              </a:defRPr>
            </a:lvl1pPr>
          </a:lstStyle>
          <a:p>
            <a:pPr lvl="0"/>
            <a:r>
              <a:rPr lang="en-US"/>
              <a:t>Click to insert email address</a:t>
            </a:r>
          </a:p>
        </p:txBody>
      </p:sp>
      <p:sp>
        <p:nvSpPr>
          <p:cNvPr id="23" name="Text Placeholder 9"/>
          <p:cNvSpPr>
            <a:spLocks noGrp="1"/>
          </p:cNvSpPr>
          <p:nvPr>
            <p:ph type="body" sz="quarter" idx="18" hasCustomPrompt="1"/>
          </p:nvPr>
        </p:nvSpPr>
        <p:spPr>
          <a:xfrm>
            <a:off x="4876800" y="5155092"/>
            <a:ext cx="3429000" cy="457200"/>
          </a:xfrm>
        </p:spPr>
        <p:txBody>
          <a:bodyPr anchor="ctr" anchorCtr="0">
            <a:normAutofit/>
          </a:bodyPr>
          <a:lstStyle>
            <a:lvl1pPr algn="ctr">
              <a:buNone/>
              <a:defRPr sz="2500" baseline="0">
                <a:solidFill>
                  <a:schemeClr val="accent2"/>
                </a:solidFill>
              </a:defRPr>
            </a:lvl1pPr>
          </a:lstStyle>
          <a:p>
            <a:pPr lvl="0"/>
            <a:r>
              <a:rPr lang="en-US"/>
              <a:t>Click to insert job title</a:t>
            </a:r>
          </a:p>
        </p:txBody>
      </p:sp>
      <p:sp>
        <p:nvSpPr>
          <p:cNvPr id="25"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26"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7" name="TextBox 26"/>
          <p:cNvSpPr txBox="1"/>
          <p:nvPr userDrawn="1"/>
        </p:nvSpPr>
        <p:spPr>
          <a:xfrm>
            <a:off x="457200" y="488638"/>
            <a:ext cx="5334000" cy="685800"/>
          </a:xfrm>
          <a:prstGeom prst="rect">
            <a:avLst/>
          </a:prstGeom>
          <a:noFill/>
        </p:spPr>
        <p:txBody>
          <a:bodyPr wrap="square" lIns="0" rtlCol="0" anchor="b" anchorCtr="0">
            <a:spAutoFit/>
          </a:bodyPr>
          <a:lstStyle/>
          <a:p>
            <a:r>
              <a:rPr lang="en-US" sz="4000" b="0">
                <a:solidFill>
                  <a:srgbClr val="94B8BB"/>
                </a:solidFill>
                <a:latin typeface="Arial" pitchFamily="34" charset="0"/>
                <a:cs typeface="Arial" pitchFamily="34" charset="0"/>
              </a:rPr>
              <a:t>Contact Information</a:t>
            </a:r>
          </a:p>
        </p:txBody>
      </p:sp>
    </p:spTree>
    <p:extLst>
      <p:ext uri="{BB962C8B-B14F-4D97-AF65-F5344CB8AC3E}">
        <p14:creationId xmlns:p14="http://schemas.microsoft.com/office/powerpoint/2010/main" val="420740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200" y="1435395"/>
            <a:ext cx="8229600" cy="4659684"/>
          </a:xfrm>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0"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1"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174970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10209"/>
            <a:ext cx="1384691" cy="347472"/>
          </a:xfrm>
          <a:prstGeom prst="rect">
            <a:avLst/>
          </a:prstGeom>
        </p:spPr>
      </p:pic>
      <p:sp>
        <p:nvSpPr>
          <p:cNvPr id="7" name="Content Placeholder 2"/>
          <p:cNvSpPr>
            <a:spLocks noGrp="1"/>
          </p:cNvSpPr>
          <p:nvPr>
            <p:ph sz="half" idx="1" hasCustomPrompt="1"/>
          </p:nvPr>
        </p:nvSpPr>
        <p:spPr>
          <a:xfrm>
            <a:off x="457200" y="1424764"/>
            <a:ext cx="4038600" cy="4614529"/>
          </a:xfrm>
        </p:spPr>
        <p:txBody>
          <a:bodyPr lIns="0"/>
          <a:lstStyle>
            <a:lvl1pPr algn="l">
              <a:spcBef>
                <a:spcPts val="0"/>
              </a:spcBef>
              <a:defRPr sz="2800">
                <a:solidFill>
                  <a:srgbClr val="000000"/>
                </a:solidFill>
                <a:latin typeface="Arial" pitchFamily="34" charset="0"/>
                <a:cs typeface="Arial" pitchFamily="34" charset="0"/>
              </a:defRPr>
            </a:lvl1pPr>
            <a:lvl2pPr algn="l">
              <a:spcBef>
                <a:spcPts val="0"/>
              </a:spcBef>
              <a:defRPr sz="2400">
                <a:solidFill>
                  <a:srgbClr val="000000"/>
                </a:solidFill>
                <a:latin typeface="Arial" pitchFamily="34" charset="0"/>
                <a:cs typeface="Arial" pitchFamily="34" charset="0"/>
              </a:defRPr>
            </a:lvl2pPr>
            <a:lvl3pPr algn="l">
              <a:spcBef>
                <a:spcPts val="0"/>
              </a:spcBef>
              <a:defRPr sz="2000">
                <a:solidFill>
                  <a:srgbClr val="000000"/>
                </a:solidFill>
                <a:latin typeface="Arial" pitchFamily="34" charset="0"/>
                <a:cs typeface="Arial" pitchFamily="34" charset="0"/>
              </a:defRPr>
            </a:lvl3pPr>
            <a:lvl4pPr algn="l">
              <a:spcBef>
                <a:spcPts val="0"/>
              </a:spcBef>
              <a:defRPr sz="1800">
                <a:solidFill>
                  <a:srgbClr val="000000"/>
                </a:solidFill>
                <a:latin typeface="Arial" pitchFamily="34" charset="0"/>
                <a:cs typeface="Arial" pitchFamily="34" charset="0"/>
              </a:defRPr>
            </a:lvl4pPr>
            <a:lvl5pPr algn="l">
              <a:spcBef>
                <a:spcPts val="0"/>
              </a:spcBef>
              <a:defRPr sz="18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4648200" y="1424764"/>
            <a:ext cx="4038600" cy="4614530"/>
          </a:xfrm>
        </p:spPr>
        <p:txBody>
          <a:bodyPr lIns="0"/>
          <a:lstStyle>
            <a:lvl1pPr algn="l">
              <a:spcBef>
                <a:spcPts val="0"/>
              </a:spcBef>
              <a:defRPr sz="2800">
                <a:solidFill>
                  <a:srgbClr val="000000"/>
                </a:solidFill>
                <a:latin typeface="Arial" pitchFamily="34" charset="0"/>
                <a:cs typeface="Arial" pitchFamily="34" charset="0"/>
              </a:defRPr>
            </a:lvl1pPr>
            <a:lvl2pPr algn="l">
              <a:spcBef>
                <a:spcPts val="0"/>
              </a:spcBef>
              <a:defRPr sz="2400">
                <a:solidFill>
                  <a:srgbClr val="000000"/>
                </a:solidFill>
                <a:latin typeface="Arial" pitchFamily="34" charset="0"/>
                <a:cs typeface="Arial" pitchFamily="34" charset="0"/>
              </a:defRPr>
            </a:lvl2pPr>
            <a:lvl3pPr algn="l">
              <a:spcBef>
                <a:spcPts val="0"/>
              </a:spcBef>
              <a:defRPr sz="2000">
                <a:solidFill>
                  <a:srgbClr val="000000"/>
                </a:solidFill>
                <a:latin typeface="Arial" pitchFamily="34" charset="0"/>
                <a:cs typeface="Arial" pitchFamily="34" charset="0"/>
              </a:defRPr>
            </a:lvl3pPr>
            <a:lvl4pPr algn="l">
              <a:spcBef>
                <a:spcPts val="0"/>
              </a:spcBef>
              <a:defRPr sz="1800">
                <a:solidFill>
                  <a:srgbClr val="000000"/>
                </a:solidFill>
                <a:latin typeface="Arial" pitchFamily="34" charset="0"/>
                <a:cs typeface="Arial" pitchFamily="34" charset="0"/>
              </a:defRPr>
            </a:lvl4pPr>
            <a:lvl5pPr algn="l">
              <a:spcBef>
                <a:spcPts val="0"/>
              </a:spcBef>
              <a:defRPr sz="18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2"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4"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409789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612" y="6310209"/>
            <a:ext cx="1384691" cy="347472"/>
          </a:xfrm>
          <a:prstGeom prst="rect">
            <a:avLst/>
          </a:prstGeom>
        </p:spPr>
      </p:pic>
      <p:sp>
        <p:nvSpPr>
          <p:cNvPr id="7" name="Content Placeholder 2"/>
          <p:cNvSpPr>
            <a:spLocks noGrp="1"/>
          </p:cNvSpPr>
          <p:nvPr>
            <p:ph sz="half" idx="1" hasCustomPrompt="1"/>
          </p:nvPr>
        </p:nvSpPr>
        <p:spPr>
          <a:xfrm>
            <a:off x="455612" y="2126512"/>
            <a:ext cx="4038600" cy="3966844"/>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0" name="Content Placeholder 3"/>
          <p:cNvSpPr>
            <a:spLocks noGrp="1"/>
          </p:cNvSpPr>
          <p:nvPr>
            <p:ph sz="half" idx="2" hasCustomPrompt="1"/>
          </p:nvPr>
        </p:nvSpPr>
        <p:spPr>
          <a:xfrm>
            <a:off x="4649787" y="2126512"/>
            <a:ext cx="4038600" cy="3962513"/>
          </a:xfrm>
        </p:spPr>
        <p:txBody>
          <a:bodyPr lIns="0"/>
          <a:lstStyle>
            <a:lvl1pPr algn="l">
              <a:spcBef>
                <a:spcPts val="0"/>
              </a:spcBef>
              <a:defRPr sz="2000">
                <a:solidFill>
                  <a:srgbClr val="000000"/>
                </a:solidFill>
                <a:latin typeface="Arial" pitchFamily="34" charset="0"/>
                <a:cs typeface="Arial" pitchFamily="34" charset="0"/>
              </a:defRPr>
            </a:lvl1pPr>
            <a:lvl2pPr algn="l">
              <a:spcBef>
                <a:spcPts val="0"/>
              </a:spcBef>
              <a:defRPr sz="1800">
                <a:solidFill>
                  <a:srgbClr val="000000"/>
                </a:solidFill>
                <a:latin typeface="Arial" pitchFamily="34" charset="0"/>
                <a:cs typeface="Arial" pitchFamily="34" charset="0"/>
              </a:defRPr>
            </a:lvl2pPr>
            <a:lvl3pPr algn="l">
              <a:spcBef>
                <a:spcPts val="0"/>
              </a:spcBef>
              <a:defRPr sz="1600">
                <a:solidFill>
                  <a:srgbClr val="000000"/>
                </a:solidFill>
                <a:latin typeface="Arial" pitchFamily="34" charset="0"/>
                <a:cs typeface="Arial" pitchFamily="34" charset="0"/>
              </a:defRPr>
            </a:lvl3pPr>
            <a:lvl4pPr algn="l">
              <a:spcBef>
                <a:spcPts val="0"/>
              </a:spcBef>
              <a:defRPr sz="1600">
                <a:solidFill>
                  <a:srgbClr val="000000"/>
                </a:solidFill>
                <a:latin typeface="Arial" pitchFamily="34" charset="0"/>
                <a:cs typeface="Arial" pitchFamily="34" charset="0"/>
              </a:defRPr>
            </a:lvl4pPr>
            <a:lvl5pPr algn="l">
              <a:spcBef>
                <a:spcPts val="0"/>
              </a:spcBef>
              <a:defRPr sz="1600">
                <a:solidFill>
                  <a:srgbClr val="000000"/>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insert information</a:t>
            </a:r>
          </a:p>
          <a:p>
            <a:pPr lvl="1"/>
            <a:r>
              <a:rPr lang="en-US"/>
              <a:t>Second level</a:t>
            </a:r>
          </a:p>
          <a:p>
            <a:pPr lvl="2"/>
            <a:r>
              <a:rPr lang="en-US"/>
              <a:t>Third level</a:t>
            </a:r>
          </a:p>
        </p:txBody>
      </p:sp>
      <p:sp>
        <p:nvSpPr>
          <p:cNvPr id="12" name="Text Placeholder 2"/>
          <p:cNvSpPr>
            <a:spLocks noGrp="1"/>
          </p:cNvSpPr>
          <p:nvPr>
            <p:ph type="body" idx="13" hasCustomPrompt="1"/>
          </p:nvPr>
        </p:nvSpPr>
        <p:spPr>
          <a:xfrm>
            <a:off x="455612" y="1489604"/>
            <a:ext cx="4040188" cy="469939"/>
          </a:xfrm>
        </p:spPr>
        <p:txBody>
          <a:bodyPr lIns="0" anchor="b">
            <a:noAutofit/>
          </a:bodyPr>
          <a:lstStyle>
            <a:lvl1pPr marL="0" indent="0" algn="l">
              <a:buNone/>
              <a:defRPr sz="2000" b="0">
                <a:solidFill>
                  <a:srgbClr val="0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information</a:t>
            </a:r>
          </a:p>
        </p:txBody>
      </p:sp>
      <p:sp>
        <p:nvSpPr>
          <p:cNvPr id="14" name="Text Placeholder 4"/>
          <p:cNvSpPr>
            <a:spLocks noGrp="1"/>
          </p:cNvSpPr>
          <p:nvPr>
            <p:ph type="body" sz="quarter" idx="3" hasCustomPrompt="1"/>
          </p:nvPr>
        </p:nvSpPr>
        <p:spPr>
          <a:xfrm>
            <a:off x="4648199" y="1489604"/>
            <a:ext cx="4041775" cy="467774"/>
          </a:xfrm>
        </p:spPr>
        <p:txBody>
          <a:bodyPr lIns="0" anchor="b">
            <a:noAutofit/>
          </a:bodyPr>
          <a:lstStyle>
            <a:lvl1pPr marL="0" indent="0" algn="l">
              <a:buNone/>
              <a:defRPr sz="2000" b="0">
                <a:solidFill>
                  <a:srgbClr val="0000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information</a:t>
            </a:r>
          </a:p>
        </p:txBody>
      </p:sp>
      <p:sp>
        <p:nvSpPr>
          <p:cNvPr id="15" name="Slide Number Placeholder 5"/>
          <p:cNvSpPr>
            <a:spLocks noGrp="1"/>
          </p:cNvSpPr>
          <p:nvPr>
            <p:ph type="sldNum" sz="quarter" idx="12"/>
          </p:nvPr>
        </p:nvSpPr>
        <p:spPr>
          <a:xfrm>
            <a:off x="8312786" y="6292556"/>
            <a:ext cx="374240" cy="365125"/>
          </a:xfrm>
        </p:spPr>
        <p:txBody>
          <a:bodyPr/>
          <a:lstStyle/>
          <a:p>
            <a:fld id="{31EDF01A-BABD-471A-AAB6-7A2B3CAB3DDE}" type="slidenum">
              <a:rPr lang="en-US" smtClean="0"/>
              <a:t>‹#›</a:t>
            </a:fld>
            <a:endParaRPr lang="en-US"/>
          </a:p>
        </p:txBody>
      </p:sp>
      <p:sp>
        <p:nvSpPr>
          <p:cNvPr id="17" name="Title Placeholder 1"/>
          <p:cNvSpPr>
            <a:spLocks noGrp="1"/>
          </p:cNvSpPr>
          <p:nvPr>
            <p:ph type="title" hasCustomPrompt="1"/>
          </p:nvPr>
        </p:nvSpPr>
        <p:spPr>
          <a:xfrm>
            <a:off x="457200" y="495117"/>
            <a:ext cx="8229600" cy="685800"/>
          </a:xfrm>
          <a:prstGeom prst="rect">
            <a:avLst/>
          </a:prstGeom>
        </p:spPr>
        <p:txBody>
          <a:bodyPr vert="horz" lIns="0" tIns="45720" rIns="91440" bIns="45720" rtlCol="0" anchor="b" anchorCtr="0">
            <a:normAutofit/>
          </a:bodyPr>
          <a:lstStyle>
            <a:lvl1pPr>
              <a:defRPr sz="4000" baseline="0"/>
            </a:lvl1pPr>
          </a:lstStyle>
          <a:p>
            <a:r>
              <a:rPr lang="en-US"/>
              <a:t>Click to insert slide title</a:t>
            </a:r>
          </a:p>
        </p:txBody>
      </p:sp>
      <p:sp>
        <p:nvSpPr>
          <p:cNvPr id="18" name="Line 2"/>
          <p:cNvSpPr>
            <a:spLocks noChangeShapeType="1"/>
          </p:cNvSpPr>
          <p:nvPr userDrawn="1"/>
        </p:nvSpPr>
        <p:spPr bwMode="auto">
          <a:xfrm>
            <a:off x="457200" y="1205048"/>
            <a:ext cx="8229600" cy="0"/>
          </a:xfrm>
          <a:prstGeom prst="line">
            <a:avLst/>
          </a:prstGeom>
          <a:noFill/>
          <a:ln w="63500">
            <a:solidFill>
              <a:srgbClr val="94B8BB"/>
            </a:solidFill>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248895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381000" y="2362200"/>
            <a:ext cx="6019800" cy="1524000"/>
          </a:xfrm>
        </p:spPr>
        <p:txBody>
          <a:bodyPr>
            <a:noAutofit/>
          </a:bodyPr>
          <a:lstStyle>
            <a:lvl1pPr>
              <a:defRPr sz="4000" cap="all" baseline="0">
                <a:solidFill>
                  <a:schemeClr val="bg1"/>
                </a:solidFill>
              </a:defRPr>
            </a:lvl1pPr>
          </a:lstStyle>
          <a:p>
            <a:r>
              <a:rPr lang="en-US"/>
              <a:t>Divider Slide</a:t>
            </a:r>
            <a:br>
              <a:rPr lang="en-US"/>
            </a:br>
            <a:r>
              <a:rPr lang="en-US"/>
              <a:t>(Insert title)</a:t>
            </a:r>
          </a:p>
        </p:txBody>
      </p:sp>
    </p:spTree>
    <p:extLst>
      <p:ext uri="{BB962C8B-B14F-4D97-AF65-F5344CB8AC3E}">
        <p14:creationId xmlns:p14="http://schemas.microsoft.com/office/powerpoint/2010/main" val="410434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59" y="503172"/>
            <a:ext cx="8229600" cy="78692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468059" y="1482091"/>
            <a:ext cx="8229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23419" y="6303189"/>
            <a:ext cx="374240" cy="365125"/>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EDF01A-BABD-471A-AAB6-7A2B3CAB3DDE}" type="slidenum">
              <a:rPr lang="en-US" smtClean="0"/>
              <a:pPr/>
              <a:t>‹#›</a:t>
            </a:fld>
            <a:endParaRPr lang="en-US"/>
          </a:p>
        </p:txBody>
      </p:sp>
    </p:spTree>
    <p:extLst>
      <p:ext uri="{BB962C8B-B14F-4D97-AF65-F5344CB8AC3E}">
        <p14:creationId xmlns:p14="http://schemas.microsoft.com/office/powerpoint/2010/main" val="3885557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5" r:id="rId3"/>
    <p:sldLayoutId id="2147483662" r:id="rId4"/>
    <p:sldLayoutId id="2147483673" r:id="rId5"/>
    <p:sldLayoutId id="2147483674" r:id="rId6"/>
    <p:sldLayoutId id="2147483677" r:id="rId7"/>
    <p:sldLayoutId id="2147483679" r:id="rId8"/>
    <p:sldLayoutId id="2147483664" r:id="rId9"/>
    <p:sldLayoutId id="2147483663" r:id="rId10"/>
    <p:sldLayoutId id="2147483666" r:id="rId11"/>
    <p:sldLayoutId id="2147483665" r:id="rId12"/>
    <p:sldLayoutId id="2147483675" r:id="rId13"/>
    <p:sldLayoutId id="2147483678" r:id="rId14"/>
    <p:sldLayoutId id="2147483680" r:id="rId15"/>
    <p:sldLayoutId id="2147483676" r:id="rId16"/>
    <p:sldLayoutId id="2147483681" r:id="rId17"/>
    <p:sldLayoutId id="2147483682" r:id="rId18"/>
    <p:sldLayoutId id="2147483683" r:id="rId19"/>
  </p:sldLayoutIdLst>
  <p:hf hdr="0" ftr="0" dt="0"/>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457200" y="5427018"/>
            <a:ext cx="7975600" cy="1066143"/>
          </a:xfrm>
        </p:spPr>
        <p:txBody>
          <a:bodyPr>
            <a:normAutofit/>
          </a:bodyPr>
          <a:lstStyle/>
          <a:p>
            <a:pPr algn="ctr">
              <a:spcBef>
                <a:spcPts val="0"/>
              </a:spcBef>
            </a:pPr>
            <a:r>
              <a:rPr lang="en-US" dirty="0"/>
              <a:t>U.S. 30 Four-lane study</a:t>
            </a:r>
          </a:p>
        </p:txBody>
      </p:sp>
      <p:sp>
        <p:nvSpPr>
          <p:cNvPr id="13" name="Text Placeholder 12"/>
          <p:cNvSpPr>
            <a:spLocks noGrp="1"/>
          </p:cNvSpPr>
          <p:nvPr>
            <p:ph type="body" sz="quarter" idx="11"/>
          </p:nvPr>
        </p:nvSpPr>
        <p:spPr/>
        <p:txBody>
          <a:bodyPr/>
          <a:lstStyle/>
          <a:p>
            <a:r>
              <a:rPr lang="en-US" dirty="0"/>
              <a:t>april 11, 2023</a:t>
            </a:r>
          </a:p>
        </p:txBody>
      </p:sp>
      <p:sp>
        <p:nvSpPr>
          <p:cNvPr id="11" name="Title 10"/>
          <p:cNvSpPr>
            <a:spLocks noGrp="1"/>
          </p:cNvSpPr>
          <p:nvPr>
            <p:ph type="ctrTitle"/>
          </p:nvPr>
        </p:nvSpPr>
        <p:spPr>
          <a:xfrm>
            <a:off x="457199" y="4374423"/>
            <a:ext cx="8049491" cy="1154857"/>
          </a:xfrm>
        </p:spPr>
        <p:txBody>
          <a:bodyPr>
            <a:normAutofit fontScale="90000"/>
          </a:bodyPr>
          <a:lstStyle/>
          <a:p>
            <a:pPr algn="ctr"/>
            <a:br>
              <a:rPr lang="en-US" dirty="0"/>
            </a:br>
            <a:r>
              <a:rPr lang="en-US" dirty="0"/>
              <a:t>Iowa dot commission meeting</a:t>
            </a:r>
          </a:p>
        </p:txBody>
      </p:sp>
      <p:pic>
        <p:nvPicPr>
          <p:cNvPr id="3" name="Picture 2">
            <a:extLst>
              <a:ext uri="{FF2B5EF4-FFF2-40B4-BE49-F238E27FC236}">
                <a16:creationId xmlns:a16="http://schemas.microsoft.com/office/drawing/2014/main" id="{A7CBC09A-5AEC-DDFC-CCDE-DA79270A1AF5}"/>
              </a:ext>
            </a:extLst>
          </p:cNvPr>
          <p:cNvPicPr>
            <a:picLocks noChangeAspect="1"/>
          </p:cNvPicPr>
          <p:nvPr/>
        </p:nvPicPr>
        <p:blipFill>
          <a:blip r:embed="rId3"/>
          <a:stretch>
            <a:fillRect/>
          </a:stretch>
        </p:blipFill>
        <p:spPr>
          <a:xfrm>
            <a:off x="1636147" y="887186"/>
            <a:ext cx="5871706" cy="4026559"/>
          </a:xfrm>
          <a:prstGeom prst="rect">
            <a:avLst/>
          </a:prstGeom>
        </p:spPr>
      </p:pic>
    </p:spTree>
    <p:extLst>
      <p:ext uri="{BB962C8B-B14F-4D97-AF65-F5344CB8AC3E}">
        <p14:creationId xmlns:p14="http://schemas.microsoft.com/office/powerpoint/2010/main" val="325354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0D28-D116-ADEF-9B0E-3AD0BE8C00FA}"/>
              </a:ext>
            </a:extLst>
          </p:cNvPr>
          <p:cNvSpPr>
            <a:spLocks noGrp="1"/>
          </p:cNvSpPr>
          <p:nvPr>
            <p:ph type="title"/>
          </p:nvPr>
        </p:nvSpPr>
        <p:spPr/>
        <p:txBody>
          <a:bodyPr/>
          <a:lstStyle/>
          <a:p>
            <a:r>
              <a:rPr lang="en-US" dirty="0"/>
              <a:t>Concept layouts</a:t>
            </a:r>
            <a:br>
              <a:rPr lang="en-US" dirty="0"/>
            </a:br>
            <a:r>
              <a:rPr lang="en-US" dirty="0"/>
              <a:t>Carroll to Ogden</a:t>
            </a:r>
          </a:p>
        </p:txBody>
      </p:sp>
    </p:spTree>
    <p:extLst>
      <p:ext uri="{BB962C8B-B14F-4D97-AF65-F5344CB8AC3E}">
        <p14:creationId xmlns:p14="http://schemas.microsoft.com/office/powerpoint/2010/main" val="29209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E655-EAC2-DF89-398E-672C08FE6D3F}"/>
              </a:ext>
            </a:extLst>
          </p:cNvPr>
          <p:cNvSpPr>
            <a:spLocks noGrp="1"/>
          </p:cNvSpPr>
          <p:nvPr>
            <p:ph type="title"/>
          </p:nvPr>
        </p:nvSpPr>
        <p:spPr/>
        <p:txBody>
          <a:bodyPr/>
          <a:lstStyle/>
          <a:p>
            <a:r>
              <a:rPr lang="en-US" dirty="0"/>
              <a:t>U.S. 30 West 40-mile Sub-Segments</a:t>
            </a:r>
          </a:p>
        </p:txBody>
      </p:sp>
      <p:pic>
        <p:nvPicPr>
          <p:cNvPr id="9" name="Picture Placeholder 8" descr="Diagram&#10;&#10;Description automatically generated">
            <a:extLst>
              <a:ext uri="{FF2B5EF4-FFF2-40B4-BE49-F238E27FC236}">
                <a16:creationId xmlns:a16="http://schemas.microsoft.com/office/drawing/2014/main" id="{BE9CFBE5-2051-752F-4C9C-F21F17686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53" r="674"/>
          <a:stretch/>
        </p:blipFill>
        <p:spPr>
          <a:xfrm>
            <a:off x="0" y="276446"/>
            <a:ext cx="9144000" cy="4223037"/>
          </a:xfrm>
        </p:spPr>
      </p:pic>
      <p:sp>
        <p:nvSpPr>
          <p:cNvPr id="7" name="Text Placeholder 6">
            <a:extLst>
              <a:ext uri="{FF2B5EF4-FFF2-40B4-BE49-F238E27FC236}">
                <a16:creationId xmlns:a16="http://schemas.microsoft.com/office/drawing/2014/main" id="{A1B3E49F-C050-005B-C380-2F0DDA6C580C}"/>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Five sub-segments determined for cost estimating purposes</a:t>
            </a:r>
          </a:p>
          <a:p>
            <a:pPr marL="285750" indent="-285750">
              <a:buFont typeface="Arial" panose="020B0604020202020204" pitchFamily="34" charset="0"/>
              <a:buChar char="•"/>
            </a:pPr>
            <a:r>
              <a:rPr lang="en-US" dirty="0"/>
              <a:t>Based upon original construction segments of U.S. 30 (constructability review)</a:t>
            </a:r>
          </a:p>
        </p:txBody>
      </p:sp>
      <p:grpSp>
        <p:nvGrpSpPr>
          <p:cNvPr id="22" name="Group 21">
            <a:extLst>
              <a:ext uri="{FF2B5EF4-FFF2-40B4-BE49-F238E27FC236}">
                <a16:creationId xmlns:a16="http://schemas.microsoft.com/office/drawing/2014/main" id="{551F236C-E0FD-ECFC-F150-31D1C396C3B2}"/>
              </a:ext>
            </a:extLst>
          </p:cNvPr>
          <p:cNvGrpSpPr/>
          <p:nvPr/>
        </p:nvGrpSpPr>
        <p:grpSpPr>
          <a:xfrm>
            <a:off x="858984" y="1163891"/>
            <a:ext cx="7934035" cy="1688184"/>
            <a:chOff x="858984" y="1163891"/>
            <a:chExt cx="7934035" cy="1688184"/>
          </a:xfrm>
        </p:grpSpPr>
        <p:cxnSp>
          <p:nvCxnSpPr>
            <p:cNvPr id="11" name="Straight Connector 10">
              <a:extLst>
                <a:ext uri="{FF2B5EF4-FFF2-40B4-BE49-F238E27FC236}">
                  <a16:creationId xmlns:a16="http://schemas.microsoft.com/office/drawing/2014/main" id="{551960E6-C54F-597C-3F52-3736AC43305F}"/>
                </a:ext>
              </a:extLst>
            </p:cNvPr>
            <p:cNvCxnSpPr/>
            <p:nvPr/>
          </p:nvCxnSpPr>
          <p:spPr>
            <a:xfrm>
              <a:off x="858984"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248B7A-BCDB-7F2E-7C38-FC1C0076864B}"/>
                </a:ext>
              </a:extLst>
            </p:cNvPr>
            <p:cNvCxnSpPr/>
            <p:nvPr/>
          </p:nvCxnSpPr>
          <p:spPr>
            <a:xfrm>
              <a:off x="7033491" y="1986146"/>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B67535-3AC0-5A39-1FEB-1D06E2FFBB91}"/>
                </a:ext>
              </a:extLst>
            </p:cNvPr>
            <p:cNvCxnSpPr/>
            <p:nvPr/>
          </p:nvCxnSpPr>
          <p:spPr>
            <a:xfrm>
              <a:off x="5347854" y="1896645"/>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646960-0320-53CE-28B9-5EB80DB316A9}"/>
                </a:ext>
              </a:extLst>
            </p:cNvPr>
            <p:cNvCxnSpPr/>
            <p:nvPr/>
          </p:nvCxnSpPr>
          <p:spPr>
            <a:xfrm>
              <a:off x="3597562" y="1911930"/>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3AB222-EFBB-BF1D-E21D-5FE686365A09}"/>
                </a:ext>
              </a:extLst>
            </p:cNvPr>
            <p:cNvCxnSpPr/>
            <p:nvPr/>
          </p:nvCxnSpPr>
          <p:spPr>
            <a:xfrm>
              <a:off x="8793019" y="1986146"/>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047D9F-5563-BF8C-36EC-0E2D22389997}"/>
                </a:ext>
              </a:extLst>
            </p:cNvPr>
            <p:cNvSpPr txBox="1"/>
            <p:nvPr/>
          </p:nvSpPr>
          <p:spPr>
            <a:xfrm>
              <a:off x="1487079" y="1163891"/>
              <a:ext cx="480285" cy="646331"/>
            </a:xfrm>
            <a:prstGeom prst="rect">
              <a:avLst/>
            </a:prstGeom>
            <a:noFill/>
          </p:spPr>
          <p:txBody>
            <a:bodyPr wrap="square" rtlCol="0">
              <a:spAutoFit/>
            </a:bodyPr>
            <a:lstStyle/>
            <a:p>
              <a:r>
                <a:rPr lang="en-US" sz="3600" dirty="0"/>
                <a:t>1</a:t>
              </a:r>
            </a:p>
          </p:txBody>
        </p:sp>
        <p:sp>
          <p:nvSpPr>
            <p:cNvPr id="17" name="TextBox 16">
              <a:extLst>
                <a:ext uri="{FF2B5EF4-FFF2-40B4-BE49-F238E27FC236}">
                  <a16:creationId xmlns:a16="http://schemas.microsoft.com/office/drawing/2014/main" id="{61694183-8E68-645B-A7AB-A378343848D3}"/>
                </a:ext>
              </a:extLst>
            </p:cNvPr>
            <p:cNvSpPr txBox="1"/>
            <p:nvPr/>
          </p:nvSpPr>
          <p:spPr>
            <a:xfrm>
              <a:off x="4285694" y="1573479"/>
              <a:ext cx="480285" cy="646331"/>
            </a:xfrm>
            <a:prstGeom prst="rect">
              <a:avLst/>
            </a:prstGeom>
            <a:noFill/>
          </p:spPr>
          <p:txBody>
            <a:bodyPr wrap="square" rtlCol="0">
              <a:spAutoFit/>
            </a:bodyPr>
            <a:lstStyle/>
            <a:p>
              <a:r>
                <a:rPr lang="en-US" sz="3600" dirty="0"/>
                <a:t>3</a:t>
              </a:r>
            </a:p>
          </p:txBody>
        </p:sp>
        <p:sp>
          <p:nvSpPr>
            <p:cNvPr id="18" name="TextBox 17">
              <a:extLst>
                <a:ext uri="{FF2B5EF4-FFF2-40B4-BE49-F238E27FC236}">
                  <a16:creationId xmlns:a16="http://schemas.microsoft.com/office/drawing/2014/main" id="{7273ECB8-45B1-293C-655D-AE8BFD972913}"/>
                </a:ext>
              </a:extLst>
            </p:cNvPr>
            <p:cNvSpPr txBox="1"/>
            <p:nvPr/>
          </p:nvSpPr>
          <p:spPr>
            <a:xfrm>
              <a:off x="5950545" y="2193639"/>
              <a:ext cx="480285" cy="646331"/>
            </a:xfrm>
            <a:prstGeom prst="rect">
              <a:avLst/>
            </a:prstGeom>
            <a:noFill/>
          </p:spPr>
          <p:txBody>
            <a:bodyPr wrap="square" rtlCol="0">
              <a:spAutoFit/>
            </a:bodyPr>
            <a:lstStyle/>
            <a:p>
              <a:r>
                <a:rPr lang="en-US" sz="3600" dirty="0"/>
                <a:t>4</a:t>
              </a:r>
            </a:p>
          </p:txBody>
        </p:sp>
        <p:sp>
          <p:nvSpPr>
            <p:cNvPr id="19" name="TextBox 18">
              <a:extLst>
                <a:ext uri="{FF2B5EF4-FFF2-40B4-BE49-F238E27FC236}">
                  <a16:creationId xmlns:a16="http://schemas.microsoft.com/office/drawing/2014/main" id="{7DD2C94F-BFA4-7247-7879-27F9FD36FD44}"/>
                </a:ext>
              </a:extLst>
            </p:cNvPr>
            <p:cNvSpPr txBox="1"/>
            <p:nvPr/>
          </p:nvSpPr>
          <p:spPr>
            <a:xfrm>
              <a:off x="7710072" y="2205744"/>
              <a:ext cx="480285" cy="646331"/>
            </a:xfrm>
            <a:prstGeom prst="rect">
              <a:avLst/>
            </a:prstGeom>
            <a:noFill/>
          </p:spPr>
          <p:txBody>
            <a:bodyPr wrap="square" rtlCol="0">
              <a:spAutoFit/>
            </a:bodyPr>
            <a:lstStyle/>
            <a:p>
              <a:r>
                <a:rPr lang="en-US" sz="3600" dirty="0"/>
                <a:t>5</a:t>
              </a:r>
            </a:p>
          </p:txBody>
        </p:sp>
        <p:sp>
          <p:nvSpPr>
            <p:cNvPr id="20" name="TextBox 19">
              <a:extLst>
                <a:ext uri="{FF2B5EF4-FFF2-40B4-BE49-F238E27FC236}">
                  <a16:creationId xmlns:a16="http://schemas.microsoft.com/office/drawing/2014/main" id="{67368756-C566-6A71-FA1B-9A23060A3CDA}"/>
                </a:ext>
              </a:extLst>
            </p:cNvPr>
            <p:cNvSpPr txBox="1"/>
            <p:nvPr/>
          </p:nvSpPr>
          <p:spPr>
            <a:xfrm>
              <a:off x="2890969" y="1487058"/>
              <a:ext cx="480285" cy="646331"/>
            </a:xfrm>
            <a:prstGeom prst="rect">
              <a:avLst/>
            </a:prstGeom>
            <a:noFill/>
          </p:spPr>
          <p:txBody>
            <a:bodyPr wrap="square" rtlCol="0">
              <a:spAutoFit/>
            </a:bodyPr>
            <a:lstStyle/>
            <a:p>
              <a:r>
                <a:rPr lang="en-US" sz="3600" dirty="0"/>
                <a:t>2</a:t>
              </a:r>
            </a:p>
          </p:txBody>
        </p:sp>
        <p:cxnSp>
          <p:nvCxnSpPr>
            <p:cNvPr id="21" name="Straight Connector 20">
              <a:extLst>
                <a:ext uri="{FF2B5EF4-FFF2-40B4-BE49-F238E27FC236}">
                  <a16:creationId xmlns:a16="http://schemas.microsoft.com/office/drawing/2014/main" id="{DB989A9B-AA11-9B8E-333E-A75C9181E683}"/>
                </a:ext>
              </a:extLst>
            </p:cNvPr>
            <p:cNvCxnSpPr/>
            <p:nvPr/>
          </p:nvCxnSpPr>
          <p:spPr>
            <a:xfrm>
              <a:off x="2549236"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51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F7384D56-15DD-9A7E-3D51-F3AF1F4CE70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23" t="5826" r="9090" b="8478"/>
          <a:stretch/>
        </p:blipFill>
        <p:spPr>
          <a:xfrm>
            <a:off x="277090" y="0"/>
            <a:ext cx="8589819" cy="5371362"/>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Glidden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12</a:t>
            </a:fld>
            <a:endParaRPr lang="en-US"/>
          </a:p>
        </p:txBody>
      </p:sp>
    </p:spTree>
    <p:extLst>
      <p:ext uri="{BB962C8B-B14F-4D97-AF65-F5344CB8AC3E}">
        <p14:creationId xmlns:p14="http://schemas.microsoft.com/office/powerpoint/2010/main" val="67684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imeline&#10;&#10;Description automatically generated">
            <a:extLst>
              <a:ext uri="{FF2B5EF4-FFF2-40B4-BE49-F238E27FC236}">
                <a16:creationId xmlns:a16="http://schemas.microsoft.com/office/drawing/2014/main" id="{2BCD0482-576F-1D3A-1513-4E6C6169EA2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727" t="4265" r="9091" b="8953"/>
          <a:stretch/>
        </p:blipFill>
        <p:spPr>
          <a:xfrm>
            <a:off x="540298" y="0"/>
            <a:ext cx="8063404" cy="5135418"/>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Scranton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13</a:t>
            </a:fld>
            <a:endParaRPr lang="en-US"/>
          </a:p>
        </p:txBody>
      </p:sp>
    </p:spTree>
    <p:extLst>
      <p:ext uri="{BB962C8B-B14F-4D97-AF65-F5344CB8AC3E}">
        <p14:creationId xmlns:p14="http://schemas.microsoft.com/office/powerpoint/2010/main" val="104092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1821A1D0-F072-DC1C-213F-527BECB107F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5555" t="3484" r="9091" b="8479"/>
          <a:stretch/>
        </p:blipFill>
        <p:spPr>
          <a:xfrm>
            <a:off x="328050" y="0"/>
            <a:ext cx="5975986" cy="5209610"/>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Jefferson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14</a:t>
            </a:fld>
            <a:endParaRPr lang="en-US"/>
          </a:p>
        </p:txBody>
      </p:sp>
      <p:pic>
        <p:nvPicPr>
          <p:cNvPr id="8" name="Picture 7" descr="Diagram&#10;&#10;Description automatically generated">
            <a:extLst>
              <a:ext uri="{FF2B5EF4-FFF2-40B4-BE49-F238E27FC236}">
                <a16:creationId xmlns:a16="http://schemas.microsoft.com/office/drawing/2014/main" id="{5F98187E-732D-9F7F-1D7F-B2C4F2E2FC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2" t="4222" r="68687" b="7728"/>
          <a:stretch/>
        </p:blipFill>
        <p:spPr>
          <a:xfrm>
            <a:off x="6165496" y="0"/>
            <a:ext cx="2576946" cy="5209610"/>
          </a:xfrm>
          <a:prstGeom prst="rect">
            <a:avLst/>
          </a:prstGeom>
        </p:spPr>
      </p:pic>
    </p:spTree>
    <p:extLst>
      <p:ext uri="{BB962C8B-B14F-4D97-AF65-F5344CB8AC3E}">
        <p14:creationId xmlns:p14="http://schemas.microsoft.com/office/powerpoint/2010/main" val="192702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30C4E710-4AFC-BC19-AB39-69416A68270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28" t="4108" r="10102" b="3957"/>
          <a:stretch/>
        </p:blipFill>
        <p:spPr>
          <a:xfrm>
            <a:off x="641927" y="0"/>
            <a:ext cx="7860146" cy="5370795"/>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Grand Junction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15</a:t>
            </a:fld>
            <a:endParaRPr lang="en-US"/>
          </a:p>
        </p:txBody>
      </p:sp>
    </p:spTree>
    <p:extLst>
      <p:ext uri="{BB962C8B-B14F-4D97-AF65-F5344CB8AC3E}">
        <p14:creationId xmlns:p14="http://schemas.microsoft.com/office/powerpoint/2010/main" val="202400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imeline&#10;&#10;Description automatically generated">
            <a:extLst>
              <a:ext uri="{FF2B5EF4-FFF2-40B4-BE49-F238E27FC236}">
                <a16:creationId xmlns:a16="http://schemas.microsoft.com/office/drawing/2014/main" id="{BAF0EFED-2CDA-8864-A65C-F0E2B7152D24}"/>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18" t="2392" r="9951" b="8478"/>
          <a:stretch/>
        </p:blipFill>
        <p:spPr>
          <a:xfrm>
            <a:off x="538018" y="0"/>
            <a:ext cx="8067964" cy="5274264"/>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Beaver</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16</a:t>
            </a:fld>
            <a:endParaRPr lang="en-US"/>
          </a:p>
        </p:txBody>
      </p:sp>
    </p:spTree>
    <p:extLst>
      <p:ext uri="{BB962C8B-B14F-4D97-AF65-F5344CB8AC3E}">
        <p14:creationId xmlns:p14="http://schemas.microsoft.com/office/powerpoint/2010/main" val="119303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7689DD42-3BE9-B0DE-6E97-DEFB777D8C2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6162" t="4109" r="9797" b="6996"/>
          <a:stretch/>
        </p:blipFill>
        <p:spPr>
          <a:xfrm>
            <a:off x="92367" y="0"/>
            <a:ext cx="6770255"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Ogden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17</a:t>
            </a:fld>
            <a:endParaRPr lang="en-US"/>
          </a:p>
        </p:txBody>
      </p:sp>
      <p:pic>
        <p:nvPicPr>
          <p:cNvPr id="8" name="Picture 7" descr="Diagram, engineering drawing&#10;&#10;Description automatically generated">
            <a:extLst>
              <a:ext uri="{FF2B5EF4-FFF2-40B4-BE49-F238E27FC236}">
                <a16:creationId xmlns:a16="http://schemas.microsoft.com/office/drawing/2014/main" id="{EBEBF73F-1FD2-436B-2798-219962B3C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7" t="3836" r="72638" b="7008"/>
          <a:stretch/>
        </p:blipFill>
        <p:spPr>
          <a:xfrm>
            <a:off x="6700985" y="0"/>
            <a:ext cx="2369127" cy="5260401"/>
          </a:xfrm>
          <a:prstGeom prst="rect">
            <a:avLst/>
          </a:prstGeom>
        </p:spPr>
      </p:pic>
    </p:spTree>
    <p:extLst>
      <p:ext uri="{BB962C8B-B14F-4D97-AF65-F5344CB8AC3E}">
        <p14:creationId xmlns:p14="http://schemas.microsoft.com/office/powerpoint/2010/main" val="140155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727A-519F-0951-7AE2-A1E5D3DFE83A}"/>
              </a:ext>
            </a:extLst>
          </p:cNvPr>
          <p:cNvSpPr>
            <a:spLocks noGrp="1"/>
          </p:cNvSpPr>
          <p:nvPr>
            <p:ph type="title"/>
          </p:nvPr>
        </p:nvSpPr>
        <p:spPr/>
        <p:txBody>
          <a:bodyPr/>
          <a:lstStyle/>
          <a:p>
            <a:r>
              <a:rPr lang="en-US" dirty="0"/>
              <a:t>Concept layouts</a:t>
            </a:r>
            <a:br>
              <a:rPr lang="en-US" dirty="0"/>
            </a:br>
            <a:r>
              <a:rPr lang="en-US" dirty="0"/>
              <a:t>Lisbon to DeWitt</a:t>
            </a:r>
          </a:p>
        </p:txBody>
      </p:sp>
    </p:spTree>
    <p:extLst>
      <p:ext uri="{BB962C8B-B14F-4D97-AF65-F5344CB8AC3E}">
        <p14:creationId xmlns:p14="http://schemas.microsoft.com/office/powerpoint/2010/main" val="212282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32E655-EAC2-DF89-398E-672C08FE6D3F}"/>
              </a:ext>
            </a:extLst>
          </p:cNvPr>
          <p:cNvSpPr>
            <a:spLocks noGrp="1"/>
          </p:cNvSpPr>
          <p:nvPr>
            <p:ph type="title"/>
          </p:nvPr>
        </p:nvSpPr>
        <p:spPr/>
        <p:txBody>
          <a:bodyPr/>
          <a:lstStyle/>
          <a:p>
            <a:r>
              <a:rPr lang="en-US" dirty="0"/>
              <a:t>U.S. 30 East 40-mile Sub-Segments</a:t>
            </a:r>
          </a:p>
        </p:txBody>
      </p:sp>
      <p:pic>
        <p:nvPicPr>
          <p:cNvPr id="9" name="Picture Placeholder 8">
            <a:extLst>
              <a:ext uri="{FF2B5EF4-FFF2-40B4-BE49-F238E27FC236}">
                <a16:creationId xmlns:a16="http://schemas.microsoft.com/office/drawing/2014/main" id="{BE9CFBE5-2051-752F-4C9C-F21F176868E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10" r="996"/>
          <a:stretch/>
        </p:blipFill>
        <p:spPr>
          <a:xfrm>
            <a:off x="-1" y="420646"/>
            <a:ext cx="9144001" cy="4078837"/>
          </a:xfrm>
        </p:spPr>
      </p:pic>
      <p:sp>
        <p:nvSpPr>
          <p:cNvPr id="7" name="Text Placeholder 6">
            <a:extLst>
              <a:ext uri="{FF2B5EF4-FFF2-40B4-BE49-F238E27FC236}">
                <a16:creationId xmlns:a16="http://schemas.microsoft.com/office/drawing/2014/main" id="{A1B3E49F-C050-005B-C380-2F0DDA6C580C}"/>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Four sub-segments determined for cost estimating purposes</a:t>
            </a:r>
          </a:p>
          <a:p>
            <a:pPr marL="285750" indent="-285750">
              <a:buFont typeface="Arial" panose="020B0604020202020204" pitchFamily="34" charset="0"/>
              <a:buChar char="•"/>
            </a:pPr>
            <a:r>
              <a:rPr lang="en-US" dirty="0"/>
              <a:t>Based upon original construction segments of U.S. 30 (constructability review)</a:t>
            </a:r>
          </a:p>
        </p:txBody>
      </p:sp>
      <p:grpSp>
        <p:nvGrpSpPr>
          <p:cNvPr id="16" name="Group 15">
            <a:extLst>
              <a:ext uri="{FF2B5EF4-FFF2-40B4-BE49-F238E27FC236}">
                <a16:creationId xmlns:a16="http://schemas.microsoft.com/office/drawing/2014/main" id="{666EE99A-FCB5-D67C-0ED2-7DFF3D4258B6}"/>
              </a:ext>
            </a:extLst>
          </p:cNvPr>
          <p:cNvGrpSpPr/>
          <p:nvPr/>
        </p:nvGrpSpPr>
        <p:grpSpPr>
          <a:xfrm>
            <a:off x="914400" y="1404144"/>
            <a:ext cx="7693891" cy="2151752"/>
            <a:chOff x="914400" y="1404144"/>
            <a:chExt cx="7693891" cy="2151752"/>
          </a:xfrm>
        </p:grpSpPr>
        <p:cxnSp>
          <p:nvCxnSpPr>
            <p:cNvPr id="4" name="Straight Connector 3">
              <a:extLst>
                <a:ext uri="{FF2B5EF4-FFF2-40B4-BE49-F238E27FC236}">
                  <a16:creationId xmlns:a16="http://schemas.microsoft.com/office/drawing/2014/main" id="{25621F66-6B6E-CFB3-ECF1-5B2860EE449C}"/>
                </a:ext>
              </a:extLst>
            </p:cNvPr>
            <p:cNvCxnSpPr/>
            <p:nvPr/>
          </p:nvCxnSpPr>
          <p:spPr>
            <a:xfrm>
              <a:off x="914400" y="1487057"/>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070DCD-41C9-B03D-4F69-D9454FA8E9A3}"/>
                </a:ext>
              </a:extLst>
            </p:cNvPr>
            <p:cNvCxnSpPr/>
            <p:nvPr/>
          </p:nvCxnSpPr>
          <p:spPr>
            <a:xfrm>
              <a:off x="6543964" y="2669313"/>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707272-0D88-F766-9E52-B936AAAB1F86}"/>
                </a:ext>
              </a:extLst>
            </p:cNvPr>
            <p:cNvCxnSpPr/>
            <p:nvPr/>
          </p:nvCxnSpPr>
          <p:spPr>
            <a:xfrm>
              <a:off x="5384800" y="2387604"/>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8EE31A-EC84-066F-2F6A-248C66131887}"/>
                </a:ext>
              </a:extLst>
            </p:cNvPr>
            <p:cNvCxnSpPr/>
            <p:nvPr/>
          </p:nvCxnSpPr>
          <p:spPr>
            <a:xfrm>
              <a:off x="3569854" y="1856514"/>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E71DB1-1EDB-280B-9AC3-DEC3A57C29E1}"/>
                </a:ext>
              </a:extLst>
            </p:cNvPr>
            <p:cNvCxnSpPr/>
            <p:nvPr/>
          </p:nvCxnSpPr>
          <p:spPr>
            <a:xfrm>
              <a:off x="8608291" y="2697021"/>
              <a:ext cx="0" cy="5634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26860D-277B-300B-2324-14E945C7AF67}"/>
                </a:ext>
              </a:extLst>
            </p:cNvPr>
            <p:cNvSpPr txBox="1"/>
            <p:nvPr/>
          </p:nvSpPr>
          <p:spPr>
            <a:xfrm>
              <a:off x="2001985" y="1404144"/>
              <a:ext cx="480285" cy="646331"/>
            </a:xfrm>
            <a:prstGeom prst="rect">
              <a:avLst/>
            </a:prstGeom>
            <a:noFill/>
          </p:spPr>
          <p:txBody>
            <a:bodyPr wrap="square" rtlCol="0">
              <a:spAutoFit/>
            </a:bodyPr>
            <a:lstStyle/>
            <a:p>
              <a:r>
                <a:rPr lang="en-US" sz="3600" dirty="0"/>
                <a:t>6</a:t>
              </a:r>
            </a:p>
          </p:txBody>
        </p:sp>
        <p:sp>
          <p:nvSpPr>
            <p:cNvPr id="13" name="TextBox 12">
              <a:extLst>
                <a:ext uri="{FF2B5EF4-FFF2-40B4-BE49-F238E27FC236}">
                  <a16:creationId xmlns:a16="http://schemas.microsoft.com/office/drawing/2014/main" id="{3B106D92-D720-9669-ADCE-5A9491E4EE03}"/>
                </a:ext>
              </a:extLst>
            </p:cNvPr>
            <p:cNvSpPr txBox="1"/>
            <p:nvPr/>
          </p:nvSpPr>
          <p:spPr>
            <a:xfrm>
              <a:off x="4225637" y="2263234"/>
              <a:ext cx="480285" cy="646331"/>
            </a:xfrm>
            <a:prstGeom prst="rect">
              <a:avLst/>
            </a:prstGeom>
            <a:noFill/>
          </p:spPr>
          <p:txBody>
            <a:bodyPr wrap="square" rtlCol="0">
              <a:spAutoFit/>
            </a:bodyPr>
            <a:lstStyle/>
            <a:p>
              <a:r>
                <a:rPr lang="en-US" sz="3600" dirty="0"/>
                <a:t>7</a:t>
              </a:r>
            </a:p>
          </p:txBody>
        </p:sp>
        <p:sp>
          <p:nvSpPr>
            <p:cNvPr id="14" name="TextBox 13">
              <a:extLst>
                <a:ext uri="{FF2B5EF4-FFF2-40B4-BE49-F238E27FC236}">
                  <a16:creationId xmlns:a16="http://schemas.microsoft.com/office/drawing/2014/main" id="{7716C325-E33D-1FA4-8BA4-3496A62C6248}"/>
                </a:ext>
              </a:extLst>
            </p:cNvPr>
            <p:cNvSpPr txBox="1"/>
            <p:nvPr/>
          </p:nvSpPr>
          <p:spPr>
            <a:xfrm>
              <a:off x="5777342" y="2136898"/>
              <a:ext cx="480285" cy="646331"/>
            </a:xfrm>
            <a:prstGeom prst="rect">
              <a:avLst/>
            </a:prstGeom>
            <a:noFill/>
          </p:spPr>
          <p:txBody>
            <a:bodyPr wrap="square" rtlCol="0">
              <a:spAutoFit/>
            </a:bodyPr>
            <a:lstStyle/>
            <a:p>
              <a:r>
                <a:rPr lang="en-US" sz="3600" dirty="0"/>
                <a:t>8</a:t>
              </a:r>
            </a:p>
          </p:txBody>
        </p:sp>
        <p:sp>
          <p:nvSpPr>
            <p:cNvPr id="15" name="TextBox 14">
              <a:extLst>
                <a:ext uri="{FF2B5EF4-FFF2-40B4-BE49-F238E27FC236}">
                  <a16:creationId xmlns:a16="http://schemas.microsoft.com/office/drawing/2014/main" id="{6C3E5682-676B-2832-01E4-6D1893459650}"/>
                </a:ext>
              </a:extLst>
            </p:cNvPr>
            <p:cNvSpPr txBox="1"/>
            <p:nvPr/>
          </p:nvSpPr>
          <p:spPr>
            <a:xfrm>
              <a:off x="7412175" y="2909565"/>
              <a:ext cx="480285" cy="646331"/>
            </a:xfrm>
            <a:prstGeom prst="rect">
              <a:avLst/>
            </a:prstGeom>
            <a:noFill/>
          </p:spPr>
          <p:txBody>
            <a:bodyPr wrap="square" rtlCol="0">
              <a:spAutoFit/>
            </a:bodyPr>
            <a:lstStyle/>
            <a:p>
              <a:r>
                <a:rPr lang="en-US" sz="3600" dirty="0"/>
                <a:t>9</a:t>
              </a:r>
            </a:p>
          </p:txBody>
        </p:sp>
      </p:grpSp>
    </p:spTree>
    <p:extLst>
      <p:ext uri="{BB962C8B-B14F-4D97-AF65-F5344CB8AC3E}">
        <p14:creationId xmlns:p14="http://schemas.microsoft.com/office/powerpoint/2010/main" val="362693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2</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85160" cy="1099686"/>
          </a:xfrm>
        </p:spPr>
        <p:txBody>
          <a:bodyPr>
            <a:normAutofit/>
          </a:bodyPr>
          <a:lstStyle/>
          <a:p>
            <a:r>
              <a:rPr lang="en-US" sz="2800" dirty="0"/>
              <a:t>U.S. 30 4-Lane</a:t>
            </a:r>
            <a:br>
              <a:rPr lang="en-US" sz="2800" dirty="0"/>
            </a:br>
            <a:r>
              <a:rPr lang="en-US" sz="2800" dirty="0"/>
              <a:t>Study Scope</a:t>
            </a:r>
          </a:p>
        </p:txBody>
      </p:sp>
      <p:sp>
        <p:nvSpPr>
          <p:cNvPr id="6" name="Text Placeholder 5">
            <a:extLst>
              <a:ext uri="{FF2B5EF4-FFF2-40B4-BE49-F238E27FC236}">
                <a16:creationId xmlns:a16="http://schemas.microsoft.com/office/drawing/2014/main" id="{15657A14-FC52-5E86-8532-E86C67C50BE4}"/>
              </a:ext>
            </a:extLst>
          </p:cNvPr>
          <p:cNvSpPr txBox="1">
            <a:spLocks noGrp="1"/>
          </p:cNvSpPr>
          <p:nvPr>
            <p:ph type="body" sz="quarter" idx="14"/>
          </p:nvPr>
        </p:nvSpPr>
        <p:spPr>
          <a:xfrm>
            <a:off x="473075" y="1683043"/>
            <a:ext cx="4098925" cy="2419124"/>
          </a:xfrm>
          <a:prstGeom prst="rect">
            <a:avLst/>
          </a:prstGeom>
          <a:noFill/>
        </p:spPr>
        <p:txBody>
          <a:bodyPr wrap="square" rtlCol="0">
            <a:spAutoFit/>
          </a:bodyPr>
          <a:lstStyle/>
          <a:p>
            <a:pPr marL="342900" indent="-342900">
              <a:buAutoNum type="arabicPeriod"/>
            </a:pPr>
            <a:r>
              <a:rPr lang="en-US" dirty="0"/>
              <a:t>Economic Analysis (SEG)</a:t>
            </a:r>
          </a:p>
          <a:p>
            <a:pPr marL="628650" lvl="1" indent="-280988">
              <a:buFont typeface="+mj-lt"/>
              <a:buAutoNum type="alphaUcPeriod"/>
            </a:pPr>
            <a:r>
              <a:rPr lang="en-US" sz="1600" dirty="0"/>
              <a:t>IA Economy and Highways</a:t>
            </a:r>
          </a:p>
          <a:p>
            <a:pPr marL="628650" lvl="1" indent="-280988">
              <a:buFont typeface="+mj-lt"/>
              <a:buAutoNum type="alphaUcPeriod"/>
            </a:pPr>
            <a:r>
              <a:rPr lang="en-US" sz="1600" dirty="0"/>
              <a:t>Comparison of Major East-West Highways</a:t>
            </a:r>
          </a:p>
          <a:p>
            <a:pPr marL="628650" lvl="1" indent="-280988">
              <a:buFont typeface="+mj-lt"/>
              <a:buAutoNum type="alphaUcPeriod"/>
            </a:pPr>
            <a:r>
              <a:rPr lang="en-US" sz="1600" dirty="0"/>
              <a:t>Detailed County Analysis for U.S. 30</a:t>
            </a:r>
          </a:p>
          <a:p>
            <a:pPr marL="628650" lvl="1" indent="-280988">
              <a:buFont typeface="+mj-lt"/>
              <a:buAutoNum type="alphaUcPeriod"/>
            </a:pPr>
            <a:r>
              <a:rPr lang="en-US" sz="1600" dirty="0"/>
              <a:t>Development Prospects for U.S. 30 </a:t>
            </a:r>
          </a:p>
          <a:p>
            <a:pPr marL="347662" lvl="1" indent="0">
              <a:buNone/>
            </a:pPr>
            <a:endParaRPr lang="en-US" sz="1600" dirty="0"/>
          </a:p>
          <a:p>
            <a:pPr marL="342900" indent="-342900">
              <a:buAutoNum type="arabicPeriod"/>
            </a:pPr>
            <a:r>
              <a:rPr lang="en-US" dirty="0"/>
              <a:t>Concept Layouts</a:t>
            </a:r>
          </a:p>
          <a:p>
            <a:pPr marL="628650" lvl="1" indent="-280988">
              <a:buFont typeface="+mj-lt"/>
              <a:buAutoNum type="alphaUcPeriod"/>
            </a:pPr>
            <a:r>
              <a:rPr lang="en-US" sz="1600" dirty="0"/>
              <a:t>4 Lanes Carroll – Ogden</a:t>
            </a:r>
          </a:p>
          <a:p>
            <a:pPr marL="628650" lvl="1" indent="-280988">
              <a:buFont typeface="+mj-lt"/>
              <a:buAutoNum type="alphaUcPeriod"/>
            </a:pPr>
            <a:r>
              <a:rPr lang="en-US" sz="1600" dirty="0"/>
              <a:t>4 Lanes Lisbon - DeWitt</a:t>
            </a:r>
          </a:p>
        </p:txBody>
      </p:sp>
      <p:sp>
        <p:nvSpPr>
          <p:cNvPr id="7" name="Text Placeholder 5">
            <a:extLst>
              <a:ext uri="{FF2B5EF4-FFF2-40B4-BE49-F238E27FC236}">
                <a16:creationId xmlns:a16="http://schemas.microsoft.com/office/drawing/2014/main" id="{DE40A19A-C315-9A80-4F88-7C7F7E7A62F3}"/>
              </a:ext>
            </a:extLst>
          </p:cNvPr>
          <p:cNvSpPr txBox="1">
            <a:spLocks/>
          </p:cNvSpPr>
          <p:nvPr/>
        </p:nvSpPr>
        <p:spPr>
          <a:xfrm>
            <a:off x="4851112" y="1683043"/>
            <a:ext cx="3819813" cy="2086725"/>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2000" kern="1200" baseline="0">
                <a:solidFill>
                  <a:srgbClr val="342E1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1800" kern="1200">
                <a:solidFill>
                  <a:srgbClr val="342E1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Font typeface="+mj-lt"/>
              <a:buAutoNum type="arabicPeriod" startAt="3"/>
            </a:pPr>
            <a:r>
              <a:rPr lang="en-US" dirty="0"/>
              <a:t>Cost Opinions</a:t>
            </a:r>
          </a:p>
          <a:p>
            <a:pPr marL="628650" lvl="1" indent="-280988">
              <a:buFont typeface="+mj-lt"/>
              <a:buAutoNum type="alphaUcPeriod"/>
            </a:pPr>
            <a:r>
              <a:rPr lang="en-US" sz="1600" dirty="0"/>
              <a:t>Carroll – Ogden</a:t>
            </a:r>
          </a:p>
          <a:p>
            <a:pPr marL="628650" lvl="1" indent="-280988">
              <a:buFont typeface="+mj-lt"/>
              <a:buAutoNum type="alphaUcPeriod"/>
            </a:pPr>
            <a:r>
              <a:rPr lang="en-US" sz="1600" dirty="0"/>
              <a:t>Lisbon – DeWitt</a:t>
            </a:r>
          </a:p>
          <a:p>
            <a:pPr marL="347662" lvl="1" indent="0">
              <a:buNone/>
            </a:pPr>
            <a:endParaRPr lang="en-US" sz="1600" dirty="0"/>
          </a:p>
          <a:p>
            <a:pPr marL="342900" indent="-342900">
              <a:buFont typeface="Arial" panose="020B0604020202020204" pitchFamily="34" charset="0"/>
              <a:buAutoNum type="arabicPeriod" startAt="3"/>
            </a:pPr>
            <a:r>
              <a:rPr lang="en-US" dirty="0"/>
              <a:t>Simple Benefit/Cost Analysis</a:t>
            </a:r>
          </a:p>
          <a:p>
            <a:pPr marL="628650" lvl="1" indent="-280988">
              <a:buFont typeface="+mj-lt"/>
              <a:buAutoNum type="alphaUcPeriod"/>
            </a:pPr>
            <a:r>
              <a:rPr lang="en-US" sz="1600" dirty="0"/>
              <a:t>2027 – 2067</a:t>
            </a:r>
          </a:p>
          <a:p>
            <a:pPr marL="171450" indent="-280988">
              <a:buFont typeface="+mj-lt"/>
              <a:buAutoNum type="arabicPeriod" startAt="3"/>
            </a:pPr>
            <a:endParaRPr lang="en-US" dirty="0"/>
          </a:p>
          <a:p>
            <a:pPr marL="341313" indent="-336550">
              <a:buFont typeface="+mj-lt"/>
              <a:buAutoNum type="arabicPeriod" startAt="3"/>
            </a:pPr>
            <a:r>
              <a:rPr lang="en-US" dirty="0"/>
              <a:t>Final Report</a:t>
            </a:r>
          </a:p>
        </p:txBody>
      </p:sp>
      <p:pic>
        <p:nvPicPr>
          <p:cNvPr id="8" name="Picture 7">
            <a:extLst>
              <a:ext uri="{FF2B5EF4-FFF2-40B4-BE49-F238E27FC236}">
                <a16:creationId xmlns:a16="http://schemas.microsoft.com/office/drawing/2014/main" id="{888B62A7-35FF-733E-288D-B082961CDE01}"/>
              </a:ext>
            </a:extLst>
          </p:cNvPr>
          <p:cNvPicPr>
            <a:picLocks noChangeAspect="1"/>
          </p:cNvPicPr>
          <p:nvPr/>
        </p:nvPicPr>
        <p:blipFill rotWithShape="1">
          <a:blip r:embed="rId2"/>
          <a:srcRect l="6819" t="31152" r="3772" b="29829"/>
          <a:stretch/>
        </p:blipFill>
        <p:spPr>
          <a:xfrm>
            <a:off x="974436" y="4131448"/>
            <a:ext cx="7195128" cy="2153269"/>
          </a:xfrm>
          <a:prstGeom prst="rect">
            <a:avLst/>
          </a:prstGeom>
        </p:spPr>
      </p:pic>
    </p:spTree>
    <p:extLst>
      <p:ext uri="{BB962C8B-B14F-4D97-AF65-F5344CB8AC3E}">
        <p14:creationId xmlns:p14="http://schemas.microsoft.com/office/powerpoint/2010/main" val="76016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F0DA5D8E-C374-AD17-A215-EF32A419CF6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041" t="3796" r="9595" b="13162"/>
          <a:stretch/>
        </p:blipFill>
        <p:spPr>
          <a:xfrm>
            <a:off x="345151" y="0"/>
            <a:ext cx="8453697"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Mechanicsville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20</a:t>
            </a:fld>
            <a:endParaRPr lang="en-US"/>
          </a:p>
        </p:txBody>
      </p:sp>
    </p:spTree>
    <p:extLst>
      <p:ext uri="{BB962C8B-B14F-4D97-AF65-F5344CB8AC3E}">
        <p14:creationId xmlns:p14="http://schemas.microsoft.com/office/powerpoint/2010/main" val="23007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03DC223D-125E-8F18-15A9-2D39866A7AC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837" t="2860" r="11515" b="14098"/>
          <a:stretch/>
        </p:blipFill>
        <p:spPr>
          <a:xfrm>
            <a:off x="429194" y="0"/>
            <a:ext cx="8285612"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199" y="5260401"/>
            <a:ext cx="8104909" cy="685800"/>
          </a:xfrm>
        </p:spPr>
        <p:txBody>
          <a:bodyPr>
            <a:normAutofit fontScale="90000"/>
          </a:bodyPr>
          <a:lstStyle/>
          <a:p>
            <a:r>
              <a:rPr lang="en-US" dirty="0"/>
              <a:t>U.S. 30 – East of Mechanicsville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21</a:t>
            </a:fld>
            <a:endParaRPr lang="en-US"/>
          </a:p>
        </p:txBody>
      </p:sp>
    </p:spTree>
    <p:extLst>
      <p:ext uri="{BB962C8B-B14F-4D97-AF65-F5344CB8AC3E}">
        <p14:creationId xmlns:p14="http://schemas.microsoft.com/office/powerpoint/2010/main" val="4735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10;&#10;Description automatically generated">
            <a:extLst>
              <a:ext uri="{FF2B5EF4-FFF2-40B4-BE49-F238E27FC236}">
                <a16:creationId xmlns:a16="http://schemas.microsoft.com/office/drawing/2014/main" id="{18AD05C5-27B4-6D19-95FB-BA189A5D0F9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8586" t="2860" r="9395" b="14098"/>
          <a:stretch/>
        </p:blipFill>
        <p:spPr>
          <a:xfrm>
            <a:off x="557730" y="0"/>
            <a:ext cx="8028540"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Stanwood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22</a:t>
            </a:fld>
            <a:endParaRPr lang="en-US"/>
          </a:p>
        </p:txBody>
      </p:sp>
    </p:spTree>
    <p:extLst>
      <p:ext uri="{BB962C8B-B14F-4D97-AF65-F5344CB8AC3E}">
        <p14:creationId xmlns:p14="http://schemas.microsoft.com/office/powerpoint/2010/main" val="382538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7D54C00C-1515-3902-2AB5-980843CC6B1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919" t="2860" r="16262" b="14098"/>
          <a:stretch/>
        </p:blipFill>
        <p:spPr>
          <a:xfrm>
            <a:off x="1995048" y="0"/>
            <a:ext cx="7143507" cy="4692073"/>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Clarence</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23</a:t>
            </a:fld>
            <a:endParaRPr lang="en-US"/>
          </a:p>
        </p:txBody>
      </p:sp>
      <p:pic>
        <p:nvPicPr>
          <p:cNvPr id="8" name="Picture 7" descr="Diagram, timeline&#10;&#10;Description automatically generated">
            <a:extLst>
              <a:ext uri="{FF2B5EF4-FFF2-40B4-BE49-F238E27FC236}">
                <a16:creationId xmlns:a16="http://schemas.microsoft.com/office/drawing/2014/main" id="{56163495-F6B5-DB1D-42C9-236732647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738" t="3622" r="9090" b="14939"/>
          <a:stretch/>
        </p:blipFill>
        <p:spPr>
          <a:xfrm rot="21196977">
            <a:off x="-1008193" y="293982"/>
            <a:ext cx="3154585" cy="4471992"/>
          </a:xfrm>
          <a:prstGeom prst="rect">
            <a:avLst/>
          </a:prstGeom>
        </p:spPr>
      </p:pic>
    </p:spTree>
    <p:extLst>
      <p:ext uri="{BB962C8B-B14F-4D97-AF65-F5344CB8AC3E}">
        <p14:creationId xmlns:p14="http://schemas.microsoft.com/office/powerpoint/2010/main" val="284507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0FC12244-3FDA-A975-D971-C5C07594CAAC}"/>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4950" t="3796" r="9090" b="13162"/>
          <a:stretch/>
        </p:blipFill>
        <p:spPr>
          <a:xfrm>
            <a:off x="378691" y="0"/>
            <a:ext cx="5117004" cy="4914047"/>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Lowden</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24</a:t>
            </a:fld>
            <a:endParaRPr lang="en-US"/>
          </a:p>
        </p:txBody>
      </p:sp>
      <p:pic>
        <p:nvPicPr>
          <p:cNvPr id="8" name="Picture 7" descr="Map&#10;&#10;Description automatically generated">
            <a:extLst>
              <a:ext uri="{FF2B5EF4-FFF2-40B4-BE49-F238E27FC236}">
                <a16:creationId xmlns:a16="http://schemas.microsoft.com/office/drawing/2014/main" id="{7F19608A-45D9-03B6-2B96-53B7A5850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8" t="3752" r="58283" b="13193"/>
          <a:stretch/>
        </p:blipFill>
        <p:spPr>
          <a:xfrm rot="21363532">
            <a:off x="5228151" y="-129595"/>
            <a:ext cx="3656454" cy="4924948"/>
          </a:xfrm>
          <a:prstGeom prst="rect">
            <a:avLst/>
          </a:prstGeom>
        </p:spPr>
      </p:pic>
    </p:spTree>
    <p:extLst>
      <p:ext uri="{BB962C8B-B14F-4D97-AF65-F5344CB8AC3E}">
        <p14:creationId xmlns:p14="http://schemas.microsoft.com/office/powerpoint/2010/main" val="351471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6A559C4F-A580-613E-FD8E-AD164A4DB97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4546" t="2860" r="9899" b="14098"/>
          <a:stretch/>
        </p:blipFill>
        <p:spPr>
          <a:xfrm>
            <a:off x="824345" y="-6635"/>
            <a:ext cx="7495309" cy="5331215"/>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p:txBody>
          <a:bodyPr>
            <a:normAutofit fontScale="90000"/>
          </a:bodyPr>
          <a:lstStyle/>
          <a:p>
            <a:r>
              <a:rPr lang="en-US" dirty="0"/>
              <a:t>U.S. 30 - Wheatland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25</a:t>
            </a:fld>
            <a:endParaRPr lang="en-US"/>
          </a:p>
        </p:txBody>
      </p:sp>
    </p:spTree>
    <p:extLst>
      <p:ext uri="{BB962C8B-B14F-4D97-AF65-F5344CB8AC3E}">
        <p14:creationId xmlns:p14="http://schemas.microsoft.com/office/powerpoint/2010/main" val="14610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14B725D1-5A1E-B029-D37A-B0C8A3B4A739}"/>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28" t="3172" r="10304" b="13786"/>
          <a:stretch/>
        </p:blipFill>
        <p:spPr>
          <a:xfrm>
            <a:off x="320432" y="0"/>
            <a:ext cx="8503136" cy="5260402"/>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Wapsipinicon River</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26</a:t>
            </a:fld>
            <a:endParaRPr lang="en-US"/>
          </a:p>
        </p:txBody>
      </p:sp>
    </p:spTree>
    <p:extLst>
      <p:ext uri="{BB962C8B-B14F-4D97-AF65-F5344CB8AC3E}">
        <p14:creationId xmlns:p14="http://schemas.microsoft.com/office/powerpoint/2010/main" val="202830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imeline&#10;&#10;Description automatically generated">
            <a:extLst>
              <a:ext uri="{FF2B5EF4-FFF2-40B4-BE49-F238E27FC236}">
                <a16:creationId xmlns:a16="http://schemas.microsoft.com/office/drawing/2014/main" id="{F11A7B95-F61B-DF60-2FEE-54DD703CA99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323" t="3484" r="9900" b="13474"/>
          <a:stretch/>
        </p:blipFill>
        <p:spPr>
          <a:xfrm>
            <a:off x="332751" y="0"/>
            <a:ext cx="8478497" cy="5190837"/>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Calamus</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27</a:t>
            </a:fld>
            <a:endParaRPr lang="en-US"/>
          </a:p>
        </p:txBody>
      </p:sp>
    </p:spTree>
    <p:extLst>
      <p:ext uri="{BB962C8B-B14F-4D97-AF65-F5344CB8AC3E}">
        <p14:creationId xmlns:p14="http://schemas.microsoft.com/office/powerpoint/2010/main" val="95142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1F41C510-6BC6-9501-B58E-D9EB72A235A8}"/>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637" t="2860" r="10454" b="14098"/>
          <a:stretch/>
        </p:blipFill>
        <p:spPr>
          <a:xfrm>
            <a:off x="367366" y="0"/>
            <a:ext cx="8409267" cy="5260401"/>
          </a:xfrm>
        </p:spPr>
      </p:pic>
      <p:sp>
        <p:nvSpPr>
          <p:cNvPr id="3" name="Title 2">
            <a:extLst>
              <a:ext uri="{FF2B5EF4-FFF2-40B4-BE49-F238E27FC236}">
                <a16:creationId xmlns:a16="http://schemas.microsoft.com/office/drawing/2014/main" id="{C27457EC-5C05-CF7D-EB22-88611BA52E92}"/>
              </a:ext>
            </a:extLst>
          </p:cNvPr>
          <p:cNvSpPr>
            <a:spLocks noGrp="1"/>
          </p:cNvSpPr>
          <p:nvPr>
            <p:ph type="title"/>
          </p:nvPr>
        </p:nvSpPr>
        <p:spPr>
          <a:xfrm>
            <a:off x="457200" y="5260401"/>
            <a:ext cx="7855586" cy="685800"/>
          </a:xfrm>
        </p:spPr>
        <p:txBody>
          <a:bodyPr>
            <a:normAutofit fontScale="90000"/>
          </a:bodyPr>
          <a:lstStyle/>
          <a:p>
            <a:r>
              <a:rPr lang="en-US" dirty="0"/>
              <a:t>U.S. 30 – Grand Mound</a:t>
            </a:r>
          </a:p>
        </p:txBody>
      </p:sp>
      <p:sp>
        <p:nvSpPr>
          <p:cNvPr id="4" name="Slide Number Placeholder 3">
            <a:extLst>
              <a:ext uri="{FF2B5EF4-FFF2-40B4-BE49-F238E27FC236}">
                <a16:creationId xmlns:a16="http://schemas.microsoft.com/office/drawing/2014/main" id="{EAE923E8-2CA9-FC35-0EA1-4C6DDA78A42F}"/>
              </a:ext>
            </a:extLst>
          </p:cNvPr>
          <p:cNvSpPr>
            <a:spLocks noGrp="1"/>
          </p:cNvSpPr>
          <p:nvPr>
            <p:ph type="sldNum" sz="quarter" idx="12"/>
          </p:nvPr>
        </p:nvSpPr>
        <p:spPr/>
        <p:txBody>
          <a:bodyPr/>
          <a:lstStyle/>
          <a:p>
            <a:fld id="{31EDF01A-BABD-471A-AAB6-7A2B3CAB3DDE}" type="slidenum">
              <a:rPr lang="en-US" smtClean="0"/>
              <a:t>28</a:t>
            </a:fld>
            <a:endParaRPr lang="en-US"/>
          </a:p>
        </p:txBody>
      </p:sp>
    </p:spTree>
    <p:extLst>
      <p:ext uri="{BB962C8B-B14F-4D97-AF65-F5344CB8AC3E}">
        <p14:creationId xmlns:p14="http://schemas.microsoft.com/office/powerpoint/2010/main" val="56775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C3E-130F-7D21-F684-B3C5CD5E2181}"/>
              </a:ext>
            </a:extLst>
          </p:cNvPr>
          <p:cNvSpPr>
            <a:spLocks noGrp="1"/>
          </p:cNvSpPr>
          <p:nvPr>
            <p:ph type="title"/>
          </p:nvPr>
        </p:nvSpPr>
        <p:spPr>
          <a:xfrm>
            <a:off x="381000" y="2362200"/>
            <a:ext cx="6435436" cy="1524000"/>
          </a:xfrm>
        </p:spPr>
        <p:txBody>
          <a:bodyPr/>
          <a:lstStyle/>
          <a:p>
            <a:r>
              <a:rPr lang="en-US" dirty="0"/>
              <a:t>Cost opinions &amp; benefit-cost analysis</a:t>
            </a:r>
          </a:p>
        </p:txBody>
      </p:sp>
    </p:spTree>
    <p:extLst>
      <p:ext uri="{BB962C8B-B14F-4D97-AF65-F5344CB8AC3E}">
        <p14:creationId xmlns:p14="http://schemas.microsoft.com/office/powerpoint/2010/main" val="343397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71AE-7BA5-1912-E981-E1CECD6E4416}"/>
              </a:ext>
            </a:extLst>
          </p:cNvPr>
          <p:cNvSpPr>
            <a:spLocks noGrp="1"/>
          </p:cNvSpPr>
          <p:nvPr>
            <p:ph type="title"/>
          </p:nvPr>
        </p:nvSpPr>
        <p:spPr/>
        <p:txBody>
          <a:bodyPr/>
          <a:lstStyle/>
          <a:p>
            <a:r>
              <a:rPr lang="en-US" dirty="0"/>
              <a:t>U.S. 30 Economic Analysis summary</a:t>
            </a:r>
          </a:p>
        </p:txBody>
      </p:sp>
    </p:spTree>
    <p:extLst>
      <p:ext uri="{BB962C8B-B14F-4D97-AF65-F5344CB8AC3E}">
        <p14:creationId xmlns:p14="http://schemas.microsoft.com/office/powerpoint/2010/main" val="79021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682486A-2FBE-F513-0F45-D7348B6C0153}"/>
              </a:ext>
            </a:extLst>
          </p:cNvPr>
          <p:cNvGraphicFramePr>
            <a:graphicFrameLocks noGrp="1"/>
          </p:cNvGraphicFramePr>
          <p:nvPr>
            <p:ph type="tbl" sz="quarter" idx="10"/>
            <p:extLst>
              <p:ext uri="{D42A27DB-BD31-4B8C-83A1-F6EECF244321}">
                <p14:modId xmlns:p14="http://schemas.microsoft.com/office/powerpoint/2010/main" val="2237907140"/>
              </p:ext>
            </p:extLst>
          </p:nvPr>
        </p:nvGraphicFramePr>
        <p:xfrm>
          <a:off x="457200" y="1423988"/>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9695687"/>
                    </a:ext>
                  </a:extLst>
                </a:gridCol>
                <a:gridCol w="4114800">
                  <a:extLst>
                    <a:ext uri="{9D8B030D-6E8A-4147-A177-3AD203B41FA5}">
                      <a16:colId xmlns:a16="http://schemas.microsoft.com/office/drawing/2014/main" val="432262432"/>
                    </a:ext>
                  </a:extLst>
                </a:gridCol>
              </a:tblGrid>
              <a:tr h="370840">
                <a:tc>
                  <a:txBody>
                    <a:bodyPr/>
                    <a:lstStyle/>
                    <a:p>
                      <a:pPr algn="ctr"/>
                      <a:r>
                        <a:rPr lang="en-US" dirty="0"/>
                        <a:t>Section Type</a:t>
                      </a:r>
                    </a:p>
                  </a:txBody>
                  <a:tcPr/>
                </a:tc>
                <a:tc>
                  <a:txBody>
                    <a:bodyPr/>
                    <a:lstStyle/>
                    <a:p>
                      <a:pPr algn="ctr"/>
                      <a:r>
                        <a:rPr lang="en-US" dirty="0"/>
                        <a:t>Cost per 100’ (per Station)</a:t>
                      </a:r>
                    </a:p>
                  </a:txBody>
                  <a:tcPr/>
                </a:tc>
                <a:extLst>
                  <a:ext uri="{0D108BD9-81ED-4DB2-BD59-A6C34878D82A}">
                    <a16:rowId xmlns:a16="http://schemas.microsoft.com/office/drawing/2014/main" val="3787973796"/>
                  </a:ext>
                </a:extLst>
              </a:tr>
              <a:tr h="370840">
                <a:tc>
                  <a:txBody>
                    <a:bodyPr/>
                    <a:lstStyle/>
                    <a:p>
                      <a:r>
                        <a:rPr lang="en-US" dirty="0"/>
                        <a:t>Add 2 lanes – depressed median</a:t>
                      </a:r>
                    </a:p>
                  </a:txBody>
                  <a:tcPr/>
                </a:tc>
                <a:tc>
                  <a:txBody>
                    <a:bodyPr/>
                    <a:lstStyle/>
                    <a:p>
                      <a:pPr algn="ctr"/>
                      <a:r>
                        <a:rPr lang="en-US" dirty="0"/>
                        <a:t>$93,068</a:t>
                      </a:r>
                    </a:p>
                  </a:txBody>
                  <a:tcPr/>
                </a:tc>
                <a:extLst>
                  <a:ext uri="{0D108BD9-81ED-4DB2-BD59-A6C34878D82A}">
                    <a16:rowId xmlns:a16="http://schemas.microsoft.com/office/drawing/2014/main" val="1805384269"/>
                  </a:ext>
                </a:extLst>
              </a:tr>
              <a:tr h="370840">
                <a:tc>
                  <a:txBody>
                    <a:bodyPr/>
                    <a:lstStyle/>
                    <a:p>
                      <a:r>
                        <a:rPr lang="en-US" dirty="0"/>
                        <a:t>Add 2 lanes – center barrier</a:t>
                      </a:r>
                    </a:p>
                  </a:txBody>
                  <a:tcPr/>
                </a:tc>
                <a:tc>
                  <a:txBody>
                    <a:bodyPr/>
                    <a:lstStyle/>
                    <a:p>
                      <a:pPr algn="ctr"/>
                      <a:r>
                        <a:rPr lang="en-US" dirty="0"/>
                        <a:t>$187,930</a:t>
                      </a:r>
                    </a:p>
                  </a:txBody>
                  <a:tcPr/>
                </a:tc>
                <a:extLst>
                  <a:ext uri="{0D108BD9-81ED-4DB2-BD59-A6C34878D82A}">
                    <a16:rowId xmlns:a16="http://schemas.microsoft.com/office/drawing/2014/main" val="4058203952"/>
                  </a:ext>
                </a:extLst>
              </a:tr>
              <a:tr h="370840">
                <a:tc>
                  <a:txBody>
                    <a:bodyPr/>
                    <a:lstStyle/>
                    <a:p>
                      <a:r>
                        <a:rPr lang="en-US" dirty="0"/>
                        <a:t>New 4-lane roadway – 64’ median</a:t>
                      </a:r>
                    </a:p>
                  </a:txBody>
                  <a:tcPr/>
                </a:tc>
                <a:tc>
                  <a:txBody>
                    <a:bodyPr/>
                    <a:lstStyle/>
                    <a:p>
                      <a:pPr algn="ctr"/>
                      <a:r>
                        <a:rPr lang="en-US" dirty="0"/>
                        <a:t>$138,956</a:t>
                      </a:r>
                    </a:p>
                  </a:txBody>
                  <a:tcPr/>
                </a:tc>
                <a:extLst>
                  <a:ext uri="{0D108BD9-81ED-4DB2-BD59-A6C34878D82A}">
                    <a16:rowId xmlns:a16="http://schemas.microsoft.com/office/drawing/2014/main" val="2327648179"/>
                  </a:ext>
                </a:extLst>
              </a:tr>
              <a:tr h="370840">
                <a:tc>
                  <a:txBody>
                    <a:bodyPr/>
                    <a:lstStyle/>
                    <a:p>
                      <a:r>
                        <a:rPr lang="en-US" dirty="0"/>
                        <a:t>Urban 3-lane section</a:t>
                      </a:r>
                    </a:p>
                  </a:txBody>
                  <a:tcPr/>
                </a:tc>
                <a:tc>
                  <a:txBody>
                    <a:bodyPr/>
                    <a:lstStyle/>
                    <a:p>
                      <a:pPr algn="ctr"/>
                      <a:r>
                        <a:rPr lang="en-US" dirty="0"/>
                        <a:t>$100,312</a:t>
                      </a:r>
                    </a:p>
                  </a:txBody>
                  <a:tcPr/>
                </a:tc>
                <a:extLst>
                  <a:ext uri="{0D108BD9-81ED-4DB2-BD59-A6C34878D82A}">
                    <a16:rowId xmlns:a16="http://schemas.microsoft.com/office/drawing/2014/main" val="1562723675"/>
                  </a:ext>
                </a:extLst>
              </a:tr>
              <a:tr h="370840">
                <a:tc>
                  <a:txBody>
                    <a:bodyPr/>
                    <a:lstStyle/>
                    <a:p>
                      <a:r>
                        <a:rPr lang="en-US" dirty="0"/>
                        <a:t>Urban 5-lane section</a:t>
                      </a:r>
                    </a:p>
                  </a:txBody>
                  <a:tcPr/>
                </a:tc>
                <a:tc>
                  <a:txBody>
                    <a:bodyPr/>
                    <a:lstStyle/>
                    <a:p>
                      <a:pPr algn="ctr"/>
                      <a:r>
                        <a:rPr lang="en-US" dirty="0"/>
                        <a:t>$142,255</a:t>
                      </a:r>
                    </a:p>
                  </a:txBody>
                  <a:tcPr/>
                </a:tc>
                <a:extLst>
                  <a:ext uri="{0D108BD9-81ED-4DB2-BD59-A6C34878D82A}">
                    <a16:rowId xmlns:a16="http://schemas.microsoft.com/office/drawing/2014/main" val="889736402"/>
                  </a:ext>
                </a:extLst>
              </a:tr>
            </a:tbl>
          </a:graphicData>
        </a:graphic>
      </p:graphicFrame>
      <p:sp>
        <p:nvSpPr>
          <p:cNvPr id="3" name="Slide Number Placeholder 2">
            <a:extLst>
              <a:ext uri="{FF2B5EF4-FFF2-40B4-BE49-F238E27FC236}">
                <a16:creationId xmlns:a16="http://schemas.microsoft.com/office/drawing/2014/main" id="{AA829682-72AF-CA0E-D896-FC536D497A14}"/>
              </a:ext>
            </a:extLst>
          </p:cNvPr>
          <p:cNvSpPr>
            <a:spLocks noGrp="1"/>
          </p:cNvSpPr>
          <p:nvPr>
            <p:ph type="sldNum" sz="quarter" idx="12"/>
          </p:nvPr>
        </p:nvSpPr>
        <p:spPr/>
        <p:txBody>
          <a:bodyPr/>
          <a:lstStyle/>
          <a:p>
            <a:fld id="{31EDF01A-BABD-471A-AAB6-7A2B3CAB3DDE}" type="slidenum">
              <a:rPr lang="en-US" smtClean="0"/>
              <a:t>30</a:t>
            </a:fld>
            <a:endParaRPr lang="en-US"/>
          </a:p>
        </p:txBody>
      </p:sp>
      <p:sp>
        <p:nvSpPr>
          <p:cNvPr id="4" name="Title 3">
            <a:extLst>
              <a:ext uri="{FF2B5EF4-FFF2-40B4-BE49-F238E27FC236}">
                <a16:creationId xmlns:a16="http://schemas.microsoft.com/office/drawing/2014/main" id="{75E25E06-4718-9945-D64F-2CB71BFC176F}"/>
              </a:ext>
            </a:extLst>
          </p:cNvPr>
          <p:cNvSpPr>
            <a:spLocks noGrp="1"/>
          </p:cNvSpPr>
          <p:nvPr>
            <p:ph type="title"/>
          </p:nvPr>
        </p:nvSpPr>
        <p:spPr/>
        <p:txBody>
          <a:bodyPr/>
          <a:lstStyle/>
          <a:p>
            <a:r>
              <a:rPr lang="en-US" dirty="0"/>
              <a:t>Cost Opinion Per Roadway Station</a:t>
            </a:r>
          </a:p>
        </p:txBody>
      </p:sp>
      <p:sp>
        <p:nvSpPr>
          <p:cNvPr id="6" name="TextBox 5">
            <a:extLst>
              <a:ext uri="{FF2B5EF4-FFF2-40B4-BE49-F238E27FC236}">
                <a16:creationId xmlns:a16="http://schemas.microsoft.com/office/drawing/2014/main" id="{EE764D21-85D6-73DC-A513-2C5EA33C579F}"/>
              </a:ext>
            </a:extLst>
          </p:cNvPr>
          <p:cNvSpPr txBox="1"/>
          <p:nvPr/>
        </p:nvSpPr>
        <p:spPr>
          <a:xfrm>
            <a:off x="472440" y="4257978"/>
            <a:ext cx="8186223" cy="1569660"/>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Costs above are for construction only. </a:t>
            </a:r>
          </a:p>
          <a:p>
            <a:pPr marL="285750" indent="-285750">
              <a:buFont typeface="Arial" panose="020B0604020202020204" pitchFamily="34" charset="0"/>
              <a:buChar char="•"/>
            </a:pPr>
            <a:r>
              <a:rPr lang="en-US" sz="1600" dirty="0"/>
              <a:t>Design, NEPA, ROW, turn lanes at existing intersections, and structures (bridges and box culverts) were added to these costs to represent full project cost opinions for each sub-section alternative. </a:t>
            </a:r>
          </a:p>
          <a:p>
            <a:pPr marL="285750" indent="-285750">
              <a:buFont typeface="Arial" panose="020B0604020202020204" pitchFamily="34" charset="0"/>
              <a:buChar char="•"/>
            </a:pPr>
            <a:r>
              <a:rPr lang="en-US" sz="1600" dirty="0"/>
              <a:t>Environmental permitting costs (environmental mitigation and railroad) were not included.</a:t>
            </a:r>
          </a:p>
        </p:txBody>
      </p:sp>
    </p:spTree>
    <p:extLst>
      <p:ext uri="{BB962C8B-B14F-4D97-AF65-F5344CB8AC3E}">
        <p14:creationId xmlns:p14="http://schemas.microsoft.com/office/powerpoint/2010/main" val="2489976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0347B4B-6992-C970-4955-0B5D78911BA2}"/>
              </a:ext>
            </a:extLst>
          </p:cNvPr>
          <p:cNvGraphicFramePr>
            <a:graphicFrameLocks noGrp="1"/>
          </p:cNvGraphicFramePr>
          <p:nvPr>
            <p:ph type="tbl" sz="quarter" idx="10"/>
            <p:extLst>
              <p:ext uri="{D42A27DB-BD31-4B8C-83A1-F6EECF244321}">
                <p14:modId xmlns:p14="http://schemas.microsoft.com/office/powerpoint/2010/main" val="298900095"/>
              </p:ext>
            </p:extLst>
          </p:nvPr>
        </p:nvGraphicFramePr>
        <p:xfrm>
          <a:off x="457200" y="1423988"/>
          <a:ext cx="8229600" cy="1854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237199963"/>
                    </a:ext>
                  </a:extLst>
                </a:gridCol>
                <a:gridCol w="3200400">
                  <a:extLst>
                    <a:ext uri="{9D8B030D-6E8A-4147-A177-3AD203B41FA5}">
                      <a16:colId xmlns:a16="http://schemas.microsoft.com/office/drawing/2014/main" val="284311449"/>
                    </a:ext>
                  </a:extLst>
                </a:gridCol>
                <a:gridCol w="2743200">
                  <a:extLst>
                    <a:ext uri="{9D8B030D-6E8A-4147-A177-3AD203B41FA5}">
                      <a16:colId xmlns:a16="http://schemas.microsoft.com/office/drawing/2014/main" val="319213660"/>
                    </a:ext>
                  </a:extLst>
                </a:gridCol>
              </a:tblGrid>
              <a:tr h="370840">
                <a:tc>
                  <a:txBody>
                    <a:bodyPr/>
                    <a:lstStyle/>
                    <a:p>
                      <a:pPr algn="ctr"/>
                      <a:r>
                        <a:rPr lang="en-US" dirty="0"/>
                        <a:t>Sub-Segment</a:t>
                      </a:r>
                    </a:p>
                  </a:txBody>
                  <a:tcPr/>
                </a:tc>
                <a:tc>
                  <a:txBody>
                    <a:bodyPr/>
                    <a:lstStyle/>
                    <a:p>
                      <a:pPr algn="ctr"/>
                      <a:r>
                        <a:rPr lang="en-US" dirty="0"/>
                        <a:t>Design/NEPA/ROW Years</a:t>
                      </a:r>
                    </a:p>
                  </a:txBody>
                  <a:tcPr/>
                </a:tc>
                <a:tc>
                  <a:txBody>
                    <a:bodyPr/>
                    <a:lstStyle/>
                    <a:p>
                      <a:pPr algn="ctr"/>
                      <a:r>
                        <a:rPr lang="en-US" dirty="0"/>
                        <a:t>Construction Years</a:t>
                      </a:r>
                    </a:p>
                  </a:txBody>
                  <a:tcPr/>
                </a:tc>
                <a:extLst>
                  <a:ext uri="{0D108BD9-81ED-4DB2-BD59-A6C34878D82A}">
                    <a16:rowId xmlns:a16="http://schemas.microsoft.com/office/drawing/2014/main" val="179128523"/>
                  </a:ext>
                </a:extLst>
              </a:tr>
              <a:tr h="370840">
                <a:tc>
                  <a:txBody>
                    <a:bodyPr/>
                    <a:lstStyle/>
                    <a:p>
                      <a:pPr algn="ctr"/>
                      <a:r>
                        <a:rPr lang="en-US" dirty="0"/>
                        <a:t>1(W) &amp; 6(E)</a:t>
                      </a:r>
                    </a:p>
                  </a:txBody>
                  <a:tcPr/>
                </a:tc>
                <a:tc>
                  <a:txBody>
                    <a:bodyPr/>
                    <a:lstStyle/>
                    <a:p>
                      <a:pPr algn="ctr"/>
                      <a:r>
                        <a:rPr lang="en-US" dirty="0"/>
                        <a:t>2027-2029</a:t>
                      </a:r>
                    </a:p>
                  </a:txBody>
                  <a:tcPr/>
                </a:tc>
                <a:tc>
                  <a:txBody>
                    <a:bodyPr/>
                    <a:lstStyle/>
                    <a:p>
                      <a:pPr algn="ctr"/>
                      <a:r>
                        <a:rPr lang="en-US" dirty="0"/>
                        <a:t>2030-2031</a:t>
                      </a:r>
                    </a:p>
                  </a:txBody>
                  <a:tcPr/>
                </a:tc>
                <a:extLst>
                  <a:ext uri="{0D108BD9-81ED-4DB2-BD59-A6C34878D82A}">
                    <a16:rowId xmlns:a16="http://schemas.microsoft.com/office/drawing/2014/main" val="3628814863"/>
                  </a:ext>
                </a:extLst>
              </a:tr>
              <a:tr h="370840">
                <a:tc>
                  <a:txBody>
                    <a:bodyPr/>
                    <a:lstStyle/>
                    <a:p>
                      <a:pPr algn="ctr"/>
                      <a:r>
                        <a:rPr lang="en-US" dirty="0"/>
                        <a:t>2(W) &amp; 5(W) &amp; 8(E)</a:t>
                      </a:r>
                    </a:p>
                  </a:txBody>
                  <a:tcPr/>
                </a:tc>
                <a:tc>
                  <a:txBody>
                    <a:bodyPr/>
                    <a:lstStyle/>
                    <a:p>
                      <a:pPr algn="ctr"/>
                      <a:r>
                        <a:rPr lang="en-US" dirty="0"/>
                        <a:t>2029-2031</a:t>
                      </a:r>
                    </a:p>
                  </a:txBody>
                  <a:tcPr/>
                </a:tc>
                <a:tc>
                  <a:txBody>
                    <a:bodyPr/>
                    <a:lstStyle/>
                    <a:p>
                      <a:pPr algn="ctr"/>
                      <a:r>
                        <a:rPr lang="en-US" dirty="0"/>
                        <a:t>2032-2033</a:t>
                      </a:r>
                    </a:p>
                  </a:txBody>
                  <a:tcPr/>
                </a:tc>
                <a:extLst>
                  <a:ext uri="{0D108BD9-81ED-4DB2-BD59-A6C34878D82A}">
                    <a16:rowId xmlns:a16="http://schemas.microsoft.com/office/drawing/2014/main" val="2594670399"/>
                  </a:ext>
                </a:extLst>
              </a:tr>
              <a:tr h="370840">
                <a:tc>
                  <a:txBody>
                    <a:bodyPr/>
                    <a:lstStyle/>
                    <a:p>
                      <a:pPr algn="ctr"/>
                      <a:r>
                        <a:rPr lang="en-US" dirty="0"/>
                        <a:t>3(W) &amp; 7(E)</a:t>
                      </a:r>
                    </a:p>
                  </a:txBody>
                  <a:tcPr/>
                </a:tc>
                <a:tc>
                  <a:txBody>
                    <a:bodyPr/>
                    <a:lstStyle/>
                    <a:p>
                      <a:pPr algn="ctr"/>
                      <a:r>
                        <a:rPr lang="en-US" dirty="0"/>
                        <a:t>2031-2033</a:t>
                      </a:r>
                    </a:p>
                  </a:txBody>
                  <a:tcPr/>
                </a:tc>
                <a:tc>
                  <a:txBody>
                    <a:bodyPr/>
                    <a:lstStyle/>
                    <a:p>
                      <a:pPr algn="ctr"/>
                      <a:r>
                        <a:rPr lang="en-US" dirty="0"/>
                        <a:t>2034-2035</a:t>
                      </a:r>
                    </a:p>
                  </a:txBody>
                  <a:tcPr/>
                </a:tc>
                <a:extLst>
                  <a:ext uri="{0D108BD9-81ED-4DB2-BD59-A6C34878D82A}">
                    <a16:rowId xmlns:a16="http://schemas.microsoft.com/office/drawing/2014/main" val="1637478169"/>
                  </a:ext>
                </a:extLst>
              </a:tr>
              <a:tr h="370840">
                <a:tc>
                  <a:txBody>
                    <a:bodyPr/>
                    <a:lstStyle/>
                    <a:p>
                      <a:pPr algn="ctr"/>
                      <a:r>
                        <a:rPr lang="en-US" dirty="0"/>
                        <a:t>4(W) &amp; 9(E)</a:t>
                      </a:r>
                    </a:p>
                  </a:txBody>
                  <a:tcPr/>
                </a:tc>
                <a:tc>
                  <a:txBody>
                    <a:bodyPr/>
                    <a:lstStyle/>
                    <a:p>
                      <a:pPr algn="ctr"/>
                      <a:r>
                        <a:rPr lang="en-US" dirty="0"/>
                        <a:t>2033-2035</a:t>
                      </a:r>
                    </a:p>
                  </a:txBody>
                  <a:tcPr/>
                </a:tc>
                <a:tc>
                  <a:txBody>
                    <a:bodyPr/>
                    <a:lstStyle/>
                    <a:p>
                      <a:pPr algn="ctr"/>
                      <a:r>
                        <a:rPr lang="en-US" dirty="0"/>
                        <a:t>2036-2037</a:t>
                      </a:r>
                    </a:p>
                  </a:txBody>
                  <a:tcPr/>
                </a:tc>
                <a:extLst>
                  <a:ext uri="{0D108BD9-81ED-4DB2-BD59-A6C34878D82A}">
                    <a16:rowId xmlns:a16="http://schemas.microsoft.com/office/drawing/2014/main" val="3938907623"/>
                  </a:ext>
                </a:extLst>
              </a:tr>
            </a:tbl>
          </a:graphicData>
        </a:graphic>
      </p:graphicFrame>
      <p:sp>
        <p:nvSpPr>
          <p:cNvPr id="3" name="Slide Number Placeholder 2">
            <a:extLst>
              <a:ext uri="{FF2B5EF4-FFF2-40B4-BE49-F238E27FC236}">
                <a16:creationId xmlns:a16="http://schemas.microsoft.com/office/drawing/2014/main" id="{016B5214-D2AB-A2FB-2CA3-F31A22EAFE5A}"/>
              </a:ext>
            </a:extLst>
          </p:cNvPr>
          <p:cNvSpPr>
            <a:spLocks noGrp="1"/>
          </p:cNvSpPr>
          <p:nvPr>
            <p:ph type="sldNum" sz="quarter" idx="12"/>
          </p:nvPr>
        </p:nvSpPr>
        <p:spPr/>
        <p:txBody>
          <a:bodyPr/>
          <a:lstStyle/>
          <a:p>
            <a:fld id="{31EDF01A-BABD-471A-AAB6-7A2B3CAB3DDE}" type="slidenum">
              <a:rPr lang="en-US" smtClean="0"/>
              <a:t>31</a:t>
            </a:fld>
            <a:endParaRPr lang="en-US"/>
          </a:p>
        </p:txBody>
      </p:sp>
      <p:sp>
        <p:nvSpPr>
          <p:cNvPr id="4" name="Title 3">
            <a:extLst>
              <a:ext uri="{FF2B5EF4-FFF2-40B4-BE49-F238E27FC236}">
                <a16:creationId xmlns:a16="http://schemas.microsoft.com/office/drawing/2014/main" id="{EDD18013-5EA2-9BC1-73A3-265A06F0144D}"/>
              </a:ext>
            </a:extLst>
          </p:cNvPr>
          <p:cNvSpPr>
            <a:spLocks noGrp="1"/>
          </p:cNvSpPr>
          <p:nvPr>
            <p:ph type="title"/>
          </p:nvPr>
        </p:nvSpPr>
        <p:spPr/>
        <p:txBody>
          <a:bodyPr>
            <a:normAutofit fontScale="90000"/>
          </a:bodyPr>
          <a:lstStyle/>
          <a:p>
            <a:r>
              <a:rPr lang="en-US" dirty="0"/>
              <a:t>U.S. 30 BCA Constructability Phasing</a:t>
            </a:r>
          </a:p>
        </p:txBody>
      </p:sp>
      <p:sp>
        <p:nvSpPr>
          <p:cNvPr id="6" name="TextBox 5">
            <a:extLst>
              <a:ext uri="{FF2B5EF4-FFF2-40B4-BE49-F238E27FC236}">
                <a16:creationId xmlns:a16="http://schemas.microsoft.com/office/drawing/2014/main" id="{1F7A5462-7BA6-C373-5FF1-FB2F55F21998}"/>
              </a:ext>
            </a:extLst>
          </p:cNvPr>
          <p:cNvSpPr txBox="1"/>
          <p:nvPr/>
        </p:nvSpPr>
        <p:spPr>
          <a:xfrm>
            <a:off x="472440" y="5320157"/>
            <a:ext cx="8186223" cy="830997"/>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Design/ROW/NEPA assumed to take 3 years for each sub-segment. Construction assumed to take 2 years. </a:t>
            </a:r>
          </a:p>
        </p:txBody>
      </p:sp>
      <p:sp>
        <p:nvSpPr>
          <p:cNvPr id="7" name="Text Placeholder 5">
            <a:extLst>
              <a:ext uri="{FF2B5EF4-FFF2-40B4-BE49-F238E27FC236}">
                <a16:creationId xmlns:a16="http://schemas.microsoft.com/office/drawing/2014/main" id="{AD94466D-E989-0158-DBAE-FE26511E7CB8}"/>
              </a:ext>
            </a:extLst>
          </p:cNvPr>
          <p:cNvSpPr txBox="1">
            <a:spLocks/>
          </p:cNvSpPr>
          <p:nvPr/>
        </p:nvSpPr>
        <p:spPr>
          <a:xfrm>
            <a:off x="657804" y="3421197"/>
            <a:ext cx="3202997" cy="197284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Concept Layouts</a:t>
            </a:r>
          </a:p>
          <a:p>
            <a:pPr marL="628650" lvl="1" indent="-280988">
              <a:buFont typeface="+mj-lt"/>
              <a:buAutoNum type="alphaUcPeriod"/>
            </a:pPr>
            <a:r>
              <a:rPr lang="en-US" sz="1600" dirty="0"/>
              <a:t>4 Lanes Carroll - Ogden</a:t>
            </a:r>
          </a:p>
          <a:p>
            <a:pPr marL="914400" lvl="2" indent="-287338">
              <a:buFont typeface="+mj-lt"/>
              <a:buAutoNum type="arabicParenR"/>
            </a:pPr>
            <a:r>
              <a:rPr lang="en-US" sz="1400" dirty="0"/>
              <a:t>3 Lanes thru Glidden</a:t>
            </a:r>
          </a:p>
          <a:p>
            <a:pPr marL="914400" lvl="2" indent="-287338">
              <a:buFont typeface="+mj-lt"/>
              <a:buAutoNum type="arabicParenR"/>
            </a:pPr>
            <a:r>
              <a:rPr lang="en-US" sz="1400" dirty="0"/>
              <a:t>Grand Junction bypass</a:t>
            </a:r>
          </a:p>
          <a:p>
            <a:pPr marL="628650" lvl="1" indent="-280988">
              <a:buFont typeface="+mj-lt"/>
              <a:buAutoNum type="alphaUcPeriod"/>
            </a:pPr>
            <a:r>
              <a:rPr lang="en-US" sz="1600" dirty="0"/>
              <a:t>4 Lanes Lisbon - DeWitt</a:t>
            </a:r>
          </a:p>
          <a:p>
            <a:pPr marL="914400" lvl="2" indent="-285750">
              <a:buFont typeface="+mj-lt"/>
              <a:buAutoNum type="arabicParenR"/>
            </a:pPr>
            <a:r>
              <a:rPr lang="en-US" sz="1400" dirty="0"/>
              <a:t>Clarence bypass</a:t>
            </a:r>
          </a:p>
          <a:p>
            <a:pPr marL="914400" lvl="2" indent="-285750">
              <a:buFont typeface="+mj-lt"/>
              <a:buAutoNum type="arabicParenR"/>
            </a:pPr>
            <a:r>
              <a:rPr lang="en-US" sz="1400" dirty="0"/>
              <a:t>Realign Grand Mound</a:t>
            </a:r>
          </a:p>
        </p:txBody>
      </p:sp>
    </p:spTree>
    <p:extLst>
      <p:ext uri="{BB962C8B-B14F-4D97-AF65-F5344CB8AC3E}">
        <p14:creationId xmlns:p14="http://schemas.microsoft.com/office/powerpoint/2010/main" val="1073006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32</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29742" cy="1099686"/>
          </a:xfrm>
        </p:spPr>
        <p:txBody>
          <a:bodyPr>
            <a:noAutofit/>
          </a:bodyPr>
          <a:lstStyle/>
          <a:p>
            <a:r>
              <a:rPr lang="en-US" sz="2800" dirty="0"/>
              <a:t>U.S. 30 </a:t>
            </a:r>
            <a:br>
              <a:rPr lang="en-US" sz="2800" dirty="0"/>
            </a:br>
            <a:r>
              <a:rPr lang="en-US" sz="2800" dirty="0"/>
              <a:t>Study Results</a:t>
            </a:r>
          </a:p>
        </p:txBody>
      </p:sp>
      <p:sp>
        <p:nvSpPr>
          <p:cNvPr id="6" name="Text Placeholder 5">
            <a:extLst>
              <a:ext uri="{FF2B5EF4-FFF2-40B4-BE49-F238E27FC236}">
                <a16:creationId xmlns:a16="http://schemas.microsoft.com/office/drawing/2014/main" id="{15657A14-FC52-5E86-8532-E86C67C50BE4}"/>
              </a:ext>
            </a:extLst>
          </p:cNvPr>
          <p:cNvSpPr txBox="1">
            <a:spLocks noGrp="1"/>
          </p:cNvSpPr>
          <p:nvPr>
            <p:ph type="body" sz="quarter" idx="14"/>
          </p:nvPr>
        </p:nvSpPr>
        <p:spPr>
          <a:xfrm>
            <a:off x="473076" y="1793875"/>
            <a:ext cx="3276888" cy="2003625"/>
          </a:xfrm>
          <a:prstGeom prst="rect">
            <a:avLst/>
          </a:prstGeom>
          <a:noFill/>
        </p:spPr>
        <p:txBody>
          <a:bodyPr wrap="square" rtlCol="0">
            <a:spAutoFit/>
          </a:bodyPr>
          <a:lstStyle/>
          <a:p>
            <a:pPr marL="0" indent="0">
              <a:buNone/>
            </a:pPr>
            <a:r>
              <a:rPr lang="en-US" sz="2400" dirty="0"/>
              <a:t>Cost Opinions and Timing of Sub-Sections</a:t>
            </a:r>
          </a:p>
          <a:p>
            <a:pPr marL="628650" lvl="1" indent="-280988">
              <a:buFont typeface="+mj-lt"/>
              <a:buAutoNum type="alphaUcPeriod"/>
            </a:pPr>
            <a:endParaRPr lang="en-US" dirty="0"/>
          </a:p>
          <a:p>
            <a:pPr marL="628650" lvl="1" indent="-280988">
              <a:buFont typeface="+mj-lt"/>
              <a:buAutoNum type="alphaUcPeriod"/>
            </a:pPr>
            <a:r>
              <a:rPr lang="en-US" dirty="0"/>
              <a:t>Carroll to Ogden = $301,711,000</a:t>
            </a:r>
          </a:p>
          <a:p>
            <a:pPr marL="628650" lvl="1" indent="-280988">
              <a:buFont typeface="+mj-lt"/>
              <a:buAutoNum type="alphaUcPeriod"/>
            </a:pPr>
            <a:r>
              <a:rPr lang="en-US" dirty="0"/>
              <a:t>Lisbon to DeWitt = $311,842,000</a:t>
            </a:r>
          </a:p>
        </p:txBody>
      </p:sp>
      <p:graphicFrame>
        <p:nvGraphicFramePr>
          <p:cNvPr id="8" name="Table 8">
            <a:extLst>
              <a:ext uri="{FF2B5EF4-FFF2-40B4-BE49-F238E27FC236}">
                <a16:creationId xmlns:a16="http://schemas.microsoft.com/office/drawing/2014/main" id="{BAE98B5E-FF09-F81A-1D77-01907A3FF973}"/>
              </a:ext>
            </a:extLst>
          </p:cNvPr>
          <p:cNvGraphicFramePr>
            <a:graphicFrameLocks noGrp="1"/>
          </p:cNvGraphicFramePr>
          <p:nvPr>
            <p:extLst>
              <p:ext uri="{D42A27DB-BD31-4B8C-83A1-F6EECF244321}">
                <p14:modId xmlns:p14="http://schemas.microsoft.com/office/powerpoint/2010/main" val="4252885476"/>
              </p:ext>
            </p:extLst>
          </p:nvPr>
        </p:nvGraphicFramePr>
        <p:xfrm>
          <a:off x="3676073" y="741253"/>
          <a:ext cx="5301672" cy="5090160"/>
        </p:xfrm>
        <a:graphic>
          <a:graphicData uri="http://schemas.openxmlformats.org/drawingml/2006/table">
            <a:tbl>
              <a:tblPr firstRow="1" bandRow="1">
                <a:tableStyleId>{5C22544A-7EE6-4342-B048-85BDC9FD1C3A}</a:tableStyleId>
              </a:tblPr>
              <a:tblGrid>
                <a:gridCol w="665018">
                  <a:extLst>
                    <a:ext uri="{9D8B030D-6E8A-4147-A177-3AD203B41FA5}">
                      <a16:colId xmlns:a16="http://schemas.microsoft.com/office/drawing/2014/main" val="618298572"/>
                    </a:ext>
                  </a:extLst>
                </a:gridCol>
                <a:gridCol w="1496291">
                  <a:extLst>
                    <a:ext uri="{9D8B030D-6E8A-4147-A177-3AD203B41FA5}">
                      <a16:colId xmlns:a16="http://schemas.microsoft.com/office/drawing/2014/main" val="3694326747"/>
                    </a:ext>
                  </a:extLst>
                </a:gridCol>
                <a:gridCol w="1588654">
                  <a:extLst>
                    <a:ext uri="{9D8B030D-6E8A-4147-A177-3AD203B41FA5}">
                      <a16:colId xmlns:a16="http://schemas.microsoft.com/office/drawing/2014/main" val="404633751"/>
                    </a:ext>
                  </a:extLst>
                </a:gridCol>
                <a:gridCol w="1551709">
                  <a:extLst>
                    <a:ext uri="{9D8B030D-6E8A-4147-A177-3AD203B41FA5}">
                      <a16:colId xmlns:a16="http://schemas.microsoft.com/office/drawing/2014/main" val="1842402426"/>
                    </a:ext>
                  </a:extLst>
                </a:gridCol>
              </a:tblGrid>
              <a:tr h="370840">
                <a:tc>
                  <a:txBody>
                    <a:bodyPr/>
                    <a:lstStyle/>
                    <a:p>
                      <a:pPr algn="ctr"/>
                      <a:endParaRPr lang="en-US" dirty="0"/>
                    </a:p>
                    <a:p>
                      <a:pPr algn="ctr"/>
                      <a:r>
                        <a:rPr lang="en-US" dirty="0"/>
                        <a:t>Year</a:t>
                      </a:r>
                    </a:p>
                  </a:txBody>
                  <a:tcPr/>
                </a:tc>
                <a:tc>
                  <a:txBody>
                    <a:bodyPr/>
                    <a:lstStyle/>
                    <a:p>
                      <a:pPr algn="ctr"/>
                      <a:r>
                        <a:rPr lang="en-US" dirty="0"/>
                        <a:t>Design/NEPA/ROW</a:t>
                      </a:r>
                    </a:p>
                  </a:txBody>
                  <a:tcPr/>
                </a:tc>
                <a:tc>
                  <a:txBody>
                    <a:bodyPr/>
                    <a:lstStyle/>
                    <a:p>
                      <a:pPr algn="ctr"/>
                      <a:r>
                        <a:rPr lang="en-US" dirty="0"/>
                        <a:t>Construction/ Const Admin</a:t>
                      </a:r>
                    </a:p>
                  </a:txBody>
                  <a:tcPr/>
                </a:tc>
                <a:tc>
                  <a:txBody>
                    <a:bodyPr/>
                    <a:lstStyle/>
                    <a:p>
                      <a:pPr algn="ctr"/>
                      <a:endParaRPr lang="en-US" dirty="0"/>
                    </a:p>
                    <a:p>
                      <a:pPr algn="ctr"/>
                      <a:r>
                        <a:rPr lang="en-US" dirty="0"/>
                        <a:t>Total</a:t>
                      </a:r>
                    </a:p>
                  </a:txBody>
                  <a:tcPr/>
                </a:tc>
                <a:extLst>
                  <a:ext uri="{0D108BD9-81ED-4DB2-BD59-A6C34878D82A}">
                    <a16:rowId xmlns:a16="http://schemas.microsoft.com/office/drawing/2014/main" val="3194552370"/>
                  </a:ext>
                </a:extLst>
              </a:tr>
              <a:tr h="370840">
                <a:tc>
                  <a:txBody>
                    <a:bodyPr/>
                    <a:lstStyle/>
                    <a:p>
                      <a:r>
                        <a:rPr lang="en-US" dirty="0"/>
                        <a:t>2027</a:t>
                      </a:r>
                    </a:p>
                  </a:txBody>
                  <a:tcPr/>
                </a:tc>
                <a:tc>
                  <a:txBody>
                    <a:bodyPr/>
                    <a:lstStyle/>
                    <a:p>
                      <a:pPr algn="r"/>
                      <a:r>
                        <a:rPr lang="en-US" dirty="0"/>
                        <a:t>$7,647,667</a:t>
                      </a:r>
                    </a:p>
                  </a:txBody>
                  <a:tcPr/>
                </a:tc>
                <a:tc>
                  <a:txBody>
                    <a:bodyPr/>
                    <a:lstStyle/>
                    <a:p>
                      <a:pPr algn="r"/>
                      <a:r>
                        <a:rPr lang="en-US" dirty="0"/>
                        <a:t>$0</a:t>
                      </a:r>
                    </a:p>
                  </a:txBody>
                  <a:tcPr/>
                </a:tc>
                <a:tc>
                  <a:txBody>
                    <a:bodyPr/>
                    <a:lstStyle/>
                    <a:p>
                      <a:pPr algn="r"/>
                      <a:r>
                        <a:rPr lang="en-US" dirty="0"/>
                        <a:t>$7,647,667</a:t>
                      </a:r>
                    </a:p>
                  </a:txBody>
                  <a:tcPr/>
                </a:tc>
                <a:extLst>
                  <a:ext uri="{0D108BD9-81ED-4DB2-BD59-A6C34878D82A}">
                    <a16:rowId xmlns:a16="http://schemas.microsoft.com/office/drawing/2014/main" val="1847244177"/>
                  </a:ext>
                </a:extLst>
              </a:tr>
              <a:tr h="370840">
                <a:tc>
                  <a:txBody>
                    <a:bodyPr/>
                    <a:lstStyle/>
                    <a:p>
                      <a:r>
                        <a:rPr lang="en-US" dirty="0"/>
                        <a:t>2028</a:t>
                      </a:r>
                    </a:p>
                  </a:txBody>
                  <a:tcPr/>
                </a:tc>
                <a:tc>
                  <a:txBody>
                    <a:bodyPr/>
                    <a:lstStyle/>
                    <a:p>
                      <a:pPr algn="r"/>
                      <a:r>
                        <a:rPr lang="en-US" dirty="0"/>
                        <a:t>$7,647,667</a:t>
                      </a:r>
                    </a:p>
                  </a:txBody>
                  <a:tcPr/>
                </a:tc>
                <a:tc>
                  <a:txBody>
                    <a:bodyPr/>
                    <a:lstStyle/>
                    <a:p>
                      <a:pPr algn="r"/>
                      <a:r>
                        <a:rPr lang="en-US" dirty="0"/>
                        <a:t>$0</a:t>
                      </a:r>
                    </a:p>
                  </a:txBody>
                  <a:tcPr/>
                </a:tc>
                <a:tc>
                  <a:txBody>
                    <a:bodyPr/>
                    <a:lstStyle/>
                    <a:p>
                      <a:pPr algn="r"/>
                      <a:r>
                        <a:rPr lang="en-US" dirty="0"/>
                        <a:t>$7,647,667</a:t>
                      </a:r>
                    </a:p>
                  </a:txBody>
                  <a:tcPr/>
                </a:tc>
                <a:extLst>
                  <a:ext uri="{0D108BD9-81ED-4DB2-BD59-A6C34878D82A}">
                    <a16:rowId xmlns:a16="http://schemas.microsoft.com/office/drawing/2014/main" val="3387887193"/>
                  </a:ext>
                </a:extLst>
              </a:tr>
              <a:tr h="370840">
                <a:tc>
                  <a:txBody>
                    <a:bodyPr/>
                    <a:lstStyle/>
                    <a:p>
                      <a:r>
                        <a:rPr lang="en-US" dirty="0"/>
                        <a:t>2029</a:t>
                      </a:r>
                    </a:p>
                  </a:txBody>
                  <a:tcPr/>
                </a:tc>
                <a:tc>
                  <a:txBody>
                    <a:bodyPr/>
                    <a:lstStyle/>
                    <a:p>
                      <a:pPr algn="r"/>
                      <a:r>
                        <a:rPr lang="en-US" dirty="0"/>
                        <a:t>$14,024,667</a:t>
                      </a:r>
                    </a:p>
                  </a:txBody>
                  <a:tcPr/>
                </a:tc>
                <a:tc>
                  <a:txBody>
                    <a:bodyPr/>
                    <a:lstStyle/>
                    <a:p>
                      <a:pPr algn="r"/>
                      <a:r>
                        <a:rPr lang="en-US" dirty="0"/>
                        <a:t>$0</a:t>
                      </a:r>
                    </a:p>
                  </a:txBody>
                  <a:tcPr/>
                </a:tc>
                <a:tc>
                  <a:txBody>
                    <a:bodyPr/>
                    <a:lstStyle/>
                    <a:p>
                      <a:pPr algn="r"/>
                      <a:r>
                        <a:rPr lang="en-US" dirty="0"/>
                        <a:t>$14,024,667</a:t>
                      </a:r>
                    </a:p>
                  </a:txBody>
                  <a:tcPr/>
                </a:tc>
                <a:extLst>
                  <a:ext uri="{0D108BD9-81ED-4DB2-BD59-A6C34878D82A}">
                    <a16:rowId xmlns:a16="http://schemas.microsoft.com/office/drawing/2014/main" val="2599107445"/>
                  </a:ext>
                </a:extLst>
              </a:tr>
              <a:tr h="370840">
                <a:tc>
                  <a:txBody>
                    <a:bodyPr/>
                    <a:lstStyle/>
                    <a:p>
                      <a:r>
                        <a:rPr lang="en-US" dirty="0"/>
                        <a:t>2030</a:t>
                      </a:r>
                    </a:p>
                  </a:txBody>
                  <a:tcPr/>
                </a:tc>
                <a:tc>
                  <a:txBody>
                    <a:bodyPr/>
                    <a:lstStyle/>
                    <a:p>
                      <a:pPr algn="r"/>
                      <a:r>
                        <a:rPr lang="en-US" dirty="0"/>
                        <a:t>$6,337,000</a:t>
                      </a:r>
                    </a:p>
                  </a:txBody>
                  <a:tcPr/>
                </a:tc>
                <a:tc>
                  <a:txBody>
                    <a:bodyPr/>
                    <a:lstStyle/>
                    <a:p>
                      <a:pPr algn="r"/>
                      <a:r>
                        <a:rPr lang="en-US" dirty="0"/>
                        <a:t>$62,707,000</a:t>
                      </a:r>
                    </a:p>
                  </a:txBody>
                  <a:tcPr/>
                </a:tc>
                <a:tc>
                  <a:txBody>
                    <a:bodyPr/>
                    <a:lstStyle/>
                    <a:p>
                      <a:pPr algn="r"/>
                      <a:r>
                        <a:rPr lang="en-US" dirty="0"/>
                        <a:t>$69,084,000</a:t>
                      </a:r>
                    </a:p>
                  </a:txBody>
                  <a:tcPr/>
                </a:tc>
                <a:extLst>
                  <a:ext uri="{0D108BD9-81ED-4DB2-BD59-A6C34878D82A}">
                    <a16:rowId xmlns:a16="http://schemas.microsoft.com/office/drawing/2014/main" val="4146465158"/>
                  </a:ext>
                </a:extLst>
              </a:tr>
              <a:tr h="370840">
                <a:tc>
                  <a:txBody>
                    <a:bodyPr/>
                    <a:lstStyle/>
                    <a:p>
                      <a:r>
                        <a:rPr lang="en-US" dirty="0"/>
                        <a:t>2031</a:t>
                      </a:r>
                    </a:p>
                  </a:txBody>
                  <a:tcPr/>
                </a:tc>
                <a:tc>
                  <a:txBody>
                    <a:bodyPr/>
                    <a:lstStyle/>
                    <a:p>
                      <a:pPr algn="r"/>
                      <a:r>
                        <a:rPr lang="en-US" dirty="0"/>
                        <a:t>$12,272,333</a:t>
                      </a:r>
                    </a:p>
                  </a:txBody>
                  <a:tcPr/>
                </a:tc>
                <a:tc>
                  <a:txBody>
                    <a:bodyPr/>
                    <a:lstStyle/>
                    <a:p>
                      <a:pPr algn="r"/>
                      <a:r>
                        <a:rPr lang="en-US" dirty="0"/>
                        <a:t>$62,707,000</a:t>
                      </a:r>
                    </a:p>
                  </a:txBody>
                  <a:tcPr/>
                </a:tc>
                <a:tc>
                  <a:txBody>
                    <a:bodyPr/>
                    <a:lstStyle/>
                    <a:p>
                      <a:pPr algn="r"/>
                      <a:r>
                        <a:rPr lang="en-US" dirty="0"/>
                        <a:t>$74,979,333</a:t>
                      </a:r>
                    </a:p>
                  </a:txBody>
                  <a:tcPr/>
                </a:tc>
                <a:extLst>
                  <a:ext uri="{0D108BD9-81ED-4DB2-BD59-A6C34878D82A}">
                    <a16:rowId xmlns:a16="http://schemas.microsoft.com/office/drawing/2014/main" val="1032812149"/>
                  </a:ext>
                </a:extLst>
              </a:tr>
              <a:tr h="370840">
                <a:tc>
                  <a:txBody>
                    <a:bodyPr/>
                    <a:lstStyle/>
                    <a:p>
                      <a:r>
                        <a:rPr lang="en-US" dirty="0"/>
                        <a:t>2032</a:t>
                      </a:r>
                    </a:p>
                  </a:txBody>
                  <a:tcPr/>
                </a:tc>
                <a:tc>
                  <a:txBody>
                    <a:bodyPr/>
                    <a:lstStyle/>
                    <a:p>
                      <a:pPr algn="r"/>
                      <a:r>
                        <a:rPr lang="en-US" dirty="0"/>
                        <a:t>$5,895,333</a:t>
                      </a:r>
                    </a:p>
                  </a:txBody>
                  <a:tcPr/>
                </a:tc>
                <a:tc>
                  <a:txBody>
                    <a:bodyPr/>
                    <a:lstStyle/>
                    <a:p>
                      <a:pPr algn="r"/>
                      <a:r>
                        <a:rPr lang="en-US" dirty="0"/>
                        <a:t>$59,815,500</a:t>
                      </a:r>
                    </a:p>
                  </a:txBody>
                  <a:tcPr/>
                </a:tc>
                <a:tc>
                  <a:txBody>
                    <a:bodyPr/>
                    <a:lstStyle/>
                    <a:p>
                      <a:pPr algn="r"/>
                      <a:r>
                        <a:rPr lang="en-US" dirty="0"/>
                        <a:t>$65,710,833</a:t>
                      </a:r>
                    </a:p>
                  </a:txBody>
                  <a:tcPr/>
                </a:tc>
                <a:extLst>
                  <a:ext uri="{0D108BD9-81ED-4DB2-BD59-A6C34878D82A}">
                    <a16:rowId xmlns:a16="http://schemas.microsoft.com/office/drawing/2014/main" val="271950415"/>
                  </a:ext>
                </a:extLst>
              </a:tr>
              <a:tr h="370840">
                <a:tc>
                  <a:txBody>
                    <a:bodyPr/>
                    <a:lstStyle/>
                    <a:p>
                      <a:r>
                        <a:rPr lang="en-US" dirty="0"/>
                        <a:t>2033</a:t>
                      </a:r>
                    </a:p>
                  </a:txBody>
                  <a:tcPr/>
                </a:tc>
                <a:tc>
                  <a:txBody>
                    <a:bodyPr/>
                    <a:lstStyle/>
                    <a:p>
                      <a:pPr algn="r"/>
                      <a:r>
                        <a:rPr lang="en-US" dirty="0"/>
                        <a:t>$11,742,667</a:t>
                      </a:r>
                    </a:p>
                  </a:txBody>
                  <a:tcPr/>
                </a:tc>
                <a:tc>
                  <a:txBody>
                    <a:bodyPr/>
                    <a:lstStyle/>
                    <a:p>
                      <a:pPr algn="r"/>
                      <a:r>
                        <a:rPr lang="en-US" dirty="0"/>
                        <a:t>$59,815,500</a:t>
                      </a:r>
                    </a:p>
                  </a:txBody>
                  <a:tcPr/>
                </a:tc>
                <a:tc>
                  <a:txBody>
                    <a:bodyPr/>
                    <a:lstStyle/>
                    <a:p>
                      <a:pPr algn="r"/>
                      <a:r>
                        <a:rPr lang="en-US" dirty="0"/>
                        <a:t>$71,558,167</a:t>
                      </a:r>
                    </a:p>
                  </a:txBody>
                  <a:tcPr/>
                </a:tc>
                <a:extLst>
                  <a:ext uri="{0D108BD9-81ED-4DB2-BD59-A6C34878D82A}">
                    <a16:rowId xmlns:a16="http://schemas.microsoft.com/office/drawing/2014/main" val="3073265267"/>
                  </a:ext>
                </a:extLst>
              </a:tr>
              <a:tr h="370840">
                <a:tc>
                  <a:txBody>
                    <a:bodyPr/>
                    <a:lstStyle/>
                    <a:p>
                      <a:r>
                        <a:rPr lang="en-US" dirty="0"/>
                        <a:t>2034</a:t>
                      </a:r>
                    </a:p>
                  </a:txBody>
                  <a:tcPr/>
                </a:tc>
                <a:tc>
                  <a:txBody>
                    <a:bodyPr/>
                    <a:lstStyle/>
                    <a:p>
                      <a:pPr algn="r"/>
                      <a:r>
                        <a:rPr lang="en-US" dirty="0"/>
                        <a:t>$5,847,333</a:t>
                      </a:r>
                    </a:p>
                  </a:txBody>
                  <a:tcPr/>
                </a:tc>
                <a:tc>
                  <a:txBody>
                    <a:bodyPr/>
                    <a:lstStyle/>
                    <a:p>
                      <a:pPr algn="r"/>
                      <a:r>
                        <a:rPr lang="en-US" dirty="0"/>
                        <a:t>$70,600,000</a:t>
                      </a:r>
                    </a:p>
                  </a:txBody>
                  <a:tcPr/>
                </a:tc>
                <a:tc>
                  <a:txBody>
                    <a:bodyPr/>
                    <a:lstStyle/>
                    <a:p>
                      <a:pPr algn="r"/>
                      <a:r>
                        <a:rPr lang="en-US" dirty="0"/>
                        <a:t>$76,447,333</a:t>
                      </a:r>
                    </a:p>
                  </a:txBody>
                  <a:tcPr/>
                </a:tc>
                <a:extLst>
                  <a:ext uri="{0D108BD9-81ED-4DB2-BD59-A6C34878D82A}">
                    <a16:rowId xmlns:a16="http://schemas.microsoft.com/office/drawing/2014/main" val="2135722612"/>
                  </a:ext>
                </a:extLst>
              </a:tr>
              <a:tr h="370840">
                <a:tc>
                  <a:txBody>
                    <a:bodyPr/>
                    <a:lstStyle/>
                    <a:p>
                      <a:r>
                        <a:rPr lang="en-US" dirty="0"/>
                        <a:t>2035</a:t>
                      </a:r>
                    </a:p>
                  </a:txBody>
                  <a:tcPr/>
                </a:tc>
                <a:tc>
                  <a:txBody>
                    <a:bodyPr/>
                    <a:lstStyle/>
                    <a:p>
                      <a:pPr algn="r"/>
                      <a:r>
                        <a:rPr lang="en-US" dirty="0"/>
                        <a:t>$5,847,333</a:t>
                      </a:r>
                    </a:p>
                  </a:txBody>
                  <a:tcPr/>
                </a:tc>
                <a:tc>
                  <a:txBody>
                    <a:bodyPr/>
                    <a:lstStyle/>
                    <a:p>
                      <a:pPr algn="r"/>
                      <a:r>
                        <a:rPr lang="en-US" dirty="0"/>
                        <a:t>$70,600,000</a:t>
                      </a:r>
                    </a:p>
                  </a:txBody>
                  <a:tcPr/>
                </a:tc>
                <a:tc>
                  <a:txBody>
                    <a:bodyPr/>
                    <a:lstStyle/>
                    <a:p>
                      <a:pPr algn="r"/>
                      <a:r>
                        <a:rPr lang="en-US" dirty="0"/>
                        <a:t>$76,447,333</a:t>
                      </a:r>
                    </a:p>
                  </a:txBody>
                  <a:tcPr/>
                </a:tc>
                <a:extLst>
                  <a:ext uri="{0D108BD9-81ED-4DB2-BD59-A6C34878D82A}">
                    <a16:rowId xmlns:a16="http://schemas.microsoft.com/office/drawing/2014/main" val="3980567996"/>
                  </a:ext>
                </a:extLst>
              </a:tr>
              <a:tr h="370840">
                <a:tc>
                  <a:txBody>
                    <a:bodyPr/>
                    <a:lstStyle/>
                    <a:p>
                      <a:r>
                        <a:rPr lang="en-US" dirty="0"/>
                        <a:t>2036</a:t>
                      </a:r>
                    </a:p>
                  </a:txBody>
                  <a:tcPr/>
                </a:tc>
                <a:tc>
                  <a:txBody>
                    <a:bodyPr/>
                    <a:lstStyle/>
                    <a:p>
                      <a:pPr algn="r"/>
                      <a:r>
                        <a:rPr lang="en-US" dirty="0"/>
                        <a:t>$0</a:t>
                      </a:r>
                    </a:p>
                  </a:txBody>
                  <a:tcPr/>
                </a:tc>
                <a:tc>
                  <a:txBody>
                    <a:bodyPr/>
                    <a:lstStyle/>
                    <a:p>
                      <a:pPr algn="r"/>
                      <a:r>
                        <a:rPr lang="en-US" dirty="0"/>
                        <a:t>$75,003,000</a:t>
                      </a:r>
                    </a:p>
                  </a:txBody>
                  <a:tcPr/>
                </a:tc>
                <a:tc>
                  <a:txBody>
                    <a:bodyPr/>
                    <a:lstStyle/>
                    <a:p>
                      <a:pPr algn="r"/>
                      <a:r>
                        <a:rPr lang="en-US" dirty="0"/>
                        <a:t>$75,003,000</a:t>
                      </a:r>
                    </a:p>
                  </a:txBody>
                  <a:tcPr/>
                </a:tc>
                <a:extLst>
                  <a:ext uri="{0D108BD9-81ED-4DB2-BD59-A6C34878D82A}">
                    <a16:rowId xmlns:a16="http://schemas.microsoft.com/office/drawing/2014/main" val="3501117339"/>
                  </a:ext>
                </a:extLst>
              </a:tr>
              <a:tr h="370840">
                <a:tc>
                  <a:txBody>
                    <a:bodyPr/>
                    <a:lstStyle/>
                    <a:p>
                      <a:r>
                        <a:rPr lang="en-US" dirty="0"/>
                        <a:t>2037</a:t>
                      </a:r>
                    </a:p>
                  </a:txBody>
                  <a:tcPr/>
                </a:tc>
                <a:tc>
                  <a:txBody>
                    <a:bodyPr/>
                    <a:lstStyle/>
                    <a:p>
                      <a:pPr algn="r"/>
                      <a:r>
                        <a:rPr lang="en-US" dirty="0"/>
                        <a:t>$0</a:t>
                      </a:r>
                    </a:p>
                  </a:txBody>
                  <a:tcPr/>
                </a:tc>
                <a:tc>
                  <a:txBody>
                    <a:bodyPr/>
                    <a:lstStyle/>
                    <a:p>
                      <a:pPr algn="r"/>
                      <a:r>
                        <a:rPr lang="en-US" dirty="0"/>
                        <a:t>$75,003,000</a:t>
                      </a:r>
                    </a:p>
                  </a:txBody>
                  <a:tcPr/>
                </a:tc>
                <a:tc>
                  <a:txBody>
                    <a:bodyPr/>
                    <a:lstStyle/>
                    <a:p>
                      <a:pPr algn="r"/>
                      <a:r>
                        <a:rPr lang="en-US" dirty="0"/>
                        <a:t>$75,003,000</a:t>
                      </a:r>
                    </a:p>
                  </a:txBody>
                  <a:tcPr/>
                </a:tc>
                <a:extLst>
                  <a:ext uri="{0D108BD9-81ED-4DB2-BD59-A6C34878D82A}">
                    <a16:rowId xmlns:a16="http://schemas.microsoft.com/office/drawing/2014/main" val="713246389"/>
                  </a:ext>
                </a:extLst>
              </a:tr>
              <a:tr h="370840">
                <a:tc>
                  <a:txBody>
                    <a:bodyPr/>
                    <a:lstStyle/>
                    <a:p>
                      <a:endParaRPr lang="en-US" b="1" dirty="0"/>
                    </a:p>
                  </a:txBody>
                  <a:tcPr/>
                </a:tc>
                <a:tc>
                  <a:txBody>
                    <a:bodyPr/>
                    <a:lstStyle/>
                    <a:p>
                      <a:pPr algn="r"/>
                      <a:r>
                        <a:rPr lang="en-US" b="1" dirty="0"/>
                        <a:t>$77,302,000</a:t>
                      </a:r>
                    </a:p>
                  </a:txBody>
                  <a:tcPr/>
                </a:tc>
                <a:tc>
                  <a:txBody>
                    <a:bodyPr/>
                    <a:lstStyle/>
                    <a:p>
                      <a:pPr algn="r"/>
                      <a:r>
                        <a:rPr lang="en-US" b="1" dirty="0"/>
                        <a:t>$536,251,000</a:t>
                      </a:r>
                    </a:p>
                  </a:txBody>
                  <a:tcPr/>
                </a:tc>
                <a:tc>
                  <a:txBody>
                    <a:bodyPr/>
                    <a:lstStyle/>
                    <a:p>
                      <a:pPr algn="r"/>
                      <a:r>
                        <a:rPr lang="en-US" b="1" dirty="0"/>
                        <a:t>$613,553,000</a:t>
                      </a:r>
                    </a:p>
                  </a:txBody>
                  <a:tcPr/>
                </a:tc>
                <a:extLst>
                  <a:ext uri="{0D108BD9-81ED-4DB2-BD59-A6C34878D82A}">
                    <a16:rowId xmlns:a16="http://schemas.microsoft.com/office/drawing/2014/main" val="2981205390"/>
                  </a:ext>
                </a:extLst>
              </a:tr>
            </a:tbl>
          </a:graphicData>
        </a:graphic>
      </p:graphicFrame>
    </p:spTree>
    <p:extLst>
      <p:ext uri="{BB962C8B-B14F-4D97-AF65-F5344CB8AC3E}">
        <p14:creationId xmlns:p14="http://schemas.microsoft.com/office/powerpoint/2010/main" val="256181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92655-7D59-52A5-1EAD-32570B2ACD64}"/>
              </a:ext>
            </a:extLst>
          </p:cNvPr>
          <p:cNvSpPr>
            <a:spLocks noGrp="1"/>
          </p:cNvSpPr>
          <p:nvPr>
            <p:ph type="sldNum" sz="quarter" idx="12"/>
          </p:nvPr>
        </p:nvSpPr>
        <p:spPr/>
        <p:txBody>
          <a:bodyPr/>
          <a:lstStyle/>
          <a:p>
            <a:fld id="{31EDF01A-BABD-471A-AAB6-7A2B3CAB3DDE}" type="slidenum">
              <a:rPr lang="en-US" smtClean="0"/>
              <a:t>33</a:t>
            </a:fld>
            <a:endParaRPr lang="en-US"/>
          </a:p>
        </p:txBody>
      </p:sp>
      <p:sp>
        <p:nvSpPr>
          <p:cNvPr id="3" name="Title 2">
            <a:extLst>
              <a:ext uri="{FF2B5EF4-FFF2-40B4-BE49-F238E27FC236}">
                <a16:creationId xmlns:a16="http://schemas.microsoft.com/office/drawing/2014/main" id="{75AC6B42-A60F-67B9-9953-5BED95CF0C32}"/>
              </a:ext>
            </a:extLst>
          </p:cNvPr>
          <p:cNvSpPr>
            <a:spLocks noGrp="1"/>
          </p:cNvSpPr>
          <p:nvPr>
            <p:ph type="title"/>
          </p:nvPr>
        </p:nvSpPr>
        <p:spPr>
          <a:xfrm>
            <a:off x="472440" y="461554"/>
            <a:ext cx="3129742" cy="1099686"/>
          </a:xfrm>
        </p:spPr>
        <p:txBody>
          <a:bodyPr>
            <a:noAutofit/>
          </a:bodyPr>
          <a:lstStyle/>
          <a:p>
            <a:r>
              <a:rPr lang="en-US" sz="2800" dirty="0"/>
              <a:t>U.S. 30 </a:t>
            </a:r>
            <a:br>
              <a:rPr lang="en-US" sz="2800" dirty="0"/>
            </a:br>
            <a:r>
              <a:rPr lang="en-US" sz="2800" dirty="0"/>
              <a:t>Study Results</a:t>
            </a:r>
          </a:p>
        </p:txBody>
      </p:sp>
      <p:sp>
        <p:nvSpPr>
          <p:cNvPr id="7" name="Text Placeholder 5">
            <a:extLst>
              <a:ext uri="{FF2B5EF4-FFF2-40B4-BE49-F238E27FC236}">
                <a16:creationId xmlns:a16="http://schemas.microsoft.com/office/drawing/2014/main" id="{DE40A19A-C315-9A80-4F88-7C7F7E7A62F3}"/>
              </a:ext>
            </a:extLst>
          </p:cNvPr>
          <p:cNvSpPr txBox="1">
            <a:spLocks/>
          </p:cNvSpPr>
          <p:nvPr/>
        </p:nvSpPr>
        <p:spPr>
          <a:xfrm>
            <a:off x="472440" y="1840057"/>
            <a:ext cx="4172815" cy="2280624"/>
          </a:xfrm>
          <a:prstGeom prst="rect">
            <a:avLst/>
          </a:prstGeom>
          <a:noFill/>
        </p:spPr>
        <p:txBody>
          <a:bodyPr vert="horz" wrap="square" lIns="0" tIns="45720" rIns="91440" bIns="45720" rtlCol="0">
            <a:spAutoFit/>
          </a:bodyPr>
          <a:lstStyle>
            <a:lvl1pPr marL="228600" indent="-228600" algn="l" defTabSz="914400" rtl="0" eaLnBrk="1" latinLnBrk="0" hangingPunct="1">
              <a:lnSpc>
                <a:spcPct val="90000"/>
              </a:lnSpc>
              <a:spcBef>
                <a:spcPts val="0"/>
              </a:spcBef>
              <a:buFont typeface="Arial" panose="020B0604020202020204" pitchFamily="34" charset="0"/>
              <a:buChar char="•"/>
              <a:defRPr sz="2000" kern="1200" baseline="0">
                <a:solidFill>
                  <a:srgbClr val="342E1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1800" kern="1200">
                <a:solidFill>
                  <a:srgbClr val="342E1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rgbClr val="342E1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None/>
            </a:pPr>
            <a:r>
              <a:rPr lang="en-US" sz="2800" dirty="0"/>
              <a:t>Benefit/Cost Analysis</a:t>
            </a:r>
          </a:p>
          <a:p>
            <a:pPr marL="628650" lvl="1" indent="-280988">
              <a:buFont typeface="+mj-lt"/>
              <a:buAutoNum type="alphaUcPeriod"/>
            </a:pPr>
            <a:endParaRPr lang="en-US" sz="1000" dirty="0"/>
          </a:p>
          <a:p>
            <a:pPr marL="628650" lvl="1" indent="-280988">
              <a:buFont typeface="+mj-lt"/>
              <a:buAutoNum type="alphaUcPeriod"/>
            </a:pPr>
            <a:r>
              <a:rPr lang="en-US" sz="2000" dirty="0"/>
              <a:t>2027 – 2067</a:t>
            </a:r>
          </a:p>
          <a:p>
            <a:pPr marL="628650" lvl="1" indent="-280988">
              <a:buFont typeface="+mj-lt"/>
              <a:buAutoNum type="alphaUcPeriod"/>
            </a:pPr>
            <a:r>
              <a:rPr lang="en-US" sz="2000" dirty="0"/>
              <a:t>Added maintenance = $22.6M</a:t>
            </a:r>
          </a:p>
          <a:p>
            <a:pPr marL="628650" lvl="1" indent="-280988">
              <a:buFont typeface="+mj-lt"/>
              <a:buAutoNum type="alphaUcPeriod"/>
            </a:pPr>
            <a:r>
              <a:rPr lang="en-US" sz="2000" dirty="0"/>
              <a:t>Travel Time Saved = $701.3M</a:t>
            </a:r>
          </a:p>
          <a:p>
            <a:pPr marL="628650" lvl="1" indent="-280988">
              <a:buFont typeface="+mj-lt"/>
              <a:buAutoNum type="alphaUcPeriod"/>
            </a:pPr>
            <a:r>
              <a:rPr lang="en-US" sz="2000" dirty="0"/>
              <a:t>Residual Value = $107.3M</a:t>
            </a:r>
          </a:p>
          <a:p>
            <a:pPr marL="628650" lvl="1" indent="-280988">
              <a:buFont typeface="+mj-lt"/>
              <a:buAutoNum type="alphaUcPeriod"/>
            </a:pPr>
            <a:r>
              <a:rPr lang="en-US" sz="2000" dirty="0"/>
              <a:t>$808.6M benefit to $636.3M cost</a:t>
            </a:r>
          </a:p>
        </p:txBody>
      </p:sp>
      <p:sp>
        <p:nvSpPr>
          <p:cNvPr id="5" name="TextBox 4">
            <a:extLst>
              <a:ext uri="{FF2B5EF4-FFF2-40B4-BE49-F238E27FC236}">
                <a16:creationId xmlns:a16="http://schemas.microsoft.com/office/drawing/2014/main" id="{EEA3091C-2140-0CEE-A6C9-A8FEF3AEB1C2}"/>
              </a:ext>
            </a:extLst>
          </p:cNvPr>
          <p:cNvSpPr txBox="1"/>
          <p:nvPr/>
        </p:nvSpPr>
        <p:spPr>
          <a:xfrm>
            <a:off x="472440" y="4251837"/>
            <a:ext cx="8186223" cy="1815882"/>
          </a:xfrm>
          <a:prstGeom prst="rect">
            <a:avLst/>
          </a:prstGeom>
          <a:noFill/>
        </p:spPr>
        <p:txBody>
          <a:bodyPr wrap="square" rtlCol="0">
            <a:spAutoFit/>
          </a:bodyPr>
          <a:lstStyle/>
          <a:p>
            <a:r>
              <a:rPr lang="en-US" sz="1600" dirty="0"/>
              <a:t>Notes: </a:t>
            </a:r>
          </a:p>
          <a:p>
            <a:pPr marL="285750" indent="-285750">
              <a:buFont typeface="Arial" panose="020B0604020202020204" pitchFamily="34" charset="0"/>
              <a:buChar char="•"/>
            </a:pPr>
            <a:r>
              <a:rPr lang="en-US" sz="1600" dirty="0"/>
              <a:t>Benefits not included for crash reductions, economic development, emissions reductions, or out of distance travel reductions for the region.</a:t>
            </a:r>
          </a:p>
          <a:p>
            <a:pPr marL="285750" indent="-285750">
              <a:buFont typeface="Arial" panose="020B0604020202020204" pitchFamily="34" charset="0"/>
              <a:buChar char="•"/>
            </a:pPr>
            <a:r>
              <a:rPr lang="en-US" sz="1600" dirty="0"/>
              <a:t>Travel Time calculated from USDOT’s 2023 B/C Analysis Guidance for Discretionary Grants.</a:t>
            </a:r>
          </a:p>
          <a:p>
            <a:pPr marL="285750" indent="-285750">
              <a:buFont typeface="Arial" panose="020B0604020202020204" pitchFamily="34" charset="0"/>
              <a:buChar char="•"/>
            </a:pPr>
            <a:r>
              <a:rPr lang="en-US" sz="1600" dirty="0"/>
              <a:t>Straight line depreciation over 50 years – residual value remaining after 40-year analysis period.</a:t>
            </a:r>
          </a:p>
          <a:p>
            <a:pPr marL="285750" indent="-285750">
              <a:buFont typeface="Arial" panose="020B0604020202020204" pitchFamily="34" charset="0"/>
              <a:buChar char="•"/>
            </a:pPr>
            <a:r>
              <a:rPr lang="en-US" sz="1600" dirty="0"/>
              <a:t>B/C ratio of Travel Time Costs Saved alone results in 1.10:1.</a:t>
            </a:r>
          </a:p>
        </p:txBody>
      </p:sp>
      <p:pic>
        <p:nvPicPr>
          <p:cNvPr id="8" name="Picture 7">
            <a:extLst>
              <a:ext uri="{FF2B5EF4-FFF2-40B4-BE49-F238E27FC236}">
                <a16:creationId xmlns:a16="http://schemas.microsoft.com/office/drawing/2014/main" id="{A16CC924-2501-A323-CFEF-9DE160621895}"/>
              </a:ext>
            </a:extLst>
          </p:cNvPr>
          <p:cNvPicPr>
            <a:picLocks noChangeAspect="1"/>
          </p:cNvPicPr>
          <p:nvPr/>
        </p:nvPicPr>
        <p:blipFill>
          <a:blip r:embed="rId2"/>
          <a:stretch>
            <a:fillRect/>
          </a:stretch>
        </p:blipFill>
        <p:spPr>
          <a:xfrm>
            <a:off x="4851109" y="1690568"/>
            <a:ext cx="3807551" cy="1504218"/>
          </a:xfrm>
          <a:prstGeom prst="rect">
            <a:avLst/>
          </a:prstGeom>
        </p:spPr>
      </p:pic>
      <p:pic>
        <p:nvPicPr>
          <p:cNvPr id="9" name="Picture 8">
            <a:extLst>
              <a:ext uri="{FF2B5EF4-FFF2-40B4-BE49-F238E27FC236}">
                <a16:creationId xmlns:a16="http://schemas.microsoft.com/office/drawing/2014/main" id="{05BB3067-6F07-76BF-1934-2616B58C19D0}"/>
              </a:ext>
            </a:extLst>
          </p:cNvPr>
          <p:cNvPicPr>
            <a:picLocks noChangeAspect="1"/>
          </p:cNvPicPr>
          <p:nvPr/>
        </p:nvPicPr>
        <p:blipFill>
          <a:blip r:embed="rId3"/>
          <a:stretch>
            <a:fillRect/>
          </a:stretch>
        </p:blipFill>
        <p:spPr>
          <a:xfrm>
            <a:off x="4583184" y="3399910"/>
            <a:ext cx="4343400" cy="746760"/>
          </a:xfrm>
          <a:prstGeom prst="rect">
            <a:avLst/>
          </a:prstGeom>
        </p:spPr>
      </p:pic>
    </p:spTree>
    <p:extLst>
      <p:ext uri="{BB962C8B-B14F-4D97-AF65-F5344CB8AC3E}">
        <p14:creationId xmlns:p14="http://schemas.microsoft.com/office/powerpoint/2010/main" val="1293372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AA0E4-C7A1-6D67-CD36-A312FC0F2A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01166"/>
          </a:xfrm>
          <a:prstGeom prst="rect">
            <a:avLst/>
          </a:prstGeom>
        </p:spPr>
      </p:pic>
      <p:sp>
        <p:nvSpPr>
          <p:cNvPr id="2" name="Title 1">
            <a:extLst>
              <a:ext uri="{FF2B5EF4-FFF2-40B4-BE49-F238E27FC236}">
                <a16:creationId xmlns:a16="http://schemas.microsoft.com/office/drawing/2014/main" id="{5BBBE2F2-DE42-B350-A417-478FE843D090}"/>
              </a:ext>
            </a:extLst>
          </p:cNvPr>
          <p:cNvSpPr>
            <a:spLocks noGrp="1"/>
          </p:cNvSpPr>
          <p:nvPr>
            <p:ph type="title"/>
          </p:nvPr>
        </p:nvSpPr>
        <p:spPr>
          <a:xfrm>
            <a:off x="457200" y="5269638"/>
            <a:ext cx="6096000" cy="685800"/>
          </a:xfrm>
        </p:spPr>
        <p:txBody>
          <a:bodyPr anchor="b">
            <a:normAutofit/>
          </a:bodyPr>
          <a:lstStyle/>
          <a:p>
            <a:r>
              <a:rPr lang="en-US" sz="4100" dirty="0"/>
              <a:t>THANK YOU</a:t>
            </a:r>
          </a:p>
        </p:txBody>
      </p:sp>
      <p:sp>
        <p:nvSpPr>
          <p:cNvPr id="4" name="Slide Number Placeholder 3"/>
          <p:cNvSpPr>
            <a:spLocks noGrp="1"/>
          </p:cNvSpPr>
          <p:nvPr>
            <p:ph type="sldNum" sz="quarter" idx="12"/>
          </p:nvPr>
        </p:nvSpPr>
        <p:spPr>
          <a:xfrm>
            <a:off x="8312786" y="6292556"/>
            <a:ext cx="374240" cy="365125"/>
          </a:xfrm>
        </p:spPr>
        <p:txBody>
          <a:bodyPr anchor="ctr">
            <a:normAutofit/>
          </a:bodyPr>
          <a:lstStyle/>
          <a:p>
            <a:pPr>
              <a:spcAft>
                <a:spcPts val="600"/>
              </a:spcAft>
            </a:pPr>
            <a:fld id="{31EDF01A-BABD-471A-AAB6-7A2B3CAB3DDE}" type="slidenum">
              <a:rPr lang="en-US" smtClean="0"/>
              <a:pPr>
                <a:spcAft>
                  <a:spcPts val="600"/>
                </a:spcAft>
              </a:pPr>
              <a:t>34</a:t>
            </a:fld>
            <a:endParaRPr lang="en-US"/>
          </a:p>
        </p:txBody>
      </p:sp>
    </p:spTree>
    <p:extLst>
      <p:ext uri="{BB962C8B-B14F-4D97-AF65-F5344CB8AC3E}">
        <p14:creationId xmlns:p14="http://schemas.microsoft.com/office/powerpoint/2010/main" val="3859868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descr="Diagram, schematic&#10;&#10;Description automatically generated">
            <a:extLst>
              <a:ext uri="{FF2B5EF4-FFF2-40B4-BE49-F238E27FC236}">
                <a16:creationId xmlns:a16="http://schemas.microsoft.com/office/drawing/2014/main" id="{E56D17AB-D3D1-D4E6-9F67-5EDD2ADFA15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787" t="10877" r="19201" b="26502"/>
          <a:stretch/>
        </p:blipFill>
        <p:spPr>
          <a:xfrm>
            <a:off x="456974" y="135667"/>
            <a:ext cx="8391462" cy="5230663"/>
          </a:xfrm>
        </p:spPr>
      </p:pic>
      <p:sp>
        <p:nvSpPr>
          <p:cNvPr id="5" name="Title 4">
            <a:extLst>
              <a:ext uri="{FF2B5EF4-FFF2-40B4-BE49-F238E27FC236}">
                <a16:creationId xmlns:a16="http://schemas.microsoft.com/office/drawing/2014/main" id="{29EE2901-07C7-9FF9-11C6-913C5185F7AE}"/>
              </a:ext>
            </a:extLst>
          </p:cNvPr>
          <p:cNvSpPr>
            <a:spLocks noGrp="1"/>
          </p:cNvSpPr>
          <p:nvPr>
            <p:ph type="title"/>
          </p:nvPr>
        </p:nvSpPr>
        <p:spPr>
          <a:xfrm>
            <a:off x="457200" y="5260401"/>
            <a:ext cx="8021782" cy="685800"/>
          </a:xfrm>
        </p:spPr>
        <p:txBody>
          <a:bodyPr>
            <a:normAutofit fontScale="90000"/>
          </a:bodyPr>
          <a:lstStyle/>
          <a:p>
            <a:r>
              <a:rPr lang="en-US" dirty="0"/>
              <a:t>U.S. 30 Typical Cross Sections</a:t>
            </a:r>
          </a:p>
        </p:txBody>
      </p:sp>
      <p:sp>
        <p:nvSpPr>
          <p:cNvPr id="3" name="Slide Number Placeholder 2">
            <a:extLst>
              <a:ext uri="{FF2B5EF4-FFF2-40B4-BE49-F238E27FC236}">
                <a16:creationId xmlns:a16="http://schemas.microsoft.com/office/drawing/2014/main" id="{0E49573A-D27E-3E2C-69B4-6941CA490DA0}"/>
              </a:ext>
            </a:extLst>
          </p:cNvPr>
          <p:cNvSpPr>
            <a:spLocks noGrp="1"/>
          </p:cNvSpPr>
          <p:nvPr>
            <p:ph type="sldNum" sz="quarter" idx="12"/>
          </p:nvPr>
        </p:nvSpPr>
        <p:spPr/>
        <p:txBody>
          <a:bodyPr/>
          <a:lstStyle/>
          <a:p>
            <a:fld id="{31EDF01A-BABD-471A-AAB6-7A2B3CAB3DDE}" type="slidenum">
              <a:rPr lang="en-US" smtClean="0"/>
              <a:t>35</a:t>
            </a:fld>
            <a:endParaRPr lang="en-US"/>
          </a:p>
        </p:txBody>
      </p:sp>
    </p:spTree>
    <p:extLst>
      <p:ext uri="{BB962C8B-B14F-4D97-AF65-F5344CB8AC3E}">
        <p14:creationId xmlns:p14="http://schemas.microsoft.com/office/powerpoint/2010/main" val="2100540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56D17AB-D3D1-D4E6-9F67-5EDD2ADFA15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7763" t="13454" r="14639" b="10163"/>
          <a:stretch/>
        </p:blipFill>
        <p:spPr>
          <a:xfrm>
            <a:off x="441298" y="64655"/>
            <a:ext cx="8352850" cy="5320145"/>
          </a:xfrm>
        </p:spPr>
      </p:pic>
      <p:sp>
        <p:nvSpPr>
          <p:cNvPr id="5" name="Title 4">
            <a:extLst>
              <a:ext uri="{FF2B5EF4-FFF2-40B4-BE49-F238E27FC236}">
                <a16:creationId xmlns:a16="http://schemas.microsoft.com/office/drawing/2014/main" id="{29EE2901-07C7-9FF9-11C6-913C5185F7AE}"/>
              </a:ext>
            </a:extLst>
          </p:cNvPr>
          <p:cNvSpPr>
            <a:spLocks noGrp="1"/>
          </p:cNvSpPr>
          <p:nvPr>
            <p:ph type="title"/>
          </p:nvPr>
        </p:nvSpPr>
        <p:spPr>
          <a:xfrm>
            <a:off x="457200" y="5260401"/>
            <a:ext cx="8021782" cy="685800"/>
          </a:xfrm>
        </p:spPr>
        <p:txBody>
          <a:bodyPr>
            <a:normAutofit fontScale="90000"/>
          </a:bodyPr>
          <a:lstStyle/>
          <a:p>
            <a:r>
              <a:rPr lang="en-US" dirty="0"/>
              <a:t>U.S. 30 Typical Cross Sections</a:t>
            </a:r>
          </a:p>
        </p:txBody>
      </p:sp>
      <p:sp>
        <p:nvSpPr>
          <p:cNvPr id="3" name="Slide Number Placeholder 2">
            <a:extLst>
              <a:ext uri="{FF2B5EF4-FFF2-40B4-BE49-F238E27FC236}">
                <a16:creationId xmlns:a16="http://schemas.microsoft.com/office/drawing/2014/main" id="{0E49573A-D27E-3E2C-69B4-6941CA490DA0}"/>
              </a:ext>
            </a:extLst>
          </p:cNvPr>
          <p:cNvSpPr>
            <a:spLocks noGrp="1"/>
          </p:cNvSpPr>
          <p:nvPr>
            <p:ph type="sldNum" sz="quarter" idx="12"/>
          </p:nvPr>
        </p:nvSpPr>
        <p:spPr/>
        <p:txBody>
          <a:bodyPr/>
          <a:lstStyle/>
          <a:p>
            <a:fld id="{31EDF01A-BABD-471A-AAB6-7A2B3CAB3DDE}" type="slidenum">
              <a:rPr lang="en-US" smtClean="0"/>
              <a:t>36</a:t>
            </a:fld>
            <a:endParaRPr lang="en-US"/>
          </a:p>
        </p:txBody>
      </p:sp>
    </p:spTree>
    <p:extLst>
      <p:ext uri="{BB962C8B-B14F-4D97-AF65-F5344CB8AC3E}">
        <p14:creationId xmlns:p14="http://schemas.microsoft.com/office/powerpoint/2010/main" val="193364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90DC6-AC7E-4B2C-07AD-EC48A8B562CC}"/>
              </a:ext>
            </a:extLst>
          </p:cNvPr>
          <p:cNvSpPr>
            <a:spLocks noGrp="1"/>
          </p:cNvSpPr>
          <p:nvPr>
            <p:ph type="body" sz="quarter" idx="13"/>
          </p:nvPr>
        </p:nvSpPr>
        <p:spPr/>
        <p:txBody>
          <a:bodyPr>
            <a:normAutofit fontScale="92500" lnSpcReduction="10000"/>
          </a:bodyPr>
          <a:lstStyle/>
          <a:p>
            <a:r>
              <a:rPr lang="en-US" sz="2400" dirty="0"/>
              <a:t>Examine economic trends for Iowa and its counties in relation to three major east-west highway corridors – U.S. 20, U.S. 30, and I-80</a:t>
            </a:r>
          </a:p>
          <a:p>
            <a:r>
              <a:rPr lang="en-US" sz="2400" dirty="0"/>
              <a:t>Complete detailed analyses of demographic and economic characteristics of the counties that comprise the U.S. 30 corridor</a:t>
            </a:r>
          </a:p>
          <a:p>
            <a:r>
              <a:rPr lang="en-US" sz="2400" dirty="0"/>
              <a:t>Identify factors that have influenced population, employment, and economic growth over the past two decades and assess how these three measures may be expected to grow over the next three decades</a:t>
            </a:r>
          </a:p>
          <a:p>
            <a:r>
              <a:rPr lang="en-US" sz="2400" dirty="0"/>
              <a:t>Identify major factors the have disrupted county growth trends and how these factors may impact future growth</a:t>
            </a:r>
          </a:p>
          <a:p>
            <a:r>
              <a:rPr lang="en-US" sz="2400" dirty="0"/>
              <a:t>Estimate how future population and economic growth may impact traffic on U.S. 30</a:t>
            </a:r>
          </a:p>
          <a:p>
            <a:endParaRPr lang="en-US" dirty="0"/>
          </a:p>
        </p:txBody>
      </p:sp>
      <p:sp>
        <p:nvSpPr>
          <p:cNvPr id="3" name="Slide Number Placeholder 2">
            <a:extLst>
              <a:ext uri="{FF2B5EF4-FFF2-40B4-BE49-F238E27FC236}">
                <a16:creationId xmlns:a16="http://schemas.microsoft.com/office/drawing/2014/main" id="{9D169330-30B6-0ACE-4176-02606D87357D}"/>
              </a:ext>
            </a:extLst>
          </p:cNvPr>
          <p:cNvSpPr>
            <a:spLocks noGrp="1"/>
          </p:cNvSpPr>
          <p:nvPr>
            <p:ph type="sldNum" sz="quarter" idx="12"/>
          </p:nvPr>
        </p:nvSpPr>
        <p:spPr/>
        <p:txBody>
          <a:bodyPr/>
          <a:lstStyle/>
          <a:p>
            <a:fld id="{31EDF01A-BABD-471A-AAB6-7A2B3CAB3DDE}" type="slidenum">
              <a:rPr lang="en-US" smtClean="0"/>
              <a:t>4</a:t>
            </a:fld>
            <a:endParaRPr lang="en-US"/>
          </a:p>
        </p:txBody>
      </p:sp>
      <p:sp>
        <p:nvSpPr>
          <p:cNvPr id="4" name="Title 3">
            <a:extLst>
              <a:ext uri="{FF2B5EF4-FFF2-40B4-BE49-F238E27FC236}">
                <a16:creationId xmlns:a16="http://schemas.microsoft.com/office/drawing/2014/main" id="{C201CFD0-954F-C5A4-3DD5-C49450EE59EB}"/>
              </a:ext>
            </a:extLst>
          </p:cNvPr>
          <p:cNvSpPr>
            <a:spLocks noGrp="1"/>
          </p:cNvSpPr>
          <p:nvPr>
            <p:ph type="title"/>
          </p:nvPr>
        </p:nvSpPr>
        <p:spPr/>
        <p:txBody>
          <a:bodyPr/>
          <a:lstStyle/>
          <a:p>
            <a:r>
              <a:rPr lang="en-US" dirty="0"/>
              <a:t>Economic Analysis Objectives</a:t>
            </a:r>
          </a:p>
        </p:txBody>
      </p:sp>
    </p:spTree>
    <p:extLst>
      <p:ext uri="{BB962C8B-B14F-4D97-AF65-F5344CB8AC3E}">
        <p14:creationId xmlns:p14="http://schemas.microsoft.com/office/powerpoint/2010/main" val="83768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DD099-79C0-711B-6565-BF19D910F473}"/>
              </a:ext>
            </a:extLst>
          </p:cNvPr>
          <p:cNvSpPr>
            <a:spLocks noGrp="1"/>
          </p:cNvSpPr>
          <p:nvPr>
            <p:ph type="body" sz="quarter" idx="13"/>
          </p:nvPr>
        </p:nvSpPr>
        <p:spPr/>
        <p:txBody>
          <a:bodyPr>
            <a:normAutofit fontScale="92500"/>
          </a:bodyPr>
          <a:lstStyle/>
          <a:p>
            <a:r>
              <a:rPr lang="en-US" sz="2400" dirty="0"/>
              <a:t>Expanding U.S. 30 to 4-lanes across Iowa is an important element of a comprehensive economic development strategy for counties located in the corridor and for all of Iowa.</a:t>
            </a:r>
          </a:p>
          <a:p>
            <a:r>
              <a:rPr lang="en-US" sz="2400" dirty="0"/>
              <a:t>Expanding U.S. 30 to 4-lanes across Iowa will continue to require the support from local governments and businesses. Critical needs include a growing workforce, affordable housing, good schools, and access to health care, recreation and shopping opportunities.  </a:t>
            </a:r>
            <a:r>
              <a:rPr lang="en-US" sz="2400" b="1" u="sng" dirty="0"/>
              <a:t>Most importantly, local economic development requires strong local leadership, plus technical and financial support from the state.</a:t>
            </a:r>
          </a:p>
          <a:p>
            <a:r>
              <a:rPr lang="en-US" sz="2400" dirty="0"/>
              <a:t>Anticipated economic growth in the counties that comprise the U.S. 30 corridor based on </a:t>
            </a:r>
            <a:r>
              <a:rPr lang="en-US" sz="2400" b="1" u="sng" dirty="0"/>
              <a:t>population, employment, and economic output forecasts justifies expansion of the highway to 4-lanes across Iowa.  </a:t>
            </a:r>
          </a:p>
          <a:p>
            <a:endParaRPr lang="en-US" dirty="0"/>
          </a:p>
        </p:txBody>
      </p:sp>
      <p:sp>
        <p:nvSpPr>
          <p:cNvPr id="3" name="Slide Number Placeholder 2">
            <a:extLst>
              <a:ext uri="{FF2B5EF4-FFF2-40B4-BE49-F238E27FC236}">
                <a16:creationId xmlns:a16="http://schemas.microsoft.com/office/drawing/2014/main" id="{2DE08FC8-BA15-5605-8C38-4290F94DDABF}"/>
              </a:ext>
            </a:extLst>
          </p:cNvPr>
          <p:cNvSpPr>
            <a:spLocks noGrp="1"/>
          </p:cNvSpPr>
          <p:nvPr>
            <p:ph type="sldNum" sz="quarter" idx="12"/>
          </p:nvPr>
        </p:nvSpPr>
        <p:spPr/>
        <p:txBody>
          <a:bodyPr/>
          <a:lstStyle/>
          <a:p>
            <a:fld id="{31EDF01A-BABD-471A-AAB6-7A2B3CAB3DDE}" type="slidenum">
              <a:rPr lang="en-US" smtClean="0"/>
              <a:t>5</a:t>
            </a:fld>
            <a:endParaRPr lang="en-US"/>
          </a:p>
        </p:txBody>
      </p:sp>
      <p:sp>
        <p:nvSpPr>
          <p:cNvPr id="4" name="Title 3">
            <a:extLst>
              <a:ext uri="{FF2B5EF4-FFF2-40B4-BE49-F238E27FC236}">
                <a16:creationId xmlns:a16="http://schemas.microsoft.com/office/drawing/2014/main" id="{D48E4BBF-7156-C6E6-84E0-6B38F5467AF9}"/>
              </a:ext>
            </a:extLst>
          </p:cNvPr>
          <p:cNvSpPr>
            <a:spLocks noGrp="1"/>
          </p:cNvSpPr>
          <p:nvPr>
            <p:ph type="title"/>
          </p:nvPr>
        </p:nvSpPr>
        <p:spPr/>
        <p:txBody>
          <a:bodyPr/>
          <a:lstStyle/>
          <a:p>
            <a:r>
              <a:rPr lang="en-US" dirty="0"/>
              <a:t>Economic Analysis Conclusions</a:t>
            </a:r>
          </a:p>
        </p:txBody>
      </p:sp>
    </p:spTree>
    <p:extLst>
      <p:ext uri="{BB962C8B-B14F-4D97-AF65-F5344CB8AC3E}">
        <p14:creationId xmlns:p14="http://schemas.microsoft.com/office/powerpoint/2010/main" val="85862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4A5-809C-DE47-A548-23D97F4BDC15}"/>
              </a:ext>
            </a:extLst>
          </p:cNvPr>
          <p:cNvSpPr>
            <a:spLocks noGrp="1"/>
          </p:cNvSpPr>
          <p:nvPr>
            <p:ph type="title"/>
          </p:nvPr>
        </p:nvSpPr>
        <p:spPr/>
        <p:txBody>
          <a:bodyPr/>
          <a:lstStyle/>
          <a:p>
            <a:r>
              <a:rPr lang="en-US" dirty="0"/>
              <a:t>U.S. 30 concept design information</a:t>
            </a:r>
          </a:p>
        </p:txBody>
      </p:sp>
    </p:spTree>
    <p:extLst>
      <p:ext uri="{BB962C8B-B14F-4D97-AF65-F5344CB8AC3E}">
        <p14:creationId xmlns:p14="http://schemas.microsoft.com/office/powerpoint/2010/main" val="91675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93AC5FCF-D049-8394-B475-3068C158E952}"/>
              </a:ext>
            </a:extLst>
          </p:cNvPr>
          <p:cNvGraphicFramePr>
            <a:graphicFrameLocks noGrp="1"/>
          </p:cNvGraphicFramePr>
          <p:nvPr>
            <p:ph type="tbl" sz="quarter" idx="10"/>
            <p:extLst>
              <p:ext uri="{D42A27DB-BD31-4B8C-83A1-F6EECF244321}">
                <p14:modId xmlns:p14="http://schemas.microsoft.com/office/powerpoint/2010/main" val="1740334894"/>
              </p:ext>
            </p:extLst>
          </p:nvPr>
        </p:nvGraphicFramePr>
        <p:xfrm>
          <a:off x="457200" y="1423988"/>
          <a:ext cx="8229600" cy="2225040"/>
        </p:xfrm>
        <a:graphic>
          <a:graphicData uri="http://schemas.openxmlformats.org/drawingml/2006/table">
            <a:tbl>
              <a:tblPr firstRow="1" bandRow="1">
                <a:tableStyleId>{5C22544A-7EE6-4342-B048-85BDC9FD1C3A}</a:tableStyleId>
              </a:tblPr>
              <a:tblGrid>
                <a:gridCol w="2378364">
                  <a:extLst>
                    <a:ext uri="{9D8B030D-6E8A-4147-A177-3AD203B41FA5}">
                      <a16:colId xmlns:a16="http://schemas.microsoft.com/office/drawing/2014/main" val="650482961"/>
                    </a:ext>
                  </a:extLst>
                </a:gridCol>
                <a:gridCol w="2364509">
                  <a:extLst>
                    <a:ext uri="{9D8B030D-6E8A-4147-A177-3AD203B41FA5}">
                      <a16:colId xmlns:a16="http://schemas.microsoft.com/office/drawing/2014/main" val="2564222418"/>
                    </a:ext>
                  </a:extLst>
                </a:gridCol>
                <a:gridCol w="3486727">
                  <a:extLst>
                    <a:ext uri="{9D8B030D-6E8A-4147-A177-3AD203B41FA5}">
                      <a16:colId xmlns:a16="http://schemas.microsoft.com/office/drawing/2014/main" val="1942708236"/>
                    </a:ext>
                  </a:extLst>
                </a:gridCol>
              </a:tblGrid>
              <a:tr h="370840">
                <a:tc>
                  <a:txBody>
                    <a:bodyPr/>
                    <a:lstStyle/>
                    <a:p>
                      <a:r>
                        <a:rPr lang="en-US" dirty="0"/>
                        <a:t>County</a:t>
                      </a:r>
                    </a:p>
                  </a:txBody>
                  <a:tcPr/>
                </a:tc>
                <a:tc>
                  <a:txBody>
                    <a:bodyPr/>
                    <a:lstStyle/>
                    <a:p>
                      <a:r>
                        <a:rPr lang="en-US" dirty="0"/>
                        <a:t>Year</a:t>
                      </a:r>
                    </a:p>
                  </a:txBody>
                  <a:tcPr/>
                </a:tc>
                <a:tc>
                  <a:txBody>
                    <a:bodyPr/>
                    <a:lstStyle/>
                    <a:p>
                      <a:r>
                        <a:rPr lang="en-US" dirty="0"/>
                        <a:t>Ave Annual Daily Traffic</a:t>
                      </a:r>
                    </a:p>
                  </a:txBody>
                  <a:tcPr/>
                </a:tc>
                <a:extLst>
                  <a:ext uri="{0D108BD9-81ED-4DB2-BD59-A6C34878D82A}">
                    <a16:rowId xmlns:a16="http://schemas.microsoft.com/office/drawing/2014/main" val="1725197265"/>
                  </a:ext>
                </a:extLst>
              </a:tr>
              <a:tr h="370840">
                <a:tc>
                  <a:txBody>
                    <a:bodyPr/>
                    <a:lstStyle/>
                    <a:p>
                      <a:r>
                        <a:rPr lang="en-US" dirty="0"/>
                        <a:t>Carroll</a:t>
                      </a:r>
                    </a:p>
                  </a:txBody>
                  <a:tcPr/>
                </a:tc>
                <a:tc>
                  <a:txBody>
                    <a:bodyPr/>
                    <a:lstStyle/>
                    <a:p>
                      <a:r>
                        <a:rPr lang="en-US" dirty="0"/>
                        <a:t>2016</a:t>
                      </a:r>
                    </a:p>
                  </a:txBody>
                  <a:tcPr/>
                </a:tc>
                <a:tc>
                  <a:txBody>
                    <a:bodyPr/>
                    <a:lstStyle/>
                    <a:p>
                      <a:r>
                        <a:rPr lang="en-US" dirty="0"/>
                        <a:t>8,000 / 7,100 / 4,170</a:t>
                      </a:r>
                    </a:p>
                  </a:txBody>
                  <a:tcPr/>
                </a:tc>
                <a:extLst>
                  <a:ext uri="{0D108BD9-81ED-4DB2-BD59-A6C34878D82A}">
                    <a16:rowId xmlns:a16="http://schemas.microsoft.com/office/drawing/2014/main" val="3700560058"/>
                  </a:ext>
                </a:extLst>
              </a:tr>
              <a:tr h="370840">
                <a:tc>
                  <a:txBody>
                    <a:bodyPr/>
                    <a:lstStyle/>
                    <a:p>
                      <a:r>
                        <a:rPr lang="en-US" dirty="0"/>
                        <a:t>Greene</a:t>
                      </a:r>
                    </a:p>
                  </a:txBody>
                  <a:tcPr/>
                </a:tc>
                <a:tc>
                  <a:txBody>
                    <a:bodyPr/>
                    <a:lstStyle/>
                    <a:p>
                      <a:r>
                        <a:rPr lang="en-US" dirty="0"/>
                        <a:t>2016</a:t>
                      </a:r>
                    </a:p>
                  </a:txBody>
                  <a:tcPr/>
                </a:tc>
                <a:tc>
                  <a:txBody>
                    <a:bodyPr/>
                    <a:lstStyle/>
                    <a:p>
                      <a:r>
                        <a:rPr lang="en-US" dirty="0"/>
                        <a:t>3,270 / 4,240 / 5,000</a:t>
                      </a:r>
                    </a:p>
                  </a:txBody>
                  <a:tcPr/>
                </a:tc>
                <a:extLst>
                  <a:ext uri="{0D108BD9-81ED-4DB2-BD59-A6C34878D82A}">
                    <a16:rowId xmlns:a16="http://schemas.microsoft.com/office/drawing/2014/main" val="2683499016"/>
                  </a:ext>
                </a:extLst>
              </a:tr>
              <a:tr h="370840">
                <a:tc>
                  <a:txBody>
                    <a:bodyPr/>
                    <a:lstStyle/>
                    <a:p>
                      <a:r>
                        <a:rPr lang="en-US" dirty="0"/>
                        <a:t>Boone</a:t>
                      </a:r>
                    </a:p>
                  </a:txBody>
                  <a:tcPr/>
                </a:tc>
                <a:tc>
                  <a:txBody>
                    <a:bodyPr/>
                    <a:lstStyle/>
                    <a:p>
                      <a:r>
                        <a:rPr lang="en-US" dirty="0"/>
                        <a:t>2019</a:t>
                      </a:r>
                    </a:p>
                  </a:txBody>
                  <a:tcPr/>
                </a:tc>
                <a:tc>
                  <a:txBody>
                    <a:bodyPr/>
                    <a:lstStyle/>
                    <a:p>
                      <a:r>
                        <a:rPr lang="en-US" dirty="0"/>
                        <a:t>4,000 / 6,000</a:t>
                      </a:r>
                    </a:p>
                  </a:txBody>
                  <a:tcPr/>
                </a:tc>
                <a:extLst>
                  <a:ext uri="{0D108BD9-81ED-4DB2-BD59-A6C34878D82A}">
                    <a16:rowId xmlns:a16="http://schemas.microsoft.com/office/drawing/2014/main" val="2219620828"/>
                  </a:ext>
                </a:extLst>
              </a:tr>
              <a:tr h="370840">
                <a:tc>
                  <a:txBody>
                    <a:bodyPr/>
                    <a:lstStyle/>
                    <a:p>
                      <a:r>
                        <a:rPr lang="en-US" dirty="0"/>
                        <a:t>Cedar</a:t>
                      </a:r>
                    </a:p>
                  </a:txBody>
                  <a:tcPr/>
                </a:tc>
                <a:tc>
                  <a:txBody>
                    <a:bodyPr/>
                    <a:lstStyle/>
                    <a:p>
                      <a:r>
                        <a:rPr lang="en-US" dirty="0"/>
                        <a:t>2018</a:t>
                      </a:r>
                    </a:p>
                  </a:txBody>
                  <a:tcPr/>
                </a:tc>
                <a:tc>
                  <a:txBody>
                    <a:bodyPr/>
                    <a:lstStyle/>
                    <a:p>
                      <a:r>
                        <a:rPr lang="en-US" dirty="0"/>
                        <a:t>6,000 / 4,150 / 2,920 / 2,750</a:t>
                      </a:r>
                    </a:p>
                  </a:txBody>
                  <a:tcPr/>
                </a:tc>
                <a:extLst>
                  <a:ext uri="{0D108BD9-81ED-4DB2-BD59-A6C34878D82A}">
                    <a16:rowId xmlns:a16="http://schemas.microsoft.com/office/drawing/2014/main" val="262682576"/>
                  </a:ext>
                </a:extLst>
              </a:tr>
              <a:tr h="370840">
                <a:tc>
                  <a:txBody>
                    <a:bodyPr/>
                    <a:lstStyle/>
                    <a:p>
                      <a:r>
                        <a:rPr lang="en-US" dirty="0"/>
                        <a:t>Clinton</a:t>
                      </a:r>
                    </a:p>
                  </a:txBody>
                  <a:tcPr/>
                </a:tc>
                <a:tc>
                  <a:txBody>
                    <a:bodyPr/>
                    <a:lstStyle/>
                    <a:p>
                      <a:r>
                        <a:rPr lang="en-US" dirty="0"/>
                        <a:t>2018</a:t>
                      </a:r>
                    </a:p>
                  </a:txBody>
                  <a:tcPr/>
                </a:tc>
                <a:tc>
                  <a:txBody>
                    <a:bodyPr/>
                    <a:lstStyle/>
                    <a:p>
                      <a:r>
                        <a:rPr lang="en-US" dirty="0"/>
                        <a:t>2,750 / 3,520 / 4,980</a:t>
                      </a:r>
                    </a:p>
                  </a:txBody>
                  <a:tcPr/>
                </a:tc>
                <a:extLst>
                  <a:ext uri="{0D108BD9-81ED-4DB2-BD59-A6C34878D82A}">
                    <a16:rowId xmlns:a16="http://schemas.microsoft.com/office/drawing/2014/main" val="673443791"/>
                  </a:ext>
                </a:extLst>
              </a:tr>
            </a:tbl>
          </a:graphicData>
        </a:graphic>
      </p:graphicFrame>
      <p:sp>
        <p:nvSpPr>
          <p:cNvPr id="3" name="Slide Number Placeholder 2">
            <a:extLst>
              <a:ext uri="{FF2B5EF4-FFF2-40B4-BE49-F238E27FC236}">
                <a16:creationId xmlns:a16="http://schemas.microsoft.com/office/drawing/2014/main" id="{A1F20818-07D1-6C8F-033C-0AA398A09047}"/>
              </a:ext>
            </a:extLst>
          </p:cNvPr>
          <p:cNvSpPr>
            <a:spLocks noGrp="1"/>
          </p:cNvSpPr>
          <p:nvPr>
            <p:ph type="sldNum" sz="quarter" idx="12"/>
          </p:nvPr>
        </p:nvSpPr>
        <p:spPr/>
        <p:txBody>
          <a:bodyPr/>
          <a:lstStyle/>
          <a:p>
            <a:fld id="{31EDF01A-BABD-471A-AAB6-7A2B3CAB3DDE}" type="slidenum">
              <a:rPr lang="en-US" smtClean="0"/>
              <a:t>7</a:t>
            </a:fld>
            <a:endParaRPr lang="en-US"/>
          </a:p>
        </p:txBody>
      </p:sp>
      <p:sp>
        <p:nvSpPr>
          <p:cNvPr id="5" name="Title 4">
            <a:extLst>
              <a:ext uri="{FF2B5EF4-FFF2-40B4-BE49-F238E27FC236}">
                <a16:creationId xmlns:a16="http://schemas.microsoft.com/office/drawing/2014/main" id="{FFB5CA75-36C1-0C7F-B765-0034508375E7}"/>
              </a:ext>
            </a:extLst>
          </p:cNvPr>
          <p:cNvSpPr>
            <a:spLocks noGrp="1"/>
          </p:cNvSpPr>
          <p:nvPr>
            <p:ph type="title"/>
          </p:nvPr>
        </p:nvSpPr>
        <p:spPr/>
        <p:txBody>
          <a:bodyPr>
            <a:normAutofit fontScale="90000"/>
          </a:bodyPr>
          <a:lstStyle/>
          <a:p>
            <a:r>
              <a:rPr lang="en-US" dirty="0"/>
              <a:t>Iowa DOT – Traffic Volumes by County</a:t>
            </a:r>
          </a:p>
        </p:txBody>
      </p:sp>
      <p:sp>
        <p:nvSpPr>
          <p:cNvPr id="8" name="TextBox 7">
            <a:extLst>
              <a:ext uri="{FF2B5EF4-FFF2-40B4-BE49-F238E27FC236}">
                <a16:creationId xmlns:a16="http://schemas.microsoft.com/office/drawing/2014/main" id="{8B511785-0490-8E11-D5D2-A729D076C162}"/>
              </a:ext>
            </a:extLst>
          </p:cNvPr>
          <p:cNvSpPr txBox="1"/>
          <p:nvPr/>
        </p:nvSpPr>
        <p:spPr>
          <a:xfrm>
            <a:off x="457200" y="4128654"/>
            <a:ext cx="8229600" cy="369332"/>
          </a:xfrm>
          <a:prstGeom prst="rect">
            <a:avLst/>
          </a:prstGeom>
          <a:noFill/>
        </p:spPr>
        <p:txBody>
          <a:bodyPr wrap="square" rtlCol="0">
            <a:spAutoFit/>
          </a:bodyPr>
          <a:lstStyle/>
          <a:p>
            <a:r>
              <a:rPr lang="en-US" dirty="0"/>
              <a:t>Note: AADT for 2020 and 2021 was not used due to pandemic influences.</a:t>
            </a:r>
          </a:p>
        </p:txBody>
      </p:sp>
    </p:spTree>
    <p:extLst>
      <p:ext uri="{BB962C8B-B14F-4D97-AF65-F5344CB8AC3E}">
        <p14:creationId xmlns:p14="http://schemas.microsoft.com/office/powerpoint/2010/main" val="237143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8025A4-7A7B-FE10-DEA7-9C006D579303}"/>
              </a:ext>
            </a:extLst>
          </p:cNvPr>
          <p:cNvSpPr>
            <a:spLocks noGrp="1"/>
          </p:cNvSpPr>
          <p:nvPr>
            <p:ph type="body" sz="quarter" idx="13"/>
          </p:nvPr>
        </p:nvSpPr>
        <p:spPr/>
        <p:txBody>
          <a:bodyPr/>
          <a:lstStyle/>
          <a:p>
            <a:r>
              <a:rPr lang="en-US" dirty="0"/>
              <a:t>Design speed = 70 MPH with 65 MPH posted</a:t>
            </a:r>
          </a:p>
          <a:p>
            <a:r>
              <a:rPr lang="en-US" dirty="0"/>
              <a:t>2 – 12’ lanes in each direction w/ paved shoulders</a:t>
            </a:r>
          </a:p>
          <a:p>
            <a:r>
              <a:rPr lang="en-US" dirty="0"/>
              <a:t>Structures (bridges and culverts) assumed to be same size as existing</a:t>
            </a:r>
          </a:p>
          <a:p>
            <a:r>
              <a:rPr lang="en-US" dirty="0"/>
              <a:t>All active rail crossings assumed to be grade separated</a:t>
            </a:r>
          </a:p>
          <a:p>
            <a:r>
              <a:rPr lang="en-US" dirty="0"/>
              <a:t>1 interchange proposed for each bypass</a:t>
            </a:r>
          </a:p>
        </p:txBody>
      </p:sp>
      <p:sp>
        <p:nvSpPr>
          <p:cNvPr id="3" name="Slide Number Placeholder 2">
            <a:extLst>
              <a:ext uri="{FF2B5EF4-FFF2-40B4-BE49-F238E27FC236}">
                <a16:creationId xmlns:a16="http://schemas.microsoft.com/office/drawing/2014/main" id="{09FC054F-567B-B87B-B2B7-50FC7392A5DC}"/>
              </a:ext>
            </a:extLst>
          </p:cNvPr>
          <p:cNvSpPr>
            <a:spLocks noGrp="1"/>
          </p:cNvSpPr>
          <p:nvPr>
            <p:ph type="sldNum" sz="quarter" idx="12"/>
          </p:nvPr>
        </p:nvSpPr>
        <p:spPr/>
        <p:txBody>
          <a:bodyPr/>
          <a:lstStyle/>
          <a:p>
            <a:fld id="{31EDF01A-BABD-471A-AAB6-7A2B3CAB3DDE}" type="slidenum">
              <a:rPr lang="en-US" smtClean="0"/>
              <a:t>8</a:t>
            </a:fld>
            <a:endParaRPr lang="en-US"/>
          </a:p>
        </p:txBody>
      </p:sp>
      <p:sp>
        <p:nvSpPr>
          <p:cNvPr id="4" name="Title 3">
            <a:extLst>
              <a:ext uri="{FF2B5EF4-FFF2-40B4-BE49-F238E27FC236}">
                <a16:creationId xmlns:a16="http://schemas.microsoft.com/office/drawing/2014/main" id="{3505C9E7-0B43-4E6B-3790-392DD7775001}"/>
              </a:ext>
            </a:extLst>
          </p:cNvPr>
          <p:cNvSpPr>
            <a:spLocks noGrp="1"/>
          </p:cNvSpPr>
          <p:nvPr>
            <p:ph type="title"/>
          </p:nvPr>
        </p:nvSpPr>
        <p:spPr/>
        <p:txBody>
          <a:bodyPr/>
          <a:lstStyle/>
          <a:p>
            <a:r>
              <a:rPr lang="en-US" dirty="0"/>
              <a:t>U.S. 30 Concept Design Criteria</a:t>
            </a:r>
          </a:p>
        </p:txBody>
      </p:sp>
    </p:spTree>
    <p:extLst>
      <p:ext uri="{BB962C8B-B14F-4D97-AF65-F5344CB8AC3E}">
        <p14:creationId xmlns:p14="http://schemas.microsoft.com/office/powerpoint/2010/main" val="377365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CE9E8-854C-E389-20E6-5D169DA26898}"/>
              </a:ext>
            </a:extLst>
          </p:cNvPr>
          <p:cNvSpPr>
            <a:spLocks noGrp="1"/>
          </p:cNvSpPr>
          <p:nvPr>
            <p:ph type="body" sz="quarter" idx="13"/>
          </p:nvPr>
        </p:nvSpPr>
        <p:spPr/>
        <p:txBody>
          <a:bodyPr/>
          <a:lstStyle/>
          <a:p>
            <a:r>
              <a:rPr lang="en-US" dirty="0"/>
              <a:t>3- lane urban roadway w/ two-way left-turn lane through town on existing alignment</a:t>
            </a:r>
          </a:p>
          <a:p>
            <a:r>
              <a:rPr lang="en-US" dirty="0"/>
              <a:t>5-lane urban roadway w/ two-way left-turn lane through town on existing alignment</a:t>
            </a:r>
          </a:p>
          <a:p>
            <a:r>
              <a:rPr lang="en-US" dirty="0"/>
              <a:t>4-lane rural bypasses considered</a:t>
            </a:r>
          </a:p>
          <a:p>
            <a:pPr lvl="1"/>
            <a:r>
              <a:rPr lang="en-US" dirty="0"/>
              <a:t>Glidden</a:t>
            </a:r>
          </a:p>
          <a:p>
            <a:pPr lvl="1"/>
            <a:r>
              <a:rPr lang="en-US" dirty="0"/>
              <a:t>Grand Junction</a:t>
            </a:r>
          </a:p>
          <a:p>
            <a:pPr lvl="1"/>
            <a:r>
              <a:rPr lang="en-US" dirty="0"/>
              <a:t>Clarence</a:t>
            </a:r>
          </a:p>
          <a:p>
            <a:pPr lvl="1"/>
            <a:r>
              <a:rPr lang="en-US" dirty="0"/>
              <a:t>Calamus</a:t>
            </a:r>
          </a:p>
        </p:txBody>
      </p:sp>
      <p:sp>
        <p:nvSpPr>
          <p:cNvPr id="3" name="Slide Number Placeholder 2">
            <a:extLst>
              <a:ext uri="{FF2B5EF4-FFF2-40B4-BE49-F238E27FC236}">
                <a16:creationId xmlns:a16="http://schemas.microsoft.com/office/drawing/2014/main" id="{CAC71FFC-A7EC-9650-945F-F131212A80C3}"/>
              </a:ext>
            </a:extLst>
          </p:cNvPr>
          <p:cNvSpPr>
            <a:spLocks noGrp="1"/>
          </p:cNvSpPr>
          <p:nvPr>
            <p:ph type="sldNum" sz="quarter" idx="12"/>
          </p:nvPr>
        </p:nvSpPr>
        <p:spPr/>
        <p:txBody>
          <a:bodyPr/>
          <a:lstStyle/>
          <a:p>
            <a:fld id="{31EDF01A-BABD-471A-AAB6-7A2B3CAB3DDE}" type="slidenum">
              <a:rPr lang="en-US" smtClean="0"/>
              <a:t>9</a:t>
            </a:fld>
            <a:endParaRPr lang="en-US"/>
          </a:p>
        </p:txBody>
      </p:sp>
      <p:sp>
        <p:nvSpPr>
          <p:cNvPr id="4" name="Title 3">
            <a:extLst>
              <a:ext uri="{FF2B5EF4-FFF2-40B4-BE49-F238E27FC236}">
                <a16:creationId xmlns:a16="http://schemas.microsoft.com/office/drawing/2014/main" id="{9CD0D830-99D4-3AD2-E665-23C15D170E0C}"/>
              </a:ext>
            </a:extLst>
          </p:cNvPr>
          <p:cNvSpPr>
            <a:spLocks noGrp="1"/>
          </p:cNvSpPr>
          <p:nvPr>
            <p:ph type="title"/>
          </p:nvPr>
        </p:nvSpPr>
        <p:spPr/>
        <p:txBody>
          <a:bodyPr>
            <a:normAutofit/>
          </a:bodyPr>
          <a:lstStyle/>
          <a:p>
            <a:r>
              <a:rPr lang="en-US" dirty="0"/>
              <a:t>U.S. 30 Alternatives – Communities</a:t>
            </a:r>
          </a:p>
        </p:txBody>
      </p:sp>
    </p:spTree>
    <p:extLst>
      <p:ext uri="{BB962C8B-B14F-4D97-AF65-F5344CB8AC3E}">
        <p14:creationId xmlns:p14="http://schemas.microsoft.com/office/powerpoint/2010/main" val="845145899"/>
      </p:ext>
    </p:extLst>
  </p:cSld>
  <p:clrMapOvr>
    <a:masterClrMapping/>
  </p:clrMapOvr>
</p:sld>
</file>

<file path=ppt/theme/theme1.xml><?xml version="1.0" encoding="utf-8"?>
<a:theme xmlns:a="http://schemas.openxmlformats.org/drawingml/2006/main" name="Office Theme">
  <a:themeElements>
    <a:clrScheme name="Snyder Colors">
      <a:dk1>
        <a:srgbClr val="000000"/>
      </a:dk1>
      <a:lt1>
        <a:sysClr val="window" lastClr="FFFFFF"/>
      </a:lt1>
      <a:dk2>
        <a:srgbClr val="342E1F"/>
      </a:dk2>
      <a:lt2>
        <a:srgbClr val="342E1F"/>
      </a:lt2>
      <a:accent1>
        <a:srgbClr val="B9AA9A"/>
      </a:accent1>
      <a:accent2>
        <a:srgbClr val="94B8BB"/>
      </a:accent2>
      <a:accent3>
        <a:srgbClr val="A4522E"/>
      </a:accent3>
      <a:accent4>
        <a:srgbClr val="342E1F"/>
      </a:accent4>
      <a:accent5>
        <a:srgbClr val="E4B5A1"/>
      </a:accent5>
      <a:accent6>
        <a:srgbClr val="D4E2E3"/>
      </a:accent6>
      <a:hlink>
        <a:srgbClr val="A4522E"/>
      </a:hlink>
      <a:folHlink>
        <a:srgbClr val="94B8B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yderTemplate11.17.pptx" id="{11396D96-DFC8-487C-951C-FB9D57E5ADCC}" vid="{22AAFA9A-CF03-4B53-B70E-A2D8B79A34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3C2C59ABFE0E48A1E55B5EEFD5609F" ma:contentTypeVersion="6" ma:contentTypeDescription="Create a new document." ma:contentTypeScope="" ma:versionID="0ed7de71fcec85b3bb25c870556dd4f3">
  <xsd:schema xmlns:xsd="http://www.w3.org/2001/XMLSchema" xmlns:xs="http://www.w3.org/2001/XMLSchema" xmlns:p="http://schemas.microsoft.com/office/2006/metadata/properties" xmlns:ns2="9780d457-3f90-4970-9db4-32a58f125b3b" xmlns:ns3="a3fb5c41-55e2-42a7-87bb-f19ea7cbf72e" targetNamespace="http://schemas.microsoft.com/office/2006/metadata/properties" ma:root="true" ma:fieldsID="087e609b4351631ab9099bbe92ad52ea" ns2:_="" ns3:_="">
    <xsd:import namespace="9780d457-3f90-4970-9db4-32a58f125b3b"/>
    <xsd:import namespace="a3fb5c41-55e2-42a7-87bb-f19ea7cbf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0d457-3f90-4970-9db4-32a58f125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fb5c41-55e2-42a7-87bb-f19ea7cbf7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E5CB0-9B10-445E-9342-BC7EFDC5CD3D}">
  <ds:schemaRefs>
    <ds:schemaRef ds:uri="http://schemas.microsoft.com/sharepoint/v3/contenttype/forms"/>
  </ds:schemaRefs>
</ds:datastoreItem>
</file>

<file path=customXml/itemProps2.xml><?xml version="1.0" encoding="utf-8"?>
<ds:datastoreItem xmlns:ds="http://schemas.openxmlformats.org/officeDocument/2006/customXml" ds:itemID="{0E38AF10-59FF-416B-937A-521567E37FD6}">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a3fb5c41-55e2-42a7-87bb-f19ea7cbf72e"/>
    <ds:schemaRef ds:uri="9780d457-3f90-4970-9db4-32a58f125b3b"/>
    <ds:schemaRef ds:uri="http://purl.org/dc/dcmitype/"/>
  </ds:schemaRefs>
</ds:datastoreItem>
</file>

<file path=customXml/itemProps3.xml><?xml version="1.0" encoding="utf-8"?>
<ds:datastoreItem xmlns:ds="http://schemas.openxmlformats.org/officeDocument/2006/customXml" ds:itemID="{FAF4427A-88AA-4003-B347-677D4D41BAA3}">
  <ds:schemaRefs>
    <ds:schemaRef ds:uri="9780d457-3f90-4970-9db4-32a58f125b3b"/>
    <ds:schemaRef ds:uri="a3fb5c41-55e2-42a7-87bb-f19ea7cbf7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SnyderTemplate12-17</Template>
  <TotalTime>1588</TotalTime>
  <Words>1215</Words>
  <Application>Microsoft Office PowerPoint</Application>
  <PresentationFormat>On-screen Show (4:3)</PresentationFormat>
  <Paragraphs>247</Paragraphs>
  <Slides>36</Slides>
  <Notes>3</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 Iowa dot commission meeting</vt:lpstr>
      <vt:lpstr>U.S. 30 4-Lane Study Scope</vt:lpstr>
      <vt:lpstr>U.S. 30 Economic Analysis summary</vt:lpstr>
      <vt:lpstr>Economic Analysis Objectives</vt:lpstr>
      <vt:lpstr>Economic Analysis Conclusions</vt:lpstr>
      <vt:lpstr>U.S. 30 concept design information</vt:lpstr>
      <vt:lpstr>Iowa DOT – Traffic Volumes by County</vt:lpstr>
      <vt:lpstr>U.S. 30 Concept Design Criteria</vt:lpstr>
      <vt:lpstr>U.S. 30 Alternatives – Communities</vt:lpstr>
      <vt:lpstr>Concept layouts Carroll to Ogden</vt:lpstr>
      <vt:lpstr>U.S. 30 West 40-mile Sub-Segments</vt:lpstr>
      <vt:lpstr>U.S. 30 - Glidden</vt:lpstr>
      <vt:lpstr>U.S. 30 - Scranton</vt:lpstr>
      <vt:lpstr>U.S. 30 - Jefferson</vt:lpstr>
      <vt:lpstr>U.S. 30 – Grand Junction</vt:lpstr>
      <vt:lpstr>U.S. 30 - Beaver</vt:lpstr>
      <vt:lpstr>U.S. 30 - Ogden</vt:lpstr>
      <vt:lpstr>Concept layouts Lisbon to DeWitt</vt:lpstr>
      <vt:lpstr>U.S. 30 East 40-mile Sub-Segments</vt:lpstr>
      <vt:lpstr>U.S. 30 - Mechanicsville</vt:lpstr>
      <vt:lpstr>U.S. 30 – East of Mechanicsville</vt:lpstr>
      <vt:lpstr>U.S. 30 - Stanwood</vt:lpstr>
      <vt:lpstr>U.S. 30 - Clarence</vt:lpstr>
      <vt:lpstr>U.S. 30 - Lowden</vt:lpstr>
      <vt:lpstr>U.S. 30 - Wheatland</vt:lpstr>
      <vt:lpstr>U.S. 30 – Wapsipinicon River</vt:lpstr>
      <vt:lpstr>U.S. 30 – Calamus</vt:lpstr>
      <vt:lpstr>U.S. 30 – Grand Mound</vt:lpstr>
      <vt:lpstr>Cost opinions &amp; benefit-cost analysis</vt:lpstr>
      <vt:lpstr>Cost Opinion Per Roadway Station</vt:lpstr>
      <vt:lpstr>U.S. 30 BCA Constructability Phasing</vt:lpstr>
      <vt:lpstr>U.S. 30  Study Results</vt:lpstr>
      <vt:lpstr>U.S. 30  Study Results</vt:lpstr>
      <vt:lpstr>THANK YOU</vt:lpstr>
      <vt:lpstr>U.S. 30 Typical Cross Sections</vt:lpstr>
      <vt:lpstr>U.S. 30 Typical Cross Sections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Happe</dc:creator>
  <cp:lastModifiedBy>Wade Greiman</cp:lastModifiedBy>
  <cp:revision>41</cp:revision>
  <dcterms:created xsi:type="dcterms:W3CDTF">2019-08-26T20:47:50Z</dcterms:created>
  <dcterms:modified xsi:type="dcterms:W3CDTF">2023-04-05T15:47:17Z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0x010100E73C2C59ABFE0E48A1E55B5EEFD5609F</vt:lpwstr>
  </property>
</Properties>
</file>