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2" r:id="rId3"/>
    <p:sldMasterId id="2147483692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3" r:id="rId6"/>
    <p:sldId id="259" r:id="rId7"/>
    <p:sldId id="265" r:id="rId8"/>
    <p:sldId id="262" r:id="rId9"/>
    <p:sldId id="264" r:id="rId10"/>
    <p:sldId id="258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456"/>
    <a:srgbClr val="269E47"/>
    <a:srgbClr val="008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17277E-B6E2-56D4-BD1E-670D84D2B551}" v="408" dt="2024-04-01T17:22:42.155"/>
    <p1510:client id="{DA3458ED-69C1-4B27-B950-A9B0BBBF214E}" v="1117" dt="2024-04-02T02:49:33.9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60" autoAdjust="0"/>
  </p:normalViewPr>
  <p:slideViewPr>
    <p:cSldViewPr snapToGrid="0">
      <p:cViewPr varScale="1">
        <p:scale>
          <a:sx n="75" d="100"/>
          <a:sy n="75" d="100"/>
        </p:scale>
        <p:origin x="90" y="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1E3B4-6417-8B4B-B795-AA9BE804F4FF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43353-D6DE-8D40-9A74-9B19956FC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735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DFC58-1D98-CA47-BC75-F5B3FA40F3BD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BF6F1-0B67-7A42-9EF6-CC231C948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64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BF6F1-0B67-7A42-9EF6-CC231C948E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65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BF6F1-0B67-7A42-9EF6-CC231C948E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65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BF6F1-0B67-7A42-9EF6-CC231C948E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45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BF6F1-0B67-7A42-9EF6-CC231C948E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03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BF6F1-0B67-7A42-9EF6-CC231C948E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42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BF6F1-0B67-7A42-9EF6-CC231C948E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34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00400"/>
            <a:ext cx="8737600" cy="990600"/>
          </a:xfrm>
          <a:prstGeom prst="rect">
            <a:avLst/>
          </a:prstGeom>
        </p:spPr>
        <p:txBody>
          <a:bodyPr/>
          <a:lstStyle>
            <a:lvl1pPr algn="l">
              <a:defRPr b="0" i="0">
                <a:solidFill>
                  <a:schemeClr val="bg1"/>
                </a:solidFill>
                <a:latin typeface="+mj-lt"/>
                <a:cs typeface="Corbe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191000"/>
            <a:ext cx="8737600" cy="1600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0B456"/>
                </a:solidFill>
                <a:latin typeface="+mn-lt"/>
                <a:cs typeface="Cambr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6010629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SzPct val="75000"/>
              <a:buFont typeface="Arial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336800" y="6400801"/>
            <a:ext cx="568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416676"/>
            <a:ext cx="1219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0447C9AA-F1D7-9249-B56D-F477BA4F49BE}" type="datetime1">
              <a:rPr lang="en-US" smtClean="0"/>
              <a:t>4/2/2024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22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336800" y="6400801"/>
            <a:ext cx="568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416676"/>
            <a:ext cx="1219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0447C9AA-F1D7-9249-B56D-F477BA4F49BE}" type="datetime1">
              <a:rPr lang="en-US" smtClean="0"/>
              <a:t>4/2/2024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82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336800" y="6400801"/>
            <a:ext cx="568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6"/>
            <a:ext cx="1219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0447C9AA-F1D7-9249-B56D-F477BA4F49BE}" type="datetime1">
              <a:rPr lang="en-US" smtClean="0"/>
              <a:t>4/2/2024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21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solidFill>
                  <a:srgbClr val="3A3A3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2336800" y="6400801"/>
            <a:ext cx="568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1"/>
          </p:nvPr>
        </p:nvSpPr>
        <p:spPr>
          <a:xfrm>
            <a:off x="304800" y="6416676"/>
            <a:ext cx="1219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0447C9AA-F1D7-9249-B56D-F477BA4F49BE}" type="datetime1">
              <a:rPr lang="en-US" smtClean="0"/>
              <a:t>4/2/2024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65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336800" y="6400801"/>
            <a:ext cx="568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416676"/>
            <a:ext cx="1219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0447C9AA-F1D7-9249-B56D-F477BA4F49BE}" type="datetime1">
              <a:rPr lang="en-US" smtClean="0"/>
              <a:t>4/2/2024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06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336800" y="6400801"/>
            <a:ext cx="568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416676"/>
            <a:ext cx="1219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0447C9AA-F1D7-9249-B56D-F477BA4F49BE}" type="datetime1">
              <a:rPr lang="en-US" smtClean="0"/>
              <a:t>4/2/2024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36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336800" y="6400801"/>
            <a:ext cx="568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6"/>
            <a:ext cx="1219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0447C9AA-F1D7-9249-B56D-F477BA4F49BE}" type="datetime1">
              <a:rPr lang="en-US" smtClean="0"/>
              <a:t>4/2/2024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44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336800" y="6400801"/>
            <a:ext cx="568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6"/>
            <a:ext cx="1219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0447C9AA-F1D7-9249-B56D-F477BA4F49BE}" type="datetime1">
              <a:rPr lang="en-US" smtClean="0"/>
              <a:t>4/2/2024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76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103632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5952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828800"/>
            <a:ext cx="10972800" cy="2209800"/>
          </a:xfrm>
        </p:spPr>
        <p:txBody>
          <a:bodyPr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76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336800" y="6400801"/>
            <a:ext cx="568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416676"/>
            <a:ext cx="1219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0447C9AA-F1D7-9249-B56D-F477BA4F49BE}" type="datetime1">
              <a:rPr lang="en-US" smtClean="0"/>
              <a:t>4/2/2024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3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336800" y="6400801"/>
            <a:ext cx="568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416676"/>
            <a:ext cx="1219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0447C9AA-F1D7-9249-B56D-F477BA4F49BE}" type="datetime1">
              <a:rPr lang="en-US" smtClean="0"/>
              <a:t>4/2/2024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6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336800" y="6400801"/>
            <a:ext cx="568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6"/>
            <a:ext cx="1219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0447C9AA-F1D7-9249-B56D-F477BA4F49BE}" type="datetime1">
              <a:rPr lang="en-US" smtClean="0"/>
              <a:t>4/2/2024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34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solidFill>
                  <a:srgbClr val="3A3A3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2336800" y="6400801"/>
            <a:ext cx="568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1"/>
          </p:nvPr>
        </p:nvSpPr>
        <p:spPr>
          <a:xfrm>
            <a:off x="304800" y="6416676"/>
            <a:ext cx="1219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0447C9AA-F1D7-9249-B56D-F477BA4F49BE}" type="datetime1">
              <a:rPr lang="en-US" smtClean="0"/>
              <a:t>4/2/2024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33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336800" y="6400801"/>
            <a:ext cx="568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416676"/>
            <a:ext cx="1219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0447C9AA-F1D7-9249-B56D-F477BA4F49BE}" type="datetime1">
              <a:rPr lang="en-US" smtClean="0"/>
              <a:t>4/2/2024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8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336800" y="6400801"/>
            <a:ext cx="568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416676"/>
            <a:ext cx="1219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0447C9AA-F1D7-9249-B56D-F477BA4F49BE}" type="datetime1">
              <a:rPr lang="en-US" smtClean="0"/>
              <a:t>4/2/2024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28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336800" y="6400801"/>
            <a:ext cx="568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6"/>
            <a:ext cx="1219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0447C9AA-F1D7-9249-B56D-F477BA4F49BE}" type="datetime1">
              <a:rPr lang="en-US" smtClean="0"/>
              <a:t>4/2/2024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336800" y="6400801"/>
            <a:ext cx="568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6"/>
            <a:ext cx="1219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0447C9AA-F1D7-9249-B56D-F477BA4F49BE}" type="datetime1">
              <a:rPr lang="en-US" smtClean="0"/>
              <a:t>4/2/2024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33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&#10;&#10;Description automatically generated">
            <a:extLst>
              <a:ext uri="{FF2B5EF4-FFF2-40B4-BE49-F238E27FC236}">
                <a16:creationId xmlns:a16="http://schemas.microsoft.com/office/drawing/2014/main" id="{A5E11546-736B-6245-835E-F1A8680CDE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5539" cy="686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8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15ED4D3-D1C7-2344-B770-B407EEC6ECD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343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457200"/>
            <a:ext cx="1076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76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336800" y="6400801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416676"/>
            <a:ext cx="12192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0447C9AA-F1D7-9249-B56D-F477BA4F49BE}" type="datetime1">
              <a:rPr lang="en-US" smtClean="0"/>
              <a:t>4/2/2024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3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4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3200" kern="1200">
          <a:solidFill>
            <a:schemeClr val="bg2">
              <a:lumMod val="25000"/>
            </a:schemeClr>
          </a:solidFill>
          <a:latin typeface="+mn-lt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SzPct val="75000"/>
        <a:buFont typeface="Arial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Tx/>
        <a:buSzPct val="75000"/>
        <a:buFont typeface="Wingdings" charset="2"/>
        <a:buChar char="§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040D54C-3A4B-E744-A942-6DC462A5AA2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5539" cy="68671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457200"/>
            <a:ext cx="1076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76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336800" y="6400801"/>
            <a:ext cx="568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416676"/>
            <a:ext cx="12192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0447C9AA-F1D7-9249-B56D-F477BA4F49BE}" type="datetime1">
              <a:rPr lang="en-US" smtClean="0"/>
              <a:t>4/2/2024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9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4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3200" kern="1200">
          <a:solidFill>
            <a:schemeClr val="bg2">
              <a:lumMod val="25000"/>
            </a:schemeClr>
          </a:solidFill>
          <a:latin typeface="+mn-lt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SzPct val="75000"/>
        <a:buFont typeface="Arial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75000"/>
        <a:buFont typeface="Wingdings" charset="2"/>
        <a:buChar char="§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79D91F2-C3BE-0644-8D4E-BB6871C369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343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Closing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461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Cambria"/>
        </a:defRPr>
      </a:lvl1pPr>
      <a:lvl2pPr marL="0" indent="0" algn="ctr" defTabSz="457200" rtl="0" eaLnBrk="1" latinLnBrk="0" hangingPunct="1">
        <a:spcBef>
          <a:spcPct val="20000"/>
        </a:spcBef>
        <a:buFont typeface="Arial"/>
        <a:buNone/>
        <a:defRPr sz="14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0" indent="0" algn="ctr" defTabSz="457200" rtl="0" eaLnBrk="1" latinLnBrk="0" hangingPunct="1">
        <a:spcBef>
          <a:spcPct val="20000"/>
        </a:spcBef>
        <a:buFont typeface="Arial"/>
        <a:buNone/>
        <a:defRPr sz="1400" i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0" indent="0" algn="ctr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Welcome to Cedar Rapids!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Iowa DOT Commission Meeting</a:t>
            </a:r>
          </a:p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April 9, 2024</a:t>
            </a:r>
          </a:p>
        </p:txBody>
      </p:sp>
    </p:spTree>
    <p:extLst>
      <p:ext uri="{BB962C8B-B14F-4D97-AF65-F5344CB8AC3E}">
        <p14:creationId xmlns:p14="http://schemas.microsoft.com/office/powerpoint/2010/main" val="2885867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Cedar Rapids – Vibrant Business Hub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49065" y="1600201"/>
            <a:ext cx="5802829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Investment in CR offers outsized ROI as significant Iowa jobs center</a:t>
            </a:r>
          </a:p>
          <a:p>
            <a:r>
              <a:rPr lang="en-US" sz="3000" dirty="0">
                <a:solidFill>
                  <a:schemeClr val="tx1"/>
                </a:solidFill>
              </a:rPr>
              <a:t>Existing industry realizes significant advantage from location in Cedar Rapids</a:t>
            </a:r>
          </a:p>
          <a:p>
            <a:r>
              <a:rPr lang="en-US" sz="3000" dirty="0">
                <a:solidFill>
                  <a:schemeClr val="tx1"/>
                </a:solidFill>
              </a:rPr>
              <a:t>Cedar Rapids well positioned for future above-trend growth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Chart, map&#10;&#10;Description automatically generated">
            <a:extLst>
              <a:ext uri="{FF2B5EF4-FFF2-40B4-BE49-F238E27FC236}">
                <a16:creationId xmlns:a16="http://schemas.microsoft.com/office/drawing/2014/main" id="{9FE595B2-4D51-9134-DCC5-5E4CFF631A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1" t="32222" r="35556" b="34445"/>
          <a:stretch/>
        </p:blipFill>
        <p:spPr>
          <a:xfrm>
            <a:off x="780362" y="1546951"/>
            <a:ext cx="4463667" cy="446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11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Wright Brothers Blvd Interchange at I-380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12800" y="1600201"/>
            <a:ext cx="6427548" cy="452596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Critical infrastructure improvement</a:t>
            </a:r>
          </a:p>
          <a:p>
            <a:r>
              <a:rPr lang="en-US">
                <a:solidFill>
                  <a:schemeClr val="tx1"/>
                </a:solidFill>
              </a:rPr>
              <a:t>Increases safety and capacity</a:t>
            </a:r>
          </a:p>
          <a:p>
            <a:r>
              <a:rPr lang="en-US">
                <a:solidFill>
                  <a:schemeClr val="tx1"/>
                </a:solidFill>
              </a:rPr>
              <a:t>Major consideration for business location and development</a:t>
            </a:r>
          </a:p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5489156-ED20-4C1A-367B-9668D477A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548" y="1543783"/>
            <a:ext cx="3935652" cy="458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61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Southwest Growth Area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8D15A5EA-B205-9094-68EA-626C6E73A7EB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155791"/>
              </p:ext>
            </p:extLst>
          </p:nvPr>
        </p:nvGraphicFramePr>
        <p:xfrm>
          <a:off x="2324100" y="1341078"/>
          <a:ext cx="7543800" cy="4882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7772282" imgH="5029024" progId="Acrobat.Document.DC">
                  <p:embed/>
                </p:oleObj>
              </mc:Choice>
              <mc:Fallback>
                <p:oleObj name="Acrobat Document" r:id="rId3" imgW="7772282" imgH="5029024" progId="Acrobat.Document.DC">
                  <p:embed/>
                  <p:pic>
                    <p:nvPicPr>
                      <p:cNvPr id="2" name="Content Placeholder 1">
                        <a:extLst>
                          <a:ext uri="{FF2B5EF4-FFF2-40B4-BE49-F238E27FC236}">
                            <a16:creationId xmlns:a16="http://schemas.microsoft.com/office/drawing/2014/main" id="{8D15A5EA-B205-9094-68EA-626C6E73A7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24100" y="1341078"/>
                        <a:ext cx="7543800" cy="4882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6151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Southwest Growth Area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037D95-91DC-8776-4289-3D29E585C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090" y="1785171"/>
            <a:ext cx="5976815" cy="3792707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1A95EF1-AEEE-C266-53C4-12241041CA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18993" y="1831713"/>
            <a:ext cx="4860668" cy="3773733"/>
          </a:xfrm>
        </p:spPr>
      </p:pic>
    </p:spTree>
    <p:extLst>
      <p:ext uri="{BB962C8B-B14F-4D97-AF65-F5344CB8AC3E}">
        <p14:creationId xmlns:p14="http://schemas.microsoft.com/office/powerpoint/2010/main" val="3416169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Southwest Growth Area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1A95EF1-AEEE-C266-53C4-12241041CA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599" y="1579877"/>
            <a:ext cx="5647267" cy="4363796"/>
          </a:xfr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2D3CFA-B264-C718-2E87-7EF2D8B61A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Strong growth trends in market</a:t>
            </a:r>
          </a:p>
          <a:p>
            <a:r>
              <a:rPr lang="en-US" dirty="0">
                <a:solidFill>
                  <a:schemeClr val="tx1"/>
                </a:solidFill>
              </a:rPr>
              <a:t>Alignment with target industries: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/>
              </a:rPr>
              <a:t>Logistics &amp; Distribution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  <a:cs typeface="Calibri"/>
              </a:rPr>
              <a:t>Food &amp; Bio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/>
              </a:rPr>
              <a:t>Manufacturing</a:t>
            </a:r>
          </a:p>
          <a:p>
            <a:r>
              <a:rPr lang="en-US" dirty="0">
                <a:solidFill>
                  <a:schemeClr val="tx1"/>
                </a:solidFill>
              </a:rPr>
              <a:t>Total economic impact: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/>
              </a:rPr>
              <a:t>868 jobs created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/>
              </a:rPr>
              <a:t>885 jobs retained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/>
              </a:rPr>
              <a:t>Nearly $500M in Capital Expenditures</a:t>
            </a:r>
          </a:p>
          <a:p>
            <a:pPr lvl="1"/>
            <a:endParaRPr lang="en-US" dirty="0">
              <a:solidFill>
                <a:srgbClr val="FF0000"/>
              </a:solidFill>
              <a:cs typeface="Calibri"/>
            </a:endParaRPr>
          </a:p>
          <a:p>
            <a:pPr lvl="1"/>
            <a:endParaRPr lang="en-US" dirty="0">
              <a:solidFill>
                <a:srgbClr val="FF0000"/>
              </a:solidFill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9779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 aerial view of a road and houses&#10;&#10;Description automatically generated">
            <a:extLst>
              <a:ext uri="{FF2B5EF4-FFF2-40B4-BE49-F238E27FC236}">
                <a16:creationId xmlns:a16="http://schemas.microsoft.com/office/drawing/2014/main" id="{C49DDC3D-1E07-28FC-A89E-2B123B3199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0"/>
          <a:stretch/>
        </p:blipFill>
        <p:spPr>
          <a:xfrm>
            <a:off x="812800" y="1775775"/>
            <a:ext cx="6477000" cy="385251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Tower Terrace Road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89800" y="1600201"/>
            <a:ext cx="4292599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Continued partnership with Hiawatha, Robins, Marion, Linn County, Corridor Metropolitan Planning Organization, and Iowa DOT</a:t>
            </a:r>
          </a:p>
          <a:p>
            <a:r>
              <a:rPr lang="en-US" dirty="0"/>
              <a:t>Final phase of C Avenue NE to </a:t>
            </a:r>
            <a:r>
              <a:rPr lang="en-US" dirty="0" err="1"/>
              <a:t>Alburnett</a:t>
            </a:r>
            <a:r>
              <a:rPr lang="en-US" dirty="0"/>
              <a:t> Road segment to begin Summer 2024 and be complete Spring 2025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783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168408"/>
            <a:ext cx="10972800" cy="11430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33600" y="45720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1"/>
                </a:solidFill>
                <a:latin typeface="+mj-lt"/>
              </a:rPr>
              <a:t>Presented by: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4972111"/>
            <a:ext cx="2895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Tiffany O’Donnell</a:t>
            </a:r>
            <a:endParaRPr lang="en-US" sz="1600" b="1" i="1">
              <a:solidFill>
                <a:schemeClr val="bg1"/>
              </a:solidFill>
            </a:endParaRPr>
          </a:p>
          <a:p>
            <a:r>
              <a:rPr lang="en-US" sz="1400" i="1">
                <a:solidFill>
                  <a:schemeClr val="bg1"/>
                </a:solidFill>
              </a:rPr>
              <a:t>Mayor</a:t>
            </a:r>
            <a:endParaRPr lang="en-US" sz="1400">
              <a:solidFill>
                <a:schemeClr val="bg1"/>
              </a:solidFill>
            </a:endParaRPr>
          </a:p>
          <a:p>
            <a:r>
              <a:rPr lang="en-US" sz="1400">
                <a:solidFill>
                  <a:schemeClr val="bg1"/>
                </a:solidFill>
              </a:rPr>
              <a:t>t.odonnell@cedar-rapids.org</a:t>
            </a:r>
            <a:endParaRPr lang="en-US" sz="1400">
              <a:solidFill>
                <a:schemeClr val="accent1"/>
              </a:solidFill>
            </a:endParaRPr>
          </a:p>
          <a:p>
            <a:r>
              <a:rPr lang="en-US" sz="1400">
                <a:solidFill>
                  <a:schemeClr val="bg1"/>
                </a:solidFill>
              </a:rPr>
              <a:t>319.286.5051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41900" y="4972111"/>
            <a:ext cx="35687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Bill Micheel, AICP</a:t>
            </a:r>
            <a:endParaRPr lang="en-US" sz="1600" b="1" i="1">
              <a:solidFill>
                <a:schemeClr val="bg1"/>
              </a:solidFill>
            </a:endParaRPr>
          </a:p>
          <a:p>
            <a:r>
              <a:rPr lang="en-US" sz="1400" i="1">
                <a:solidFill>
                  <a:schemeClr val="bg1"/>
                </a:solidFill>
              </a:rPr>
              <a:t>Director, Economic &amp; Development Services</a:t>
            </a:r>
            <a:endParaRPr lang="en-US" sz="1400">
              <a:solidFill>
                <a:schemeClr val="bg1"/>
              </a:solidFill>
            </a:endParaRPr>
          </a:p>
          <a:p>
            <a:r>
              <a:rPr lang="en-US" sz="1400">
                <a:solidFill>
                  <a:schemeClr val="bg1"/>
                </a:solidFill>
              </a:rPr>
              <a:t>w.micheel@cedar-rapids.org</a:t>
            </a:r>
            <a:endParaRPr lang="en-US" sz="1400">
              <a:solidFill>
                <a:schemeClr val="accent1"/>
              </a:solidFill>
            </a:endParaRPr>
          </a:p>
          <a:p>
            <a:r>
              <a:rPr lang="en-US" sz="1400">
                <a:solidFill>
                  <a:schemeClr val="bg1"/>
                </a:solidFill>
              </a:rPr>
              <a:t>319.286.5725</a:t>
            </a:r>
          </a:p>
        </p:txBody>
      </p:sp>
    </p:spTree>
    <p:extLst>
      <p:ext uri="{BB962C8B-B14F-4D97-AF65-F5344CB8AC3E}">
        <p14:creationId xmlns:p14="http://schemas.microsoft.com/office/powerpoint/2010/main" val="4094550844"/>
      </p:ext>
    </p:extLst>
  </p:cSld>
  <p:clrMapOvr>
    <a:masterClrMapping/>
  </p:clrMapOvr>
</p:sld>
</file>

<file path=ppt/theme/theme1.xml><?xml version="1.0" encoding="utf-8"?>
<a:theme xmlns:a="http://schemas.openxmlformats.org/drawingml/2006/main" name="City of CR Presentation Template">
  <a:themeElements>
    <a:clrScheme name="CR Presentation">
      <a:dk1>
        <a:srgbClr val="393939"/>
      </a:dk1>
      <a:lt1>
        <a:sysClr val="window" lastClr="FFFFFF"/>
      </a:lt1>
      <a:dk2>
        <a:srgbClr val="00853F"/>
      </a:dk2>
      <a:lt2>
        <a:srgbClr val="E6E6E6"/>
      </a:lt2>
      <a:accent1>
        <a:srgbClr val="00B456"/>
      </a:accent1>
      <a:accent2>
        <a:srgbClr val="0075B4"/>
      </a:accent2>
      <a:accent3>
        <a:srgbClr val="89C649"/>
      </a:accent3>
      <a:accent4>
        <a:srgbClr val="40535E"/>
      </a:accent4>
      <a:accent5>
        <a:srgbClr val="00853F"/>
      </a:accent5>
      <a:accent6>
        <a:srgbClr val="F6BB1C"/>
      </a:accent6>
      <a:hlink>
        <a:srgbClr val="0075B4"/>
      </a:hlink>
      <a:folHlink>
        <a:srgbClr val="7F7F7F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ity of CR Presentation Template_Wide" id="{BCB073D5-CEB1-7047-A5CC-31B84FB8A45F}" vid="{93323739-426D-9D47-B740-73B39B20EC78}"/>
    </a:ext>
  </a:extLst>
</a:theme>
</file>

<file path=ppt/theme/theme2.xml><?xml version="1.0" encoding="utf-8"?>
<a:theme xmlns:a="http://schemas.openxmlformats.org/drawingml/2006/main" name="Interior_Tree">
  <a:themeElements>
    <a:clrScheme name="CR Presentation">
      <a:dk1>
        <a:srgbClr val="393939"/>
      </a:dk1>
      <a:lt1>
        <a:sysClr val="window" lastClr="FFFFFF"/>
      </a:lt1>
      <a:dk2>
        <a:srgbClr val="00853F"/>
      </a:dk2>
      <a:lt2>
        <a:srgbClr val="E6E6E6"/>
      </a:lt2>
      <a:accent1>
        <a:srgbClr val="00B456"/>
      </a:accent1>
      <a:accent2>
        <a:srgbClr val="0075B4"/>
      </a:accent2>
      <a:accent3>
        <a:srgbClr val="89C649"/>
      </a:accent3>
      <a:accent4>
        <a:srgbClr val="40535E"/>
      </a:accent4>
      <a:accent5>
        <a:srgbClr val="00853F"/>
      </a:accent5>
      <a:accent6>
        <a:srgbClr val="F6BB1C"/>
      </a:accent6>
      <a:hlink>
        <a:srgbClr val="0075B4"/>
      </a:hlink>
      <a:folHlink>
        <a:srgbClr val="7F7F7F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ity of CR Presentation Template_Wide" id="{BCB073D5-CEB1-7047-A5CC-31B84FB8A45F}" vid="{EEE1DFDD-AEFA-4543-B6F6-4101CF43DE95}"/>
    </a:ext>
  </a:extLst>
</a:theme>
</file>

<file path=ppt/theme/theme3.xml><?xml version="1.0" encoding="utf-8"?>
<a:theme xmlns:a="http://schemas.openxmlformats.org/drawingml/2006/main" name="Interior_Blank">
  <a:themeElements>
    <a:clrScheme name="CR Presentation">
      <a:dk1>
        <a:srgbClr val="393939"/>
      </a:dk1>
      <a:lt1>
        <a:sysClr val="window" lastClr="FFFFFF"/>
      </a:lt1>
      <a:dk2>
        <a:srgbClr val="00853F"/>
      </a:dk2>
      <a:lt2>
        <a:srgbClr val="E6E6E6"/>
      </a:lt2>
      <a:accent1>
        <a:srgbClr val="00B456"/>
      </a:accent1>
      <a:accent2>
        <a:srgbClr val="0075B4"/>
      </a:accent2>
      <a:accent3>
        <a:srgbClr val="89C649"/>
      </a:accent3>
      <a:accent4>
        <a:srgbClr val="40535E"/>
      </a:accent4>
      <a:accent5>
        <a:srgbClr val="00853F"/>
      </a:accent5>
      <a:accent6>
        <a:srgbClr val="F6BB1C"/>
      </a:accent6>
      <a:hlink>
        <a:srgbClr val="0075B4"/>
      </a:hlink>
      <a:folHlink>
        <a:srgbClr val="7F7F7F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ity of CR Presentation Template_Wide" id="{BCB073D5-CEB1-7047-A5CC-31B84FB8A45F}" vid="{DCEBEBAC-D2CE-D940-97CC-8DF0C64C1721}"/>
    </a:ext>
  </a:extLst>
</a:theme>
</file>

<file path=ppt/theme/theme4.xml><?xml version="1.0" encoding="utf-8"?>
<a:theme xmlns:a="http://schemas.openxmlformats.org/drawingml/2006/main" name="Closing">
  <a:themeElements>
    <a:clrScheme name="CR Presentation">
      <a:dk1>
        <a:srgbClr val="393939"/>
      </a:dk1>
      <a:lt1>
        <a:sysClr val="window" lastClr="FFFFFF"/>
      </a:lt1>
      <a:dk2>
        <a:srgbClr val="00853F"/>
      </a:dk2>
      <a:lt2>
        <a:srgbClr val="E6E6E6"/>
      </a:lt2>
      <a:accent1>
        <a:srgbClr val="00B456"/>
      </a:accent1>
      <a:accent2>
        <a:srgbClr val="0075B4"/>
      </a:accent2>
      <a:accent3>
        <a:srgbClr val="89C649"/>
      </a:accent3>
      <a:accent4>
        <a:srgbClr val="40535E"/>
      </a:accent4>
      <a:accent5>
        <a:srgbClr val="00853F"/>
      </a:accent5>
      <a:accent6>
        <a:srgbClr val="F6BB1C"/>
      </a:accent6>
      <a:hlink>
        <a:srgbClr val="0075B4"/>
      </a:hlink>
      <a:folHlink>
        <a:srgbClr val="7F7F7F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ity of CR Presentation Template_Wide" id="{BCB073D5-CEB1-7047-A5CC-31B84FB8A45F}" vid="{F52E3B36-C36A-134C-88B3-D8021B28D5B8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City of CR Presentation Template_Wide</Template>
  <TotalTime>2</TotalTime>
  <Words>192</Words>
  <Application>Microsoft Office PowerPoint</Application>
  <PresentationFormat>Widescreen</PresentationFormat>
  <Paragraphs>45</Paragraphs>
  <Slides>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Cambria</vt:lpstr>
      <vt:lpstr>Wingdings</vt:lpstr>
      <vt:lpstr>City of CR Presentation Template</vt:lpstr>
      <vt:lpstr>Interior_Tree</vt:lpstr>
      <vt:lpstr>Interior_Blank</vt:lpstr>
      <vt:lpstr>Closing</vt:lpstr>
      <vt:lpstr>Acrobat Document</vt:lpstr>
      <vt:lpstr>Welcome to Cedar Rapids!</vt:lpstr>
      <vt:lpstr>Cedar Rapids – Vibrant Business Hub</vt:lpstr>
      <vt:lpstr>Wright Brothers Blvd Interchange at I-380</vt:lpstr>
      <vt:lpstr>Southwest Growth Area</vt:lpstr>
      <vt:lpstr>Southwest Growth Area</vt:lpstr>
      <vt:lpstr>Southwest Growth Area</vt:lpstr>
      <vt:lpstr>Tower Terrace Road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Fall, Brenna L.</dc:creator>
  <cp:lastModifiedBy>Bitting, Zachary</cp:lastModifiedBy>
  <cp:revision>3</cp:revision>
  <dcterms:created xsi:type="dcterms:W3CDTF">2024-03-27T16:10:27Z</dcterms:created>
  <dcterms:modified xsi:type="dcterms:W3CDTF">2024-04-02T11:23:48Z</dcterms:modified>
</cp:coreProperties>
</file>