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16"/>
  </p:notesMasterIdLst>
  <p:sldIdLst>
    <p:sldId id="256" r:id="rId2"/>
    <p:sldId id="258" r:id="rId3"/>
    <p:sldId id="257" r:id="rId4"/>
    <p:sldId id="269" r:id="rId5"/>
    <p:sldId id="260" r:id="rId6"/>
    <p:sldId id="261" r:id="rId7"/>
    <p:sldId id="262" r:id="rId8"/>
    <p:sldId id="270" r:id="rId9"/>
    <p:sldId id="264" r:id="rId10"/>
    <p:sldId id="265" r:id="rId11"/>
    <p:sldId id="266" r:id="rId12"/>
    <p:sldId id="259" r:id="rId13"/>
    <p:sldId id="267"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5" d="100"/>
          <a:sy n="75" d="100"/>
        </p:scale>
        <p:origin x="78" y="6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2530E1-128B-4396-AB37-3CBE41682C2B}"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DD9C3-A0A3-4CEC-B185-45FE88C90EF1}" type="slidenum">
              <a:rPr lang="en-US" smtClean="0"/>
              <a:t>‹#›</a:t>
            </a:fld>
            <a:endParaRPr lang="en-US"/>
          </a:p>
        </p:txBody>
      </p:sp>
    </p:spTree>
    <p:extLst>
      <p:ext uri="{BB962C8B-B14F-4D97-AF65-F5344CB8AC3E}">
        <p14:creationId xmlns:p14="http://schemas.microsoft.com/office/powerpoint/2010/main" val="4157809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Mayor Nick starts out with this slide and recognizes the other Mayors in the partnership.</a:t>
            </a:r>
          </a:p>
        </p:txBody>
      </p:sp>
      <p:sp>
        <p:nvSpPr>
          <p:cNvPr id="4" name="Slide Number Placeholder 3"/>
          <p:cNvSpPr>
            <a:spLocks noGrp="1"/>
          </p:cNvSpPr>
          <p:nvPr>
            <p:ph type="sldNum" sz="quarter" idx="5"/>
          </p:nvPr>
        </p:nvSpPr>
        <p:spPr/>
        <p:txBody>
          <a:bodyPr/>
          <a:lstStyle/>
          <a:p>
            <a:fld id="{6CEDD9C3-A0A3-4CEC-B185-45FE88C90EF1}" type="slidenum">
              <a:rPr lang="en-US" smtClean="0"/>
              <a:t>2</a:t>
            </a:fld>
            <a:endParaRPr lang="en-US"/>
          </a:p>
        </p:txBody>
      </p:sp>
    </p:spTree>
    <p:extLst>
      <p:ext uri="{BB962C8B-B14F-4D97-AF65-F5344CB8AC3E}">
        <p14:creationId xmlns:p14="http://schemas.microsoft.com/office/powerpoint/2010/main" val="770133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EDD9C3-A0A3-4CEC-B185-45FE88C90EF1}" type="slidenum">
              <a:rPr lang="en-US" smtClean="0"/>
              <a:t>3</a:t>
            </a:fld>
            <a:endParaRPr lang="en-US"/>
          </a:p>
        </p:txBody>
      </p:sp>
    </p:spTree>
    <p:extLst>
      <p:ext uri="{BB962C8B-B14F-4D97-AF65-F5344CB8AC3E}">
        <p14:creationId xmlns:p14="http://schemas.microsoft.com/office/powerpoint/2010/main" val="1935306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a photo of traffic backing up on Boyson, Main, or elsewhere that will be relieved once TTR is completed.</a:t>
            </a:r>
          </a:p>
          <a:p>
            <a:r>
              <a:rPr lang="en-US" dirty="0"/>
              <a:t>Only three other arterial roadways exist in the metro that stretch from west to east ends. US 30 (9 miles south of TTR), Mt Vernon Road (5.5 miles south of TTR), and IA Highway 100 (2-3 miles south of TTR). Tower Terrace Road will provide for an overpass at the Canadian National Rail crossing, thus allowing for a route without conflict with the railroad.</a:t>
            </a:r>
          </a:p>
        </p:txBody>
      </p:sp>
      <p:sp>
        <p:nvSpPr>
          <p:cNvPr id="4" name="Slide Number Placeholder 3"/>
          <p:cNvSpPr>
            <a:spLocks noGrp="1"/>
          </p:cNvSpPr>
          <p:nvPr>
            <p:ph type="sldNum" sz="quarter" idx="5"/>
          </p:nvPr>
        </p:nvSpPr>
        <p:spPr/>
        <p:txBody>
          <a:bodyPr/>
          <a:lstStyle/>
          <a:p>
            <a:fld id="{6CEDD9C3-A0A3-4CEC-B185-45FE88C90EF1}" type="slidenum">
              <a:rPr lang="en-US" smtClean="0"/>
              <a:t>8</a:t>
            </a:fld>
            <a:endParaRPr lang="en-US"/>
          </a:p>
        </p:txBody>
      </p:sp>
    </p:spTree>
    <p:extLst>
      <p:ext uri="{BB962C8B-B14F-4D97-AF65-F5344CB8AC3E}">
        <p14:creationId xmlns:p14="http://schemas.microsoft.com/office/powerpoint/2010/main" val="57176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EDD9C3-A0A3-4CEC-B185-45FE88C90EF1}" type="slidenum">
              <a:rPr lang="en-US" smtClean="0"/>
              <a:t>9</a:t>
            </a:fld>
            <a:endParaRPr lang="en-US"/>
          </a:p>
        </p:txBody>
      </p:sp>
    </p:spTree>
    <p:extLst>
      <p:ext uri="{BB962C8B-B14F-4D97-AF65-F5344CB8AC3E}">
        <p14:creationId xmlns:p14="http://schemas.microsoft.com/office/powerpoint/2010/main" val="2413320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Cities of Marion and Robins are planning for, and implementing in-fill development along the corridor that could create thousands of new jobs and homes.</a:t>
            </a:r>
          </a:p>
        </p:txBody>
      </p:sp>
      <p:sp>
        <p:nvSpPr>
          <p:cNvPr id="4" name="Slide Number Placeholder 3"/>
          <p:cNvSpPr>
            <a:spLocks noGrp="1"/>
          </p:cNvSpPr>
          <p:nvPr>
            <p:ph type="sldNum" sz="quarter" idx="5"/>
          </p:nvPr>
        </p:nvSpPr>
        <p:spPr/>
        <p:txBody>
          <a:bodyPr/>
          <a:lstStyle/>
          <a:p>
            <a:fld id="{6CEDD9C3-A0A3-4CEC-B185-45FE88C90EF1}" type="slidenum">
              <a:rPr lang="en-US" smtClean="0"/>
              <a:t>10</a:t>
            </a:fld>
            <a:endParaRPr lang="en-US"/>
          </a:p>
        </p:txBody>
      </p:sp>
    </p:spTree>
    <p:extLst>
      <p:ext uri="{BB962C8B-B14F-4D97-AF65-F5344CB8AC3E}">
        <p14:creationId xmlns:p14="http://schemas.microsoft.com/office/powerpoint/2010/main" val="3122948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wide paths on each side of TTR linking the Cedar Valley Nature Trail with the Indian Creek Trail system. Corridor also includes a bike lane that can later be converted into a through lane when traffic increases demand for additional capacity.</a:t>
            </a:r>
          </a:p>
        </p:txBody>
      </p:sp>
      <p:sp>
        <p:nvSpPr>
          <p:cNvPr id="4" name="Slide Number Placeholder 3"/>
          <p:cNvSpPr>
            <a:spLocks noGrp="1"/>
          </p:cNvSpPr>
          <p:nvPr>
            <p:ph type="sldNum" sz="quarter" idx="5"/>
          </p:nvPr>
        </p:nvSpPr>
        <p:spPr/>
        <p:txBody>
          <a:bodyPr/>
          <a:lstStyle/>
          <a:p>
            <a:fld id="{6CEDD9C3-A0A3-4CEC-B185-45FE88C90EF1}" type="slidenum">
              <a:rPr lang="en-US" smtClean="0"/>
              <a:t>11</a:t>
            </a:fld>
            <a:endParaRPr lang="en-US"/>
          </a:p>
        </p:txBody>
      </p:sp>
    </p:spTree>
    <p:extLst>
      <p:ext uri="{BB962C8B-B14F-4D97-AF65-F5344CB8AC3E}">
        <p14:creationId xmlns:p14="http://schemas.microsoft.com/office/powerpoint/2010/main" val="763935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EDD9C3-A0A3-4CEC-B185-45FE88C90EF1}" type="slidenum">
              <a:rPr lang="en-US" smtClean="0"/>
              <a:t>12</a:t>
            </a:fld>
            <a:endParaRPr lang="en-US"/>
          </a:p>
        </p:txBody>
      </p:sp>
    </p:spTree>
    <p:extLst>
      <p:ext uri="{BB962C8B-B14F-4D97-AF65-F5344CB8AC3E}">
        <p14:creationId xmlns:p14="http://schemas.microsoft.com/office/powerpoint/2010/main" val="1036583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RAISE is in place, we will be preparing and submitting applications for ICAAP, RISE, and Traffic Safety funding through Iowa DOT’s normal submittal processes. The funding will focus on construction related activities. Applications will be timed with the detailed schedule tied to the RAISE grant, if successful. </a:t>
            </a:r>
          </a:p>
        </p:txBody>
      </p:sp>
      <p:sp>
        <p:nvSpPr>
          <p:cNvPr id="4" name="Slide Number Placeholder 3"/>
          <p:cNvSpPr>
            <a:spLocks noGrp="1"/>
          </p:cNvSpPr>
          <p:nvPr>
            <p:ph type="sldNum" sz="quarter" idx="5"/>
          </p:nvPr>
        </p:nvSpPr>
        <p:spPr/>
        <p:txBody>
          <a:bodyPr/>
          <a:lstStyle/>
          <a:p>
            <a:fld id="{6CEDD9C3-A0A3-4CEC-B185-45FE88C90EF1}" type="slidenum">
              <a:rPr lang="en-US" smtClean="0"/>
              <a:t>13</a:t>
            </a:fld>
            <a:endParaRPr lang="en-US"/>
          </a:p>
        </p:txBody>
      </p:sp>
    </p:spTree>
    <p:extLst>
      <p:ext uri="{BB962C8B-B14F-4D97-AF65-F5344CB8AC3E}">
        <p14:creationId xmlns:p14="http://schemas.microsoft.com/office/powerpoint/2010/main" val="2844388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219200" y="1122362"/>
            <a:ext cx="8876022" cy="3744209"/>
          </a:xfrm>
        </p:spPr>
        <p:txBody>
          <a:bodyPr anchor="b">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219200" y="5230134"/>
            <a:ext cx="4876800" cy="942065"/>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4/2/2024</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2800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4/2/2024</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35215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8831898" y="854169"/>
            <a:ext cx="2674301" cy="5322793"/>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685800" y="854169"/>
            <a:ext cx="7886700" cy="532279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4/2/2024</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39897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00"/>
            </a:lvl3pPr>
            <a:lvl4pPr>
              <a:lnSpc>
                <a:spcPct val="120000"/>
              </a:lnSpc>
              <a:defRPr sz="1200"/>
            </a:lvl4pPr>
            <a:lvl5pPr>
              <a:lnSpc>
                <a:spcPct val="12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4/2/2024</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502937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219200" y="1368862"/>
            <a:ext cx="9486900" cy="3679656"/>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219200" y="5318974"/>
            <a:ext cx="9486900" cy="853225"/>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4/2/2024</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22685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219200" y="2168278"/>
            <a:ext cx="4702921" cy="41563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269880" y="2168278"/>
            <a:ext cx="4782699" cy="41563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4/2/2024</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66192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219200" y="365125"/>
            <a:ext cx="9753599" cy="15779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219201" y="2095930"/>
            <a:ext cx="4507931" cy="758650"/>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219201" y="2938410"/>
            <a:ext cx="4507930" cy="33861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464867" y="2095930"/>
            <a:ext cx="4507932" cy="758650"/>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464867" y="2938410"/>
            <a:ext cx="4507932" cy="33861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4/2/2024</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676059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219200" y="365125"/>
            <a:ext cx="9493249" cy="1577975"/>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4/2/2024</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745439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4/2/2024</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978116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219200" y="457200"/>
            <a:ext cx="3776472" cy="2852928"/>
          </a:xfrm>
        </p:spPr>
        <p:txBody>
          <a:bodyPr anchor="b">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557582" y="987425"/>
            <a:ext cx="5948618"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219200" y="3484210"/>
            <a:ext cx="3768934" cy="2384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4/2/2024</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82198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219200" y="457200"/>
            <a:ext cx="3932349" cy="2852670"/>
          </a:xfrm>
        </p:spPr>
        <p:txBody>
          <a:bodyPr anchor="b">
            <a:noAutofit/>
          </a:bodyPr>
          <a:lstStyle>
            <a:lvl1pPr>
              <a:defRPr sz="4000"/>
            </a:lvl1pPr>
          </a:lstStyle>
          <a:p>
            <a:r>
              <a:rPr lang="en-US" dirty="0"/>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5674810" y="657055"/>
            <a:ext cx="5831389" cy="55151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219199" y="3484210"/>
            <a:ext cx="3768934" cy="2376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4/2/2024</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285251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219200" y="365125"/>
            <a:ext cx="9493249" cy="15779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219200" y="2318032"/>
            <a:ext cx="9493250" cy="40065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362630" y="6356349"/>
            <a:ext cx="3063890" cy="365125"/>
          </a:xfrm>
          <a:prstGeom prst="rect">
            <a:avLst/>
          </a:prstGeom>
        </p:spPr>
        <p:txBody>
          <a:bodyPr vert="horz" lIns="91440" tIns="45720" rIns="91440" bIns="45720" rtlCol="0" anchor="ctr"/>
          <a:lstStyle>
            <a:lvl1pPr algn="r">
              <a:defRPr sz="1100">
                <a:solidFill>
                  <a:schemeClr val="tx1"/>
                </a:solidFill>
              </a:defRPr>
            </a:lvl1pPr>
          </a:lstStyle>
          <a:p>
            <a:fld id="{8C1E1FAD-7351-4908-963A-08EA8E4AB7A0}" type="datetimeFigureOut">
              <a:rPr lang="en-US" smtClean="0"/>
              <a:pPr/>
              <a:t>4/2/2024</a:t>
            </a:fld>
            <a:endParaRPr lang="en-US" dirty="0"/>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099372" y="4308656"/>
            <a:ext cx="3471256" cy="365125"/>
          </a:xfrm>
          <a:prstGeom prst="rect">
            <a:avLst/>
          </a:prstGeom>
        </p:spPr>
        <p:txBody>
          <a:bodyPr vert="horz" lIns="91440" tIns="45720" rIns="91440" bIns="45720" rtlCol="0" anchor="ctr"/>
          <a:lstStyle>
            <a:lvl1pPr algn="r">
              <a:defRPr sz="11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1396670" y="6356349"/>
            <a:ext cx="576133" cy="365125"/>
          </a:xfrm>
          <a:prstGeom prst="rect">
            <a:avLst/>
          </a:prstGeom>
        </p:spPr>
        <p:txBody>
          <a:bodyPr vert="horz" lIns="91440" tIns="45720" rIns="91440" bIns="45720" rtlCol="0" anchor="ctr"/>
          <a:lstStyle>
            <a:lvl1pPr algn="r">
              <a:defRPr sz="1100">
                <a:solidFill>
                  <a:schemeClr val="tx1"/>
                </a:solidFill>
              </a:defRPr>
            </a:lvl1pPr>
          </a:lstStyle>
          <a:p>
            <a:fld id="{1CF2D47E-0AF1-4C27-801F-64E3E5BF7F72}" type="slidenum">
              <a:rPr lang="en-US" smtClean="0"/>
              <a:t>‹#›</a:t>
            </a:fld>
            <a:endParaRPr lang="en-US" dirty="0"/>
          </a:p>
        </p:txBody>
      </p:sp>
    </p:spTree>
    <p:extLst>
      <p:ext uri="{BB962C8B-B14F-4D97-AF65-F5344CB8AC3E}">
        <p14:creationId xmlns:p14="http://schemas.microsoft.com/office/powerpoint/2010/main" val="2916681413"/>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1" r:id="rId6"/>
    <p:sldLayoutId id="2147483706" r:id="rId7"/>
    <p:sldLayoutId id="2147483702" r:id="rId8"/>
    <p:sldLayoutId id="2147483703" r:id="rId9"/>
    <p:sldLayoutId id="2147483704" r:id="rId10"/>
    <p:sldLayoutId id="2147483705" r:id="rId11"/>
  </p:sldLayoutIdLst>
  <p:txStyles>
    <p:title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8.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4.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089385E-9C1F-DDBB-2E31-F42F906DBDC5}"/>
              </a:ext>
            </a:extLst>
          </p:cNvPr>
          <p:cNvSpPr txBox="1"/>
          <p:nvPr/>
        </p:nvSpPr>
        <p:spPr>
          <a:xfrm>
            <a:off x="-4246" y="143"/>
            <a:ext cx="12200492" cy="6858000"/>
          </a:xfrm>
          <a:prstGeom prst="rect">
            <a:avLst/>
          </a:prstGeom>
          <a:solidFill>
            <a:schemeClr val="tx1"/>
          </a:solidFill>
        </p:spPr>
        <p:txBody>
          <a:bodyPr wrap="square" rtlCol="0">
            <a:spAutoFit/>
          </a:bodyPr>
          <a:lstStyle/>
          <a:p>
            <a:endParaRPr lang="en-US" dirty="0"/>
          </a:p>
        </p:txBody>
      </p:sp>
      <p:sp useBgFill="1">
        <p:nvSpPr>
          <p:cNvPr id="20" name="Rectangle 19">
            <a:extLst>
              <a:ext uri="{FF2B5EF4-FFF2-40B4-BE49-F238E27FC236}">
                <a16:creationId xmlns:a16="http://schemas.microsoft.com/office/drawing/2014/main" id="{8EF32ACB-37F7-4E27-BDBC-67A94864F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n aerial view of a road intersection&#10;&#10;Description automatically generated">
            <a:extLst>
              <a:ext uri="{FF2B5EF4-FFF2-40B4-BE49-F238E27FC236}">
                <a16:creationId xmlns:a16="http://schemas.microsoft.com/office/drawing/2014/main" id="{F28220C1-A1F9-85E2-58B4-E76150F553BC}"/>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4701" b="10571"/>
          <a:stretch/>
        </p:blipFill>
        <p:spPr>
          <a:xfrm>
            <a:off x="20" y="-5732"/>
            <a:ext cx="12191980" cy="6869465"/>
          </a:xfrm>
          <a:prstGeom prst="rect">
            <a:avLst/>
          </a:prstGeom>
        </p:spPr>
      </p:pic>
      <p:sp>
        <p:nvSpPr>
          <p:cNvPr id="22" name="Rectangle 21">
            <a:extLst>
              <a:ext uri="{FF2B5EF4-FFF2-40B4-BE49-F238E27FC236}">
                <a16:creationId xmlns:a16="http://schemas.microsoft.com/office/drawing/2014/main" id="{640449D5-DE6C-45AB-811E-29321C591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6731" y="381000"/>
            <a:ext cx="6869465" cy="6096000"/>
          </a:xfrm>
          <a:prstGeom prst="rect">
            <a:avLst/>
          </a:prstGeom>
          <a:gradFill flip="none" rotWithShape="1">
            <a:gsLst>
              <a:gs pos="0">
                <a:srgbClr val="000000">
                  <a:alpha val="50000"/>
                </a:srgbClr>
              </a:gs>
              <a:gs pos="100000">
                <a:srgbClr val="000000">
                  <a:alpha val="0"/>
                </a:srgbClr>
              </a:gs>
              <a:gs pos="37000">
                <a:srgbClr val="000000">
                  <a:alpha val="4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Subtitle 2">
            <a:extLst>
              <a:ext uri="{FF2B5EF4-FFF2-40B4-BE49-F238E27FC236}">
                <a16:creationId xmlns:a16="http://schemas.microsoft.com/office/drawing/2014/main" id="{12D2BAB1-73F8-ABC0-F1D7-D592CF076910}"/>
              </a:ext>
            </a:extLst>
          </p:cNvPr>
          <p:cNvSpPr>
            <a:spLocks noGrp="1"/>
          </p:cNvSpPr>
          <p:nvPr>
            <p:ph type="subTitle" idx="1"/>
          </p:nvPr>
        </p:nvSpPr>
        <p:spPr>
          <a:xfrm>
            <a:off x="6888372" y="1589458"/>
            <a:ext cx="5299342" cy="585843"/>
          </a:xfrm>
        </p:spPr>
        <p:txBody>
          <a:bodyPr>
            <a:noAutofit/>
          </a:bodyPr>
          <a:lstStyle/>
          <a:p>
            <a:r>
              <a:rPr lang="en-US" sz="2000" b="1" dirty="0">
                <a:solidFill>
                  <a:srgbClr val="002060"/>
                </a:solidFill>
              </a:rPr>
              <a:t>Phase 7 Improvements Project</a:t>
            </a:r>
          </a:p>
        </p:txBody>
      </p:sp>
      <p:sp>
        <p:nvSpPr>
          <p:cNvPr id="4" name="TextBox 3">
            <a:extLst>
              <a:ext uri="{FF2B5EF4-FFF2-40B4-BE49-F238E27FC236}">
                <a16:creationId xmlns:a16="http://schemas.microsoft.com/office/drawing/2014/main" id="{2DDA8A9A-BC86-FCBF-44B5-8CFE5CD2864D}"/>
              </a:ext>
            </a:extLst>
          </p:cNvPr>
          <p:cNvSpPr txBox="1"/>
          <p:nvPr/>
        </p:nvSpPr>
        <p:spPr>
          <a:xfrm>
            <a:off x="6888373" y="1043346"/>
            <a:ext cx="5307874" cy="707886"/>
          </a:xfrm>
          <a:prstGeom prst="rect">
            <a:avLst/>
          </a:prstGeom>
          <a:noFill/>
        </p:spPr>
        <p:txBody>
          <a:bodyPr wrap="square" rtlCol="0">
            <a:spAutoFit/>
          </a:bodyPr>
          <a:lstStyle/>
          <a:p>
            <a:r>
              <a:rPr lang="en-US" sz="4000" i="1" dirty="0">
                <a:solidFill>
                  <a:srgbClr val="002060"/>
                </a:solidFill>
                <a:latin typeface="+mj-lt"/>
              </a:rPr>
              <a:t>Tower Terrace Road</a:t>
            </a:r>
          </a:p>
        </p:txBody>
      </p:sp>
    </p:spTree>
    <p:extLst>
      <p:ext uri="{BB962C8B-B14F-4D97-AF65-F5344CB8AC3E}">
        <p14:creationId xmlns:p14="http://schemas.microsoft.com/office/powerpoint/2010/main" val="3264885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101506F-FA8E-DBB6-CEA1-D1F178058727}"/>
              </a:ext>
            </a:extLst>
          </p:cNvPr>
          <p:cNvSpPr>
            <a:spLocks noGrp="1"/>
          </p:cNvSpPr>
          <p:nvPr>
            <p:ph type="body" sz="half" idx="2"/>
          </p:nvPr>
        </p:nvSpPr>
        <p:spPr>
          <a:xfrm>
            <a:off x="1219200" y="2965450"/>
            <a:ext cx="4019550" cy="2895600"/>
          </a:xfrm>
        </p:spPr>
        <p:txBody>
          <a:bodyPr>
            <a:normAutofit/>
          </a:bodyPr>
          <a:lstStyle/>
          <a:p>
            <a:pPr>
              <a:lnSpc>
                <a:spcPct val="100000"/>
              </a:lnSpc>
              <a:spcBef>
                <a:spcPts val="0"/>
              </a:spcBef>
            </a:pPr>
            <a:r>
              <a:rPr lang="en-US" dirty="0">
                <a:solidFill>
                  <a:schemeClr val="bg1"/>
                </a:solidFill>
              </a:rPr>
              <a:t>Provide a continuous east/west arterial route connecting I-380 to IA 13 that:</a:t>
            </a:r>
          </a:p>
          <a:p>
            <a:pPr marL="457200" indent="-457200">
              <a:lnSpc>
                <a:spcPct val="100000"/>
              </a:lnSpc>
              <a:spcBef>
                <a:spcPts val="0"/>
              </a:spcBef>
              <a:buAutoNum type="arabicPeriod"/>
            </a:pPr>
            <a:r>
              <a:rPr lang="en-US" dirty="0">
                <a:solidFill>
                  <a:schemeClr val="bg1"/>
                </a:solidFill>
              </a:rPr>
              <a:t>Improves east/west reliability and reduces road network congestion;</a:t>
            </a:r>
          </a:p>
          <a:p>
            <a:pPr marL="457200" indent="-457200">
              <a:lnSpc>
                <a:spcPct val="100000"/>
              </a:lnSpc>
              <a:spcBef>
                <a:spcPts val="0"/>
              </a:spcBef>
              <a:buAutoNum type="arabicPeriod"/>
            </a:pPr>
            <a:r>
              <a:rPr lang="en-US" dirty="0">
                <a:solidFill>
                  <a:schemeClr val="bg1"/>
                </a:solidFill>
              </a:rPr>
              <a:t>Improves safety;</a:t>
            </a:r>
          </a:p>
          <a:p>
            <a:pPr marL="457200" indent="-457200">
              <a:lnSpc>
                <a:spcPct val="100000"/>
              </a:lnSpc>
              <a:spcBef>
                <a:spcPts val="0"/>
              </a:spcBef>
              <a:buAutoNum type="arabicPeriod"/>
            </a:pPr>
            <a:r>
              <a:rPr lang="en-US" sz="2000" b="1" dirty="0">
                <a:solidFill>
                  <a:schemeClr val="bg1"/>
                </a:solidFill>
              </a:rPr>
              <a:t>Sustains existing and supports new economic development; and</a:t>
            </a:r>
          </a:p>
        </p:txBody>
      </p:sp>
      <p:pic>
        <p:nvPicPr>
          <p:cNvPr id="5" name="Picture 4" descr="A screen shot of a diagram&#10;&#10;Description automatically generated">
            <a:extLst>
              <a:ext uri="{FF2B5EF4-FFF2-40B4-BE49-F238E27FC236}">
                <a16:creationId xmlns:a16="http://schemas.microsoft.com/office/drawing/2014/main" id="{924494F8-025E-A689-0434-0F00385F31C0}"/>
              </a:ext>
            </a:extLst>
          </p:cNvPr>
          <p:cNvPicPr>
            <a:picLocks noChangeAspect="1"/>
          </p:cNvPicPr>
          <p:nvPr/>
        </p:nvPicPr>
        <p:blipFill rotWithShape="1">
          <a:blip r:embed="rId3">
            <a:extLst>
              <a:ext uri="{28A0092B-C50C-407E-A947-70E740481C1C}">
                <a14:useLocalDpi xmlns:a14="http://schemas.microsoft.com/office/drawing/2010/main" val="0"/>
              </a:ext>
            </a:extLst>
          </a:blip>
          <a:srcRect l="15490" t="8333" r="18726" b="43768"/>
          <a:stretch/>
        </p:blipFill>
        <p:spPr>
          <a:xfrm>
            <a:off x="0" y="0"/>
            <a:ext cx="1304011" cy="1228725"/>
          </a:xfrm>
          <a:prstGeom prst="rect">
            <a:avLst/>
          </a:prstGeom>
        </p:spPr>
      </p:pic>
      <p:pic>
        <p:nvPicPr>
          <p:cNvPr id="7" name="Content Placeholder 6" descr="A map of a neighborhood&#10;&#10;Description automatically generated">
            <a:extLst>
              <a:ext uri="{FF2B5EF4-FFF2-40B4-BE49-F238E27FC236}">
                <a16:creationId xmlns:a16="http://schemas.microsoft.com/office/drawing/2014/main" id="{839A1C69-2F32-29D1-EEBF-5CD81A355E0B}"/>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3491" t="8744" r="3155" b="9343"/>
          <a:stretch/>
        </p:blipFill>
        <p:spPr>
          <a:xfrm>
            <a:off x="5383314" y="492124"/>
            <a:ext cx="5553075" cy="3152776"/>
          </a:xfrm>
        </p:spPr>
      </p:pic>
      <p:pic>
        <p:nvPicPr>
          <p:cNvPr id="8" name="Content Placeholder 6">
            <a:extLst>
              <a:ext uri="{FF2B5EF4-FFF2-40B4-BE49-F238E27FC236}">
                <a16:creationId xmlns:a16="http://schemas.microsoft.com/office/drawing/2014/main" id="{F911401F-01E1-01F7-6D2D-628357DF981B}"/>
              </a:ext>
            </a:extLst>
          </p:cNvPr>
          <p:cNvPicPr>
            <a:picLocks noChangeAspect="1"/>
          </p:cNvPicPr>
          <p:nvPr/>
        </p:nvPicPr>
        <p:blipFill rotWithShape="1">
          <a:blip r:embed="rId5">
            <a:extLst>
              <a:ext uri="{28A0092B-C50C-407E-A947-70E740481C1C}">
                <a14:useLocalDpi xmlns:a14="http://schemas.microsoft.com/office/drawing/2010/main" val="0"/>
              </a:ext>
            </a:extLst>
          </a:blip>
          <a:srcRect l="4392" t="4573" r="4584" b="6337"/>
          <a:stretch/>
        </p:blipFill>
        <p:spPr>
          <a:xfrm>
            <a:off x="9653892" y="2965450"/>
            <a:ext cx="2266950" cy="3429000"/>
          </a:xfrm>
          <a:prstGeom prst="rect">
            <a:avLst/>
          </a:prstGeom>
        </p:spPr>
      </p:pic>
      <p:pic>
        <p:nvPicPr>
          <p:cNvPr id="9" name="Content Placeholder 6">
            <a:extLst>
              <a:ext uri="{FF2B5EF4-FFF2-40B4-BE49-F238E27FC236}">
                <a16:creationId xmlns:a16="http://schemas.microsoft.com/office/drawing/2014/main" id="{D491BCED-92DF-1B41-2314-8F9A8BE3B713}"/>
              </a:ext>
            </a:extLst>
          </p:cNvPr>
          <p:cNvPicPr>
            <a:picLocks noChangeAspect="1"/>
          </p:cNvPicPr>
          <p:nvPr/>
        </p:nvPicPr>
        <p:blipFill rotWithShape="1">
          <a:blip r:embed="rId6">
            <a:extLst>
              <a:ext uri="{28A0092B-C50C-407E-A947-70E740481C1C}">
                <a14:useLocalDpi xmlns:a14="http://schemas.microsoft.com/office/drawing/2010/main" val="0"/>
              </a:ext>
            </a:extLst>
          </a:blip>
          <a:srcRect l="1672" t="100" r="1" b="1180"/>
          <a:stretch/>
        </p:blipFill>
        <p:spPr>
          <a:xfrm>
            <a:off x="5364263" y="3698874"/>
            <a:ext cx="4151579" cy="2695575"/>
          </a:xfrm>
          <a:prstGeom prst="rect">
            <a:avLst/>
          </a:prstGeom>
        </p:spPr>
      </p:pic>
      <p:sp>
        <p:nvSpPr>
          <p:cNvPr id="11" name="TextBox 10">
            <a:extLst>
              <a:ext uri="{FF2B5EF4-FFF2-40B4-BE49-F238E27FC236}">
                <a16:creationId xmlns:a16="http://schemas.microsoft.com/office/drawing/2014/main" id="{F97CDF3C-9B01-EB4C-9EEE-CEAD67657F14}"/>
              </a:ext>
            </a:extLst>
          </p:cNvPr>
          <p:cNvSpPr txBox="1"/>
          <p:nvPr/>
        </p:nvSpPr>
        <p:spPr>
          <a:xfrm>
            <a:off x="1219200" y="749501"/>
            <a:ext cx="3943927" cy="1938992"/>
          </a:xfrm>
          <a:prstGeom prst="rect">
            <a:avLst/>
          </a:prstGeom>
          <a:noFill/>
        </p:spPr>
        <p:txBody>
          <a:bodyPr wrap="square" rtlCol="0">
            <a:spAutoFit/>
          </a:bodyPr>
          <a:lstStyle/>
          <a:p>
            <a:r>
              <a:rPr lang="en-US" sz="4000" i="1" dirty="0">
                <a:solidFill>
                  <a:schemeClr val="bg1"/>
                </a:solidFill>
                <a:latin typeface="+mj-lt"/>
              </a:rPr>
              <a:t>Purpose &amp; Need for Tower Terrace Road</a:t>
            </a:r>
          </a:p>
        </p:txBody>
      </p:sp>
    </p:spTree>
    <p:extLst>
      <p:ext uri="{BB962C8B-B14F-4D97-AF65-F5344CB8AC3E}">
        <p14:creationId xmlns:p14="http://schemas.microsoft.com/office/powerpoint/2010/main" val="295179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101506F-FA8E-DBB6-CEA1-D1F178058727}"/>
              </a:ext>
            </a:extLst>
          </p:cNvPr>
          <p:cNvSpPr>
            <a:spLocks noGrp="1"/>
          </p:cNvSpPr>
          <p:nvPr>
            <p:ph type="body" sz="half" idx="2"/>
          </p:nvPr>
        </p:nvSpPr>
        <p:spPr>
          <a:xfrm>
            <a:off x="1219200" y="2965450"/>
            <a:ext cx="4019550" cy="2895600"/>
          </a:xfrm>
        </p:spPr>
        <p:txBody>
          <a:bodyPr/>
          <a:lstStyle/>
          <a:p>
            <a:pPr>
              <a:lnSpc>
                <a:spcPct val="100000"/>
              </a:lnSpc>
              <a:spcBef>
                <a:spcPts val="0"/>
              </a:spcBef>
            </a:pPr>
            <a:r>
              <a:rPr lang="en-US" dirty="0">
                <a:solidFill>
                  <a:schemeClr val="bg1"/>
                </a:solidFill>
              </a:rPr>
              <a:t>Provide a continuous east/west arterial route connecting I-380 to IA 13 that:</a:t>
            </a:r>
          </a:p>
          <a:p>
            <a:pPr marL="457200" indent="-457200">
              <a:lnSpc>
                <a:spcPct val="100000"/>
              </a:lnSpc>
              <a:spcBef>
                <a:spcPts val="0"/>
              </a:spcBef>
              <a:buAutoNum type="arabicPeriod"/>
            </a:pPr>
            <a:r>
              <a:rPr lang="en-US" dirty="0">
                <a:solidFill>
                  <a:schemeClr val="bg1"/>
                </a:solidFill>
              </a:rPr>
              <a:t>Improves east/west reliability and reduces road network congestion;</a:t>
            </a:r>
          </a:p>
          <a:p>
            <a:pPr marL="457200" indent="-457200">
              <a:lnSpc>
                <a:spcPct val="100000"/>
              </a:lnSpc>
              <a:spcBef>
                <a:spcPts val="0"/>
              </a:spcBef>
              <a:buAutoNum type="arabicPeriod"/>
            </a:pPr>
            <a:r>
              <a:rPr lang="en-US" dirty="0">
                <a:solidFill>
                  <a:schemeClr val="bg1"/>
                </a:solidFill>
              </a:rPr>
              <a:t>Improves safety;</a:t>
            </a:r>
          </a:p>
          <a:p>
            <a:pPr marL="457200" indent="-457200">
              <a:lnSpc>
                <a:spcPct val="100000"/>
              </a:lnSpc>
              <a:spcBef>
                <a:spcPts val="0"/>
              </a:spcBef>
              <a:buAutoNum type="arabicPeriod"/>
            </a:pPr>
            <a:r>
              <a:rPr lang="en-US" dirty="0">
                <a:solidFill>
                  <a:schemeClr val="bg1"/>
                </a:solidFill>
              </a:rPr>
              <a:t>Sustains existing and supports new economic development; and</a:t>
            </a:r>
          </a:p>
          <a:p>
            <a:pPr marL="457200" indent="-457200">
              <a:lnSpc>
                <a:spcPct val="100000"/>
              </a:lnSpc>
              <a:spcBef>
                <a:spcPts val="0"/>
              </a:spcBef>
              <a:buAutoNum type="arabicPeriod"/>
            </a:pPr>
            <a:r>
              <a:rPr lang="en-US" sz="2000" b="1" dirty="0">
                <a:solidFill>
                  <a:schemeClr val="bg1"/>
                </a:solidFill>
              </a:rPr>
              <a:t>Provides multi-modal system linkage.</a:t>
            </a:r>
          </a:p>
        </p:txBody>
      </p:sp>
      <p:pic>
        <p:nvPicPr>
          <p:cNvPr id="5" name="Picture 4" descr="A screen shot of a diagram&#10;&#10;Description automatically generated">
            <a:extLst>
              <a:ext uri="{FF2B5EF4-FFF2-40B4-BE49-F238E27FC236}">
                <a16:creationId xmlns:a16="http://schemas.microsoft.com/office/drawing/2014/main" id="{D511B978-4285-4746-1DBD-5D6FB16CCFD2}"/>
              </a:ext>
            </a:extLst>
          </p:cNvPr>
          <p:cNvPicPr>
            <a:picLocks noChangeAspect="1"/>
          </p:cNvPicPr>
          <p:nvPr/>
        </p:nvPicPr>
        <p:blipFill rotWithShape="1">
          <a:blip r:embed="rId3">
            <a:extLst>
              <a:ext uri="{28A0092B-C50C-407E-A947-70E740481C1C}">
                <a14:useLocalDpi xmlns:a14="http://schemas.microsoft.com/office/drawing/2010/main" val="0"/>
              </a:ext>
            </a:extLst>
          </a:blip>
          <a:srcRect l="15490" t="8333" r="18726" b="43768"/>
          <a:stretch/>
        </p:blipFill>
        <p:spPr>
          <a:xfrm>
            <a:off x="0" y="0"/>
            <a:ext cx="1304011" cy="1228725"/>
          </a:xfrm>
          <a:prstGeom prst="rect">
            <a:avLst/>
          </a:prstGeom>
        </p:spPr>
      </p:pic>
      <p:pic>
        <p:nvPicPr>
          <p:cNvPr id="6" name="Content Placeholder 5">
            <a:extLst>
              <a:ext uri="{FF2B5EF4-FFF2-40B4-BE49-F238E27FC236}">
                <a16:creationId xmlns:a16="http://schemas.microsoft.com/office/drawing/2014/main" id="{23E1BC00-05D6-F11E-6432-3C30BAB296C6}"/>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147" r="4749" b="49374"/>
          <a:stretch/>
        </p:blipFill>
        <p:spPr>
          <a:xfrm>
            <a:off x="5560693" y="409619"/>
            <a:ext cx="5957361" cy="2262433"/>
          </a:xfrm>
          <a:prstGeom prst="rect">
            <a:avLst/>
          </a:prstGeom>
        </p:spPr>
      </p:pic>
      <p:cxnSp>
        <p:nvCxnSpPr>
          <p:cNvPr id="8" name="Straight Arrow Connector 7">
            <a:extLst>
              <a:ext uri="{FF2B5EF4-FFF2-40B4-BE49-F238E27FC236}">
                <a16:creationId xmlns:a16="http://schemas.microsoft.com/office/drawing/2014/main" id="{3B7E61BC-6206-57CA-A6CE-3362889B14FB}"/>
              </a:ext>
            </a:extLst>
          </p:cNvPr>
          <p:cNvCxnSpPr/>
          <p:nvPr/>
        </p:nvCxnSpPr>
        <p:spPr>
          <a:xfrm flipV="1">
            <a:off x="7202079" y="1729372"/>
            <a:ext cx="0" cy="942680"/>
          </a:xfrm>
          <a:prstGeom prst="straightConnector1">
            <a:avLst/>
          </a:prstGeom>
          <a:ln w="889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60C582A-6CBB-A500-BE5B-79FEE36D7BE5}"/>
              </a:ext>
            </a:extLst>
          </p:cNvPr>
          <p:cNvCxnSpPr/>
          <p:nvPr/>
        </p:nvCxnSpPr>
        <p:spPr>
          <a:xfrm flipV="1">
            <a:off x="6170573" y="1729372"/>
            <a:ext cx="0" cy="942680"/>
          </a:xfrm>
          <a:prstGeom prst="straightConnector1">
            <a:avLst/>
          </a:prstGeom>
          <a:ln w="889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2A46678-5986-7AF2-6B1A-57192A40D254}"/>
              </a:ext>
            </a:extLst>
          </p:cNvPr>
          <p:cNvCxnSpPr/>
          <p:nvPr/>
        </p:nvCxnSpPr>
        <p:spPr>
          <a:xfrm flipV="1">
            <a:off x="9903569" y="1729372"/>
            <a:ext cx="0" cy="942680"/>
          </a:xfrm>
          <a:prstGeom prst="straightConnector1">
            <a:avLst/>
          </a:prstGeom>
          <a:ln w="889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ED1BF61-5E53-9232-B686-DF075D972486}"/>
              </a:ext>
            </a:extLst>
          </p:cNvPr>
          <p:cNvCxnSpPr/>
          <p:nvPr/>
        </p:nvCxnSpPr>
        <p:spPr>
          <a:xfrm flipV="1">
            <a:off x="10951119" y="1729372"/>
            <a:ext cx="0" cy="942680"/>
          </a:xfrm>
          <a:prstGeom prst="straightConnector1">
            <a:avLst/>
          </a:prstGeom>
          <a:ln w="889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AAEACA16-52BD-CB42-2367-7D5A51D454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60693" y="2775618"/>
            <a:ext cx="6261307" cy="3837502"/>
          </a:xfrm>
          <a:prstGeom prst="rect">
            <a:avLst/>
          </a:prstGeom>
        </p:spPr>
      </p:pic>
      <p:grpSp>
        <p:nvGrpSpPr>
          <p:cNvPr id="66" name="Group 65">
            <a:extLst>
              <a:ext uri="{FF2B5EF4-FFF2-40B4-BE49-F238E27FC236}">
                <a16:creationId xmlns:a16="http://schemas.microsoft.com/office/drawing/2014/main" id="{BEB3EF65-B0E3-7B4D-DC18-5625B86999D8}"/>
              </a:ext>
            </a:extLst>
          </p:cNvPr>
          <p:cNvGrpSpPr/>
          <p:nvPr/>
        </p:nvGrpSpPr>
        <p:grpSpPr>
          <a:xfrm>
            <a:off x="5560693" y="3108960"/>
            <a:ext cx="6261307" cy="3246989"/>
            <a:chOff x="5560693" y="3108960"/>
            <a:chExt cx="6261307" cy="3246989"/>
          </a:xfrm>
        </p:grpSpPr>
        <p:grpSp>
          <p:nvGrpSpPr>
            <p:cNvPr id="34" name="Group 33">
              <a:extLst>
                <a:ext uri="{FF2B5EF4-FFF2-40B4-BE49-F238E27FC236}">
                  <a16:creationId xmlns:a16="http://schemas.microsoft.com/office/drawing/2014/main" id="{C8634B7B-0A2D-4BDF-BD62-BD209D079A7B}"/>
                </a:ext>
              </a:extLst>
            </p:cNvPr>
            <p:cNvGrpSpPr/>
            <p:nvPr/>
          </p:nvGrpSpPr>
          <p:grpSpPr>
            <a:xfrm>
              <a:off x="7472844" y="3108960"/>
              <a:ext cx="1215130" cy="1195136"/>
              <a:chOff x="7472844" y="3147460"/>
              <a:chExt cx="1215130" cy="1195136"/>
            </a:xfrm>
          </p:grpSpPr>
          <p:sp>
            <p:nvSpPr>
              <p:cNvPr id="24" name="Oval 23">
                <a:extLst>
                  <a:ext uri="{FF2B5EF4-FFF2-40B4-BE49-F238E27FC236}">
                    <a16:creationId xmlns:a16="http://schemas.microsoft.com/office/drawing/2014/main" id="{34877535-B532-0A88-DF8E-CA1DC892E0ED}"/>
                  </a:ext>
                </a:extLst>
              </p:cNvPr>
              <p:cNvSpPr/>
              <p:nvPr/>
            </p:nvSpPr>
            <p:spPr>
              <a:xfrm>
                <a:off x="7902342" y="3647974"/>
                <a:ext cx="356134" cy="356134"/>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7D2E94D5-5BFE-D5A2-65B6-4A6885B66714}"/>
                  </a:ext>
                </a:extLst>
              </p:cNvPr>
              <p:cNvCxnSpPr>
                <a:cxnSpLocks/>
              </p:cNvCxnSpPr>
              <p:nvPr/>
            </p:nvCxnSpPr>
            <p:spPr>
              <a:xfrm flipV="1">
                <a:off x="8085966" y="3147460"/>
                <a:ext cx="128708" cy="478858"/>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BD91BDC-9986-46AE-A5D5-9B1D31928C23}"/>
                  </a:ext>
                </a:extLst>
              </p:cNvPr>
              <p:cNvCxnSpPr>
                <a:cxnSpLocks/>
              </p:cNvCxnSpPr>
              <p:nvPr/>
            </p:nvCxnSpPr>
            <p:spPr>
              <a:xfrm flipH="1">
                <a:off x="7989341" y="4004108"/>
                <a:ext cx="77746" cy="338488"/>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6ABFB51-CF13-4C4D-7909-B64789668DCB}"/>
                  </a:ext>
                </a:extLst>
              </p:cNvPr>
              <p:cNvCxnSpPr/>
              <p:nvPr/>
            </p:nvCxnSpPr>
            <p:spPr>
              <a:xfrm flipH="1">
                <a:off x="7472844" y="3798769"/>
                <a:ext cx="429498" cy="0"/>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A4CA7FD-A25C-2EC3-0514-E381B07921CF}"/>
                  </a:ext>
                </a:extLst>
              </p:cNvPr>
              <p:cNvCxnSpPr>
                <a:cxnSpLocks/>
              </p:cNvCxnSpPr>
              <p:nvPr/>
            </p:nvCxnSpPr>
            <p:spPr>
              <a:xfrm flipV="1">
                <a:off x="8258476" y="3763477"/>
                <a:ext cx="429498" cy="35292"/>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94921F17-FD7C-F993-E196-94827993D46D}"/>
                </a:ext>
              </a:extLst>
            </p:cNvPr>
            <p:cNvGrpSpPr/>
            <p:nvPr/>
          </p:nvGrpSpPr>
          <p:grpSpPr>
            <a:xfrm>
              <a:off x="7372952" y="5366151"/>
              <a:ext cx="1163665" cy="989798"/>
              <a:chOff x="7416754" y="3331142"/>
              <a:chExt cx="1163665" cy="989798"/>
            </a:xfrm>
          </p:grpSpPr>
          <p:sp>
            <p:nvSpPr>
              <p:cNvPr id="36" name="Oval 35">
                <a:extLst>
                  <a:ext uri="{FF2B5EF4-FFF2-40B4-BE49-F238E27FC236}">
                    <a16:creationId xmlns:a16="http://schemas.microsoft.com/office/drawing/2014/main" id="{E9F58BA3-C154-B0C0-4109-73805DAEDA5D}"/>
                  </a:ext>
                </a:extLst>
              </p:cNvPr>
              <p:cNvSpPr/>
              <p:nvPr/>
            </p:nvSpPr>
            <p:spPr>
              <a:xfrm>
                <a:off x="7902342" y="3647974"/>
                <a:ext cx="356134" cy="356134"/>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EAE5B729-7FED-E14D-2603-74A2889267EF}"/>
                  </a:ext>
                </a:extLst>
              </p:cNvPr>
              <p:cNvCxnSpPr>
                <a:cxnSpLocks/>
              </p:cNvCxnSpPr>
              <p:nvPr/>
            </p:nvCxnSpPr>
            <p:spPr>
              <a:xfrm flipV="1">
                <a:off x="8154205" y="3331142"/>
                <a:ext cx="133636" cy="316832"/>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B8DAF02-B562-AEE2-8326-9315032E3632}"/>
                  </a:ext>
                </a:extLst>
              </p:cNvPr>
              <p:cNvCxnSpPr>
                <a:cxnSpLocks/>
              </p:cNvCxnSpPr>
              <p:nvPr/>
            </p:nvCxnSpPr>
            <p:spPr>
              <a:xfrm flipH="1">
                <a:off x="7872977" y="3982452"/>
                <a:ext cx="126734" cy="338488"/>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B7C545F-4741-ECCF-397C-D06715D60326}"/>
                  </a:ext>
                </a:extLst>
              </p:cNvPr>
              <p:cNvCxnSpPr>
                <a:cxnSpLocks/>
              </p:cNvCxnSpPr>
              <p:nvPr/>
            </p:nvCxnSpPr>
            <p:spPr>
              <a:xfrm flipH="1">
                <a:off x="7416754" y="3798769"/>
                <a:ext cx="485588" cy="95384"/>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555909E-F07A-8E0A-39FB-0CE0B2929506}"/>
                  </a:ext>
                </a:extLst>
              </p:cNvPr>
              <p:cNvCxnSpPr>
                <a:cxnSpLocks/>
              </p:cNvCxnSpPr>
              <p:nvPr/>
            </p:nvCxnSpPr>
            <p:spPr>
              <a:xfrm flipV="1">
                <a:off x="8258476" y="3647973"/>
                <a:ext cx="321943" cy="150796"/>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7054F994-4001-B3BE-6B42-BCEBA95A8153}"/>
                </a:ext>
              </a:extLst>
            </p:cNvPr>
            <p:cNvCxnSpPr>
              <a:cxnSpLocks/>
            </p:cNvCxnSpPr>
            <p:nvPr/>
          </p:nvCxnSpPr>
          <p:spPr>
            <a:xfrm flipV="1">
              <a:off x="8768614" y="3686479"/>
              <a:ext cx="3053386" cy="38498"/>
            </a:xfrm>
            <a:prstGeom prst="line">
              <a:avLst/>
            </a:prstGeom>
            <a:ln w="50800"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Straight Connector 47">
              <a:extLst>
                <a:ext uri="{FF2B5EF4-FFF2-40B4-BE49-F238E27FC236}">
                  <a16:creationId xmlns:a16="http://schemas.microsoft.com/office/drawing/2014/main" id="{045037EB-E071-E60B-966F-B0B5A9F1FA0E}"/>
                </a:ext>
              </a:extLst>
            </p:cNvPr>
            <p:cNvCxnSpPr>
              <a:cxnSpLocks/>
            </p:cNvCxnSpPr>
            <p:nvPr/>
          </p:nvCxnSpPr>
          <p:spPr>
            <a:xfrm flipV="1">
              <a:off x="6424362" y="3782726"/>
              <a:ext cx="967842" cy="16043"/>
            </a:xfrm>
            <a:prstGeom prst="line">
              <a:avLst/>
            </a:prstGeom>
            <a:ln w="50800"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2" name="Straight Connector 51">
              <a:extLst>
                <a:ext uri="{FF2B5EF4-FFF2-40B4-BE49-F238E27FC236}">
                  <a16:creationId xmlns:a16="http://schemas.microsoft.com/office/drawing/2014/main" id="{320544DA-48E9-5D46-B2F6-949DDD49CF27}"/>
                </a:ext>
              </a:extLst>
            </p:cNvPr>
            <p:cNvCxnSpPr>
              <a:cxnSpLocks/>
            </p:cNvCxnSpPr>
            <p:nvPr/>
          </p:nvCxnSpPr>
          <p:spPr>
            <a:xfrm>
              <a:off x="5560693" y="5682983"/>
              <a:ext cx="997799" cy="0"/>
            </a:xfrm>
            <a:prstGeom prst="line">
              <a:avLst/>
            </a:prstGeom>
            <a:ln w="50800"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 name="Straight Connector 53">
              <a:extLst>
                <a:ext uri="{FF2B5EF4-FFF2-40B4-BE49-F238E27FC236}">
                  <a16:creationId xmlns:a16="http://schemas.microsoft.com/office/drawing/2014/main" id="{163BC085-09D6-DC92-BE6E-50A0B497684E}"/>
                </a:ext>
              </a:extLst>
            </p:cNvPr>
            <p:cNvCxnSpPr>
              <a:cxnSpLocks/>
            </p:cNvCxnSpPr>
            <p:nvPr/>
          </p:nvCxnSpPr>
          <p:spPr>
            <a:xfrm>
              <a:off x="6558492" y="5682983"/>
              <a:ext cx="737457" cy="198487"/>
            </a:xfrm>
            <a:prstGeom prst="line">
              <a:avLst/>
            </a:prstGeom>
            <a:ln w="50800"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6" name="Straight Connector 55">
              <a:extLst>
                <a:ext uri="{FF2B5EF4-FFF2-40B4-BE49-F238E27FC236}">
                  <a16:creationId xmlns:a16="http://schemas.microsoft.com/office/drawing/2014/main" id="{40AA21D5-8DC5-FB26-ECE6-4C3419185617}"/>
                </a:ext>
              </a:extLst>
            </p:cNvPr>
            <p:cNvCxnSpPr>
              <a:cxnSpLocks/>
            </p:cNvCxnSpPr>
            <p:nvPr/>
          </p:nvCxnSpPr>
          <p:spPr>
            <a:xfrm>
              <a:off x="9769642" y="4993905"/>
              <a:ext cx="1176664" cy="0"/>
            </a:xfrm>
            <a:prstGeom prst="line">
              <a:avLst/>
            </a:prstGeom>
            <a:ln w="50800"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8" name="Straight Connector 57">
              <a:extLst>
                <a:ext uri="{FF2B5EF4-FFF2-40B4-BE49-F238E27FC236}">
                  <a16:creationId xmlns:a16="http://schemas.microsoft.com/office/drawing/2014/main" id="{3ED3C7D8-34C9-EC8D-7EC8-D69C36413FCC}"/>
                </a:ext>
              </a:extLst>
            </p:cNvPr>
            <p:cNvCxnSpPr>
              <a:cxnSpLocks/>
            </p:cNvCxnSpPr>
            <p:nvPr/>
          </p:nvCxnSpPr>
          <p:spPr>
            <a:xfrm flipH="1">
              <a:off x="9144000" y="4993905"/>
              <a:ext cx="490888" cy="251863"/>
            </a:xfrm>
            <a:prstGeom prst="line">
              <a:avLst/>
            </a:prstGeom>
            <a:ln w="50800"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Straight Connector 61">
              <a:extLst>
                <a:ext uri="{FF2B5EF4-FFF2-40B4-BE49-F238E27FC236}">
                  <a16:creationId xmlns:a16="http://schemas.microsoft.com/office/drawing/2014/main" id="{52B8E28A-E023-6263-D1D4-568396AF9B6A}"/>
                </a:ext>
              </a:extLst>
            </p:cNvPr>
            <p:cNvCxnSpPr>
              <a:cxnSpLocks/>
            </p:cNvCxnSpPr>
            <p:nvPr/>
          </p:nvCxnSpPr>
          <p:spPr>
            <a:xfrm flipH="1">
              <a:off x="8565982" y="5326080"/>
              <a:ext cx="500841" cy="356902"/>
            </a:xfrm>
            <a:prstGeom prst="line">
              <a:avLst/>
            </a:prstGeom>
            <a:ln w="50800"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2" name="TextBox 11">
            <a:extLst>
              <a:ext uri="{FF2B5EF4-FFF2-40B4-BE49-F238E27FC236}">
                <a16:creationId xmlns:a16="http://schemas.microsoft.com/office/drawing/2014/main" id="{6F766F68-EC81-9869-1F4C-F5ADF3CF0705}"/>
              </a:ext>
            </a:extLst>
          </p:cNvPr>
          <p:cNvSpPr txBox="1"/>
          <p:nvPr/>
        </p:nvSpPr>
        <p:spPr>
          <a:xfrm>
            <a:off x="1219200" y="749501"/>
            <a:ext cx="3943927" cy="1938992"/>
          </a:xfrm>
          <a:prstGeom prst="rect">
            <a:avLst/>
          </a:prstGeom>
          <a:noFill/>
        </p:spPr>
        <p:txBody>
          <a:bodyPr wrap="square" rtlCol="0">
            <a:spAutoFit/>
          </a:bodyPr>
          <a:lstStyle/>
          <a:p>
            <a:r>
              <a:rPr lang="en-US" sz="4000" i="1" dirty="0">
                <a:solidFill>
                  <a:schemeClr val="bg1"/>
                </a:solidFill>
                <a:latin typeface="+mj-lt"/>
              </a:rPr>
              <a:t>Purpose &amp; Need for Tower Terrace Road</a:t>
            </a:r>
          </a:p>
        </p:txBody>
      </p:sp>
    </p:spTree>
    <p:extLst>
      <p:ext uri="{BB962C8B-B14F-4D97-AF65-F5344CB8AC3E}">
        <p14:creationId xmlns:p14="http://schemas.microsoft.com/office/powerpoint/2010/main" val="25230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5000"/>
                                  </p:stCondLst>
                                  <p:childTnLst>
                                    <p:set>
                                      <p:cBhvr>
                                        <p:cTn id="6" dur="1" fill="hold">
                                          <p:stCondLst>
                                            <p:cond delay="0"/>
                                          </p:stCondLst>
                                        </p:cTn>
                                        <p:tgtEl>
                                          <p:spTgt spid="66"/>
                                        </p:tgtEl>
                                        <p:attrNameLst>
                                          <p:attrName>style.visibility</p:attrName>
                                        </p:attrNameLst>
                                      </p:cBhvr>
                                      <p:to>
                                        <p:strVal val="visible"/>
                                      </p:to>
                                    </p:set>
                                    <p:animEffect transition="in" filter="circle(in)">
                                      <p:cBhvr>
                                        <p:cTn id="7"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456CB96B-37DB-5909-0C65-14B23E9DAF89}"/>
              </a:ext>
            </a:extLst>
          </p:cNvPr>
          <p:cNvPicPr>
            <a:picLocks noGrp="1" noChangeAspect="1"/>
          </p:cNvPicPr>
          <p:nvPr>
            <p:ph type="pic" idx="1"/>
          </p:nvPr>
        </p:nvPicPr>
        <p:blipFill rotWithShape="1">
          <a:blip r:embed="rId3"/>
          <a:srcRect l="-226" r="-351"/>
          <a:stretch/>
        </p:blipFill>
        <p:spPr>
          <a:xfrm>
            <a:off x="5389256" y="1228725"/>
            <a:ext cx="6390939" cy="4158575"/>
          </a:xfrm>
          <a:prstGeom prst="rect">
            <a:avLst/>
          </a:prstGeom>
          <a:ln w="31750">
            <a:solidFill>
              <a:schemeClr val="bg1"/>
            </a:solidFill>
          </a:ln>
        </p:spPr>
      </p:pic>
      <p:sp>
        <p:nvSpPr>
          <p:cNvPr id="7" name="Text Placeholder 6">
            <a:extLst>
              <a:ext uri="{FF2B5EF4-FFF2-40B4-BE49-F238E27FC236}">
                <a16:creationId xmlns:a16="http://schemas.microsoft.com/office/drawing/2014/main" id="{D507479C-0E86-C28B-A3F3-67B115D1FC34}"/>
              </a:ext>
            </a:extLst>
          </p:cNvPr>
          <p:cNvSpPr>
            <a:spLocks noGrp="1"/>
          </p:cNvSpPr>
          <p:nvPr>
            <p:ph type="body" sz="half" idx="2"/>
          </p:nvPr>
        </p:nvSpPr>
        <p:spPr>
          <a:xfrm>
            <a:off x="1219199" y="3126624"/>
            <a:ext cx="4163506" cy="3514441"/>
          </a:xfrm>
        </p:spPr>
        <p:txBody>
          <a:bodyPr>
            <a:normAutofit fontScale="92500" lnSpcReduction="10000"/>
          </a:bodyPr>
          <a:lstStyle/>
          <a:p>
            <a:pPr>
              <a:lnSpc>
                <a:spcPct val="100000"/>
              </a:lnSpc>
              <a:spcBef>
                <a:spcPts val="0"/>
              </a:spcBef>
            </a:pPr>
            <a:r>
              <a:rPr lang="en-US" sz="2000" dirty="0">
                <a:solidFill>
                  <a:schemeClr val="bg1"/>
                </a:solidFill>
              </a:rPr>
              <a:t>RAISE = Submitted Feb 2024</a:t>
            </a:r>
          </a:p>
          <a:p>
            <a:pPr>
              <a:lnSpc>
                <a:spcPct val="100000"/>
              </a:lnSpc>
              <a:spcBef>
                <a:spcPts val="0"/>
              </a:spcBef>
            </a:pPr>
            <a:r>
              <a:rPr lang="en-US" sz="2000" dirty="0">
                <a:solidFill>
                  <a:schemeClr val="bg1"/>
                </a:solidFill>
              </a:rPr>
              <a:t>2023 MPDG/RURAL (not funded)</a:t>
            </a:r>
          </a:p>
          <a:p>
            <a:pPr marL="342900" indent="-342900">
              <a:lnSpc>
                <a:spcPct val="100000"/>
              </a:lnSpc>
              <a:spcBef>
                <a:spcPts val="0"/>
              </a:spcBef>
              <a:buFont typeface="Arial" panose="020B0604020202020204" pitchFamily="34" charset="0"/>
              <a:buChar char="•"/>
            </a:pPr>
            <a:r>
              <a:rPr lang="en-US" sz="2000" dirty="0">
                <a:solidFill>
                  <a:schemeClr val="bg1"/>
                </a:solidFill>
              </a:rPr>
              <a:t>Safety = 3</a:t>
            </a:r>
          </a:p>
          <a:p>
            <a:pPr marL="342900" indent="-342900">
              <a:lnSpc>
                <a:spcPct val="100000"/>
              </a:lnSpc>
              <a:spcBef>
                <a:spcPts val="0"/>
              </a:spcBef>
              <a:buFont typeface="Arial" panose="020B0604020202020204" pitchFamily="34" charset="0"/>
              <a:buChar char="•"/>
            </a:pPr>
            <a:r>
              <a:rPr lang="en-US" sz="2000" dirty="0">
                <a:solidFill>
                  <a:schemeClr val="bg1"/>
                </a:solidFill>
              </a:rPr>
              <a:t>State of Good Repair = 3</a:t>
            </a:r>
          </a:p>
          <a:p>
            <a:pPr marL="342900" indent="-342900">
              <a:lnSpc>
                <a:spcPct val="100000"/>
              </a:lnSpc>
              <a:spcBef>
                <a:spcPts val="0"/>
              </a:spcBef>
              <a:buFont typeface="Arial" panose="020B0604020202020204" pitchFamily="34" charset="0"/>
              <a:buChar char="•"/>
            </a:pPr>
            <a:r>
              <a:rPr lang="en-US" sz="2000" dirty="0">
                <a:solidFill>
                  <a:schemeClr val="bg1"/>
                </a:solidFill>
              </a:rPr>
              <a:t>Economic Impacts = 3</a:t>
            </a:r>
          </a:p>
          <a:p>
            <a:pPr marL="342900" indent="-342900">
              <a:lnSpc>
                <a:spcPct val="100000"/>
              </a:lnSpc>
              <a:spcBef>
                <a:spcPts val="0"/>
              </a:spcBef>
              <a:buFont typeface="Arial" panose="020B0604020202020204" pitchFamily="34" charset="0"/>
              <a:buChar char="•"/>
            </a:pPr>
            <a:r>
              <a:rPr lang="en-US" sz="2000" dirty="0">
                <a:solidFill>
                  <a:schemeClr val="bg1"/>
                </a:solidFill>
              </a:rPr>
              <a:t>Resiliency/Environ = 2</a:t>
            </a:r>
          </a:p>
          <a:p>
            <a:pPr marL="342900" indent="-342900">
              <a:lnSpc>
                <a:spcPct val="100000"/>
              </a:lnSpc>
              <a:spcBef>
                <a:spcPts val="0"/>
              </a:spcBef>
              <a:buFont typeface="Arial" panose="020B0604020202020204" pitchFamily="34" charset="0"/>
              <a:buChar char="•"/>
            </a:pPr>
            <a:r>
              <a:rPr lang="en-US" sz="2000" dirty="0">
                <a:solidFill>
                  <a:schemeClr val="bg1"/>
                </a:solidFill>
              </a:rPr>
              <a:t>Equity/Multimodal = 3</a:t>
            </a:r>
          </a:p>
          <a:p>
            <a:pPr marL="342900" indent="-342900">
              <a:lnSpc>
                <a:spcPct val="100000"/>
              </a:lnSpc>
              <a:spcBef>
                <a:spcPts val="0"/>
              </a:spcBef>
              <a:buFont typeface="Arial" panose="020B0604020202020204" pitchFamily="34" charset="0"/>
              <a:buChar char="•"/>
            </a:pPr>
            <a:r>
              <a:rPr lang="en-US" sz="2000" dirty="0">
                <a:solidFill>
                  <a:schemeClr val="bg1"/>
                </a:solidFill>
              </a:rPr>
              <a:t>Innovation = 1</a:t>
            </a:r>
          </a:p>
          <a:p>
            <a:pPr marL="342900" indent="-342900">
              <a:lnSpc>
                <a:spcPct val="100000"/>
              </a:lnSpc>
              <a:spcBef>
                <a:spcPts val="0"/>
              </a:spcBef>
              <a:buFont typeface="Arial" panose="020B0604020202020204" pitchFamily="34" charset="0"/>
              <a:buChar char="•"/>
            </a:pPr>
            <a:r>
              <a:rPr lang="en-US" sz="2000" dirty="0">
                <a:solidFill>
                  <a:schemeClr val="bg1"/>
                </a:solidFill>
              </a:rPr>
              <a:t>BCA = Reviewer made revisions to BCA leaving it less than 1:1 (awaiting additional details from USDOT)</a:t>
            </a:r>
          </a:p>
          <a:p>
            <a:pPr marL="342900" indent="-342900">
              <a:buFont typeface="Arial" panose="020B0604020202020204" pitchFamily="34" charset="0"/>
              <a:buChar char="•"/>
            </a:pPr>
            <a:endParaRPr lang="en-US" sz="2000" dirty="0">
              <a:solidFill>
                <a:schemeClr val="bg1"/>
              </a:solidFill>
            </a:endParaRPr>
          </a:p>
        </p:txBody>
      </p:sp>
      <p:pic>
        <p:nvPicPr>
          <p:cNvPr id="8" name="Picture 7" descr="A screen shot of a diagram&#10;&#10;Description automatically generated">
            <a:extLst>
              <a:ext uri="{FF2B5EF4-FFF2-40B4-BE49-F238E27FC236}">
                <a16:creationId xmlns:a16="http://schemas.microsoft.com/office/drawing/2014/main" id="{73FB6413-B41D-597D-2357-561318C81503}"/>
              </a:ext>
            </a:extLst>
          </p:cNvPr>
          <p:cNvPicPr>
            <a:picLocks noChangeAspect="1"/>
          </p:cNvPicPr>
          <p:nvPr/>
        </p:nvPicPr>
        <p:blipFill rotWithShape="1">
          <a:blip r:embed="rId4">
            <a:extLst>
              <a:ext uri="{28A0092B-C50C-407E-A947-70E740481C1C}">
                <a14:useLocalDpi xmlns:a14="http://schemas.microsoft.com/office/drawing/2010/main" val="0"/>
              </a:ext>
            </a:extLst>
          </a:blip>
          <a:srcRect l="15490" t="8333" r="18726" b="43768"/>
          <a:stretch/>
        </p:blipFill>
        <p:spPr>
          <a:xfrm>
            <a:off x="0" y="0"/>
            <a:ext cx="1304011" cy="1228725"/>
          </a:xfrm>
          <a:prstGeom prst="rect">
            <a:avLst/>
          </a:prstGeom>
        </p:spPr>
      </p:pic>
      <p:sp>
        <p:nvSpPr>
          <p:cNvPr id="10" name="TextBox 9">
            <a:extLst>
              <a:ext uri="{FF2B5EF4-FFF2-40B4-BE49-F238E27FC236}">
                <a16:creationId xmlns:a16="http://schemas.microsoft.com/office/drawing/2014/main" id="{77A60A8C-30E3-143E-CFF2-6A0686C0E9FD}"/>
              </a:ext>
            </a:extLst>
          </p:cNvPr>
          <p:cNvSpPr txBox="1"/>
          <p:nvPr/>
        </p:nvSpPr>
        <p:spPr>
          <a:xfrm>
            <a:off x="5895028" y="5515583"/>
            <a:ext cx="5379394" cy="646331"/>
          </a:xfrm>
          <a:prstGeom prst="rect">
            <a:avLst/>
          </a:prstGeom>
          <a:noFill/>
        </p:spPr>
        <p:txBody>
          <a:bodyPr wrap="square" rtlCol="0">
            <a:spAutoFit/>
          </a:bodyPr>
          <a:lstStyle/>
          <a:p>
            <a:pPr algn="ctr"/>
            <a:r>
              <a:rPr lang="en-US" dirty="0">
                <a:solidFill>
                  <a:schemeClr val="bg1"/>
                </a:solidFill>
              </a:rPr>
              <a:t>Economic Impacts include significant travel time costs savings</a:t>
            </a:r>
          </a:p>
        </p:txBody>
      </p:sp>
      <p:sp>
        <p:nvSpPr>
          <p:cNvPr id="5" name="TextBox 4">
            <a:extLst>
              <a:ext uri="{FF2B5EF4-FFF2-40B4-BE49-F238E27FC236}">
                <a16:creationId xmlns:a16="http://schemas.microsoft.com/office/drawing/2014/main" id="{26701365-66F1-105D-58C6-1C2B763CFAEA}"/>
              </a:ext>
            </a:extLst>
          </p:cNvPr>
          <p:cNvSpPr txBox="1"/>
          <p:nvPr/>
        </p:nvSpPr>
        <p:spPr>
          <a:xfrm>
            <a:off x="1219199" y="572079"/>
            <a:ext cx="3943927" cy="2554545"/>
          </a:xfrm>
          <a:prstGeom prst="rect">
            <a:avLst/>
          </a:prstGeom>
          <a:noFill/>
        </p:spPr>
        <p:txBody>
          <a:bodyPr wrap="square" rtlCol="0">
            <a:spAutoFit/>
          </a:bodyPr>
          <a:lstStyle/>
          <a:p>
            <a:r>
              <a:rPr lang="en-US" sz="4000" i="1" dirty="0">
                <a:solidFill>
                  <a:schemeClr val="bg1"/>
                </a:solidFill>
                <a:latin typeface="+mj-lt"/>
              </a:rPr>
              <a:t>Discretionary Grant Program Funding Applications</a:t>
            </a:r>
          </a:p>
        </p:txBody>
      </p:sp>
    </p:spTree>
    <p:extLst>
      <p:ext uri="{BB962C8B-B14F-4D97-AF65-F5344CB8AC3E}">
        <p14:creationId xmlns:p14="http://schemas.microsoft.com/office/powerpoint/2010/main" val="2062902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descr="A table with numbers and a number of people&#10;&#10;Description automatically generated">
            <a:extLst>
              <a:ext uri="{FF2B5EF4-FFF2-40B4-BE49-F238E27FC236}">
                <a16:creationId xmlns:a16="http://schemas.microsoft.com/office/drawing/2014/main" id="{2E569F43-48F0-9A19-BBA4-A20605D86B6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1783556"/>
            <a:ext cx="9719612" cy="4580965"/>
          </a:xfrm>
        </p:spPr>
      </p:pic>
      <p:grpSp>
        <p:nvGrpSpPr>
          <p:cNvPr id="10" name="Group 9">
            <a:extLst>
              <a:ext uri="{FF2B5EF4-FFF2-40B4-BE49-F238E27FC236}">
                <a16:creationId xmlns:a16="http://schemas.microsoft.com/office/drawing/2014/main" id="{7849E76C-7B86-D7D0-E39D-6A4D924A452A}"/>
              </a:ext>
            </a:extLst>
          </p:cNvPr>
          <p:cNvGrpSpPr/>
          <p:nvPr/>
        </p:nvGrpSpPr>
        <p:grpSpPr>
          <a:xfrm>
            <a:off x="907010" y="3904349"/>
            <a:ext cx="10243226" cy="2519733"/>
            <a:chOff x="907010" y="3570974"/>
            <a:chExt cx="10243226" cy="2519733"/>
          </a:xfrm>
        </p:grpSpPr>
        <p:sp>
          <p:nvSpPr>
            <p:cNvPr id="8" name="Oval 7">
              <a:extLst>
                <a:ext uri="{FF2B5EF4-FFF2-40B4-BE49-F238E27FC236}">
                  <a16:creationId xmlns:a16="http://schemas.microsoft.com/office/drawing/2014/main" id="{F375576B-B1CA-9DF7-4C4B-39B41B3FC464}"/>
                </a:ext>
              </a:extLst>
            </p:cNvPr>
            <p:cNvSpPr/>
            <p:nvPr/>
          </p:nvSpPr>
          <p:spPr>
            <a:xfrm>
              <a:off x="907010" y="4039720"/>
              <a:ext cx="10243226" cy="2050987"/>
            </a:xfrm>
            <a:prstGeom prst="ellipse">
              <a:avLst/>
            </a:prstGeom>
            <a:noFill/>
            <a:ln w="6032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66EE7EC-7F36-AB79-9868-97ED76304708}"/>
                </a:ext>
              </a:extLst>
            </p:cNvPr>
            <p:cNvSpPr/>
            <p:nvPr/>
          </p:nvSpPr>
          <p:spPr>
            <a:xfrm>
              <a:off x="907010" y="3570974"/>
              <a:ext cx="10243226" cy="612328"/>
            </a:xfrm>
            <a:prstGeom prst="ellipse">
              <a:avLst/>
            </a:prstGeom>
            <a:noFill/>
            <a:ln w="6032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8544BC42-3836-9F20-9F35-5AC655016997}"/>
              </a:ext>
            </a:extLst>
          </p:cNvPr>
          <p:cNvSpPr txBox="1"/>
          <p:nvPr/>
        </p:nvSpPr>
        <p:spPr>
          <a:xfrm>
            <a:off x="1196109" y="232827"/>
            <a:ext cx="9799781" cy="707886"/>
          </a:xfrm>
          <a:prstGeom prst="rect">
            <a:avLst/>
          </a:prstGeom>
          <a:noFill/>
        </p:spPr>
        <p:txBody>
          <a:bodyPr wrap="square" rtlCol="0">
            <a:spAutoFit/>
          </a:bodyPr>
          <a:lstStyle/>
          <a:p>
            <a:pPr algn="ctr"/>
            <a:r>
              <a:rPr lang="en-US" sz="4000" i="1" dirty="0">
                <a:solidFill>
                  <a:schemeClr val="bg1"/>
                </a:solidFill>
                <a:latin typeface="+mj-lt"/>
              </a:rPr>
              <a:t>We Request DOT’s Help</a:t>
            </a:r>
          </a:p>
        </p:txBody>
      </p:sp>
      <p:sp>
        <p:nvSpPr>
          <p:cNvPr id="6" name="TextBox 5">
            <a:extLst>
              <a:ext uri="{FF2B5EF4-FFF2-40B4-BE49-F238E27FC236}">
                <a16:creationId xmlns:a16="http://schemas.microsoft.com/office/drawing/2014/main" id="{11386482-E806-39C0-93DD-677D9AFA25FE}"/>
              </a:ext>
            </a:extLst>
          </p:cNvPr>
          <p:cNvSpPr txBox="1"/>
          <p:nvPr/>
        </p:nvSpPr>
        <p:spPr>
          <a:xfrm>
            <a:off x="558232" y="823526"/>
            <a:ext cx="10940781" cy="1077218"/>
          </a:xfrm>
          <a:prstGeom prst="rect">
            <a:avLst/>
          </a:prstGeom>
          <a:noFill/>
        </p:spPr>
        <p:txBody>
          <a:bodyPr wrap="square" rtlCol="0">
            <a:spAutoFit/>
          </a:bodyPr>
          <a:lstStyle/>
          <a:p>
            <a:pPr algn="ctr"/>
            <a:r>
              <a:rPr lang="en-US" sz="3200" i="1" dirty="0">
                <a:solidFill>
                  <a:schemeClr val="bg1"/>
                </a:solidFill>
                <a:latin typeface="+mj-lt"/>
              </a:rPr>
              <a:t>1. Future Funding Requests (ICAAP, RISE, TSIP, U-STEP)</a:t>
            </a:r>
          </a:p>
          <a:p>
            <a:pPr algn="ctr"/>
            <a:r>
              <a:rPr lang="en-US" sz="3200" i="1" dirty="0">
                <a:solidFill>
                  <a:schemeClr val="bg1"/>
                </a:solidFill>
                <a:latin typeface="+mj-lt"/>
              </a:rPr>
              <a:t>2. Letters of Support from Commissioners for RAISE App</a:t>
            </a:r>
          </a:p>
        </p:txBody>
      </p:sp>
    </p:spTree>
    <p:extLst>
      <p:ext uri="{BB962C8B-B14F-4D97-AF65-F5344CB8AC3E}">
        <p14:creationId xmlns:p14="http://schemas.microsoft.com/office/powerpoint/2010/main" val="123404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n aerial view of a road and houses&#10;&#10;Description automatically generated">
            <a:extLst>
              <a:ext uri="{FF2B5EF4-FFF2-40B4-BE49-F238E27FC236}">
                <a16:creationId xmlns:a16="http://schemas.microsoft.com/office/drawing/2014/main" id="{C49DDC3D-1E07-28FC-A89E-2B123B319976}"/>
              </a:ext>
            </a:extLst>
          </p:cNvPr>
          <p:cNvPicPr>
            <a:picLocks noChangeAspect="1"/>
          </p:cNvPicPr>
          <p:nvPr/>
        </p:nvPicPr>
        <p:blipFill rotWithShape="1">
          <a:blip r:embed="rId2">
            <a:extLst>
              <a:ext uri="{28A0092B-C50C-407E-A947-70E740481C1C}">
                <a14:useLocalDpi xmlns:a14="http://schemas.microsoft.com/office/drawing/2010/main" val="0"/>
              </a:ext>
            </a:extLst>
          </a:blip>
          <a:srcRect b="10780"/>
          <a:stretch/>
        </p:blipFill>
        <p:spPr>
          <a:xfrm>
            <a:off x="-290444" y="-566546"/>
            <a:ext cx="12482444" cy="7424546"/>
          </a:xfrm>
          <a:prstGeom prst="rect">
            <a:avLst/>
          </a:prstGeom>
        </p:spPr>
      </p:pic>
      <p:sp>
        <p:nvSpPr>
          <p:cNvPr id="5" name="TextBox 4">
            <a:extLst>
              <a:ext uri="{FF2B5EF4-FFF2-40B4-BE49-F238E27FC236}">
                <a16:creationId xmlns:a16="http://schemas.microsoft.com/office/drawing/2014/main" id="{9DF7FCAD-B065-54AD-70E3-8AFEF8528D36}"/>
              </a:ext>
            </a:extLst>
          </p:cNvPr>
          <p:cNvSpPr txBox="1"/>
          <p:nvPr/>
        </p:nvSpPr>
        <p:spPr>
          <a:xfrm>
            <a:off x="2161309" y="997527"/>
            <a:ext cx="7869382" cy="1015663"/>
          </a:xfrm>
          <a:prstGeom prst="rect">
            <a:avLst/>
          </a:prstGeom>
          <a:noFill/>
        </p:spPr>
        <p:txBody>
          <a:bodyPr wrap="square" rtlCol="0">
            <a:spAutoFit/>
          </a:bodyPr>
          <a:lstStyle/>
          <a:p>
            <a:pPr algn="ctr"/>
            <a:r>
              <a:rPr lang="en-US" sz="6000" i="1" dirty="0">
                <a:solidFill>
                  <a:schemeClr val="bg1"/>
                </a:solidFill>
                <a:latin typeface="+mj-lt"/>
              </a:rPr>
              <a:t>Thank You!</a:t>
            </a:r>
          </a:p>
        </p:txBody>
      </p:sp>
    </p:spTree>
    <p:extLst>
      <p:ext uri="{BB962C8B-B14F-4D97-AF65-F5344CB8AC3E}">
        <p14:creationId xmlns:p14="http://schemas.microsoft.com/office/powerpoint/2010/main" val="1915857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FEC129-BBCA-5405-AE9F-F93EE5545667}"/>
              </a:ext>
            </a:extLst>
          </p:cNvPr>
          <p:cNvSpPr>
            <a:spLocks noGrp="1"/>
          </p:cNvSpPr>
          <p:nvPr>
            <p:ph type="body" idx="1"/>
          </p:nvPr>
        </p:nvSpPr>
        <p:spPr>
          <a:xfrm>
            <a:off x="858982" y="4533891"/>
            <a:ext cx="10972801" cy="1619259"/>
          </a:xfrm>
        </p:spPr>
        <p:txBody>
          <a:bodyPr>
            <a:normAutofit/>
          </a:bodyPr>
          <a:lstStyle/>
          <a:p>
            <a:pPr marL="342900" indent="-342900">
              <a:lnSpc>
                <a:spcPct val="100000"/>
              </a:lnSpc>
              <a:spcBef>
                <a:spcPts val="0"/>
              </a:spcBef>
              <a:buFont typeface="Arial" panose="020B0604020202020204" pitchFamily="34" charset="0"/>
              <a:buChar char="•"/>
            </a:pPr>
            <a:r>
              <a:rPr lang="en-US" dirty="0">
                <a:solidFill>
                  <a:schemeClr val="bg1"/>
                </a:solidFill>
              </a:rPr>
              <a:t>Corridor MPO, Cedar Rapids, Hiawatha, Robins, Marion, and Linn County</a:t>
            </a:r>
          </a:p>
          <a:p>
            <a:pPr marL="342900" indent="-342900">
              <a:lnSpc>
                <a:spcPct val="100000"/>
              </a:lnSpc>
              <a:spcBef>
                <a:spcPts val="0"/>
              </a:spcBef>
              <a:buFont typeface="Arial" panose="020B0604020202020204" pitchFamily="34" charset="0"/>
              <a:buChar char="•"/>
            </a:pPr>
            <a:r>
              <a:rPr lang="en-US" dirty="0">
                <a:solidFill>
                  <a:schemeClr val="bg1"/>
                </a:solidFill>
              </a:rPr>
              <a:t>NEPA study nearing completion for remaining segments (28E Agreement)</a:t>
            </a:r>
          </a:p>
          <a:p>
            <a:pPr marL="342900" indent="-342900">
              <a:lnSpc>
                <a:spcPct val="100000"/>
              </a:lnSpc>
              <a:spcBef>
                <a:spcPts val="0"/>
              </a:spcBef>
              <a:buFont typeface="Arial" panose="020B0604020202020204" pitchFamily="34" charset="0"/>
              <a:buChar char="•"/>
            </a:pPr>
            <a:r>
              <a:rPr lang="en-US" dirty="0">
                <a:solidFill>
                  <a:schemeClr val="bg1"/>
                </a:solidFill>
              </a:rPr>
              <a:t>$5M CPF grant through Congresswoman Hinson for design &amp; ROW acquisition</a:t>
            </a:r>
          </a:p>
          <a:p>
            <a:pPr marL="800100" lvl="1" indent="-342900">
              <a:lnSpc>
                <a:spcPct val="100000"/>
              </a:lnSpc>
              <a:spcBef>
                <a:spcPts val="0"/>
              </a:spcBef>
              <a:buFont typeface="Arial" panose="020B0604020202020204" pitchFamily="34" charset="0"/>
              <a:buChar char="•"/>
            </a:pPr>
            <a:r>
              <a:rPr lang="en-US" dirty="0">
                <a:solidFill>
                  <a:schemeClr val="bg1"/>
                </a:solidFill>
              </a:rPr>
              <a:t>Consultant selected and in contract negotiations</a:t>
            </a:r>
          </a:p>
        </p:txBody>
      </p:sp>
      <p:pic>
        <p:nvPicPr>
          <p:cNvPr id="4" name="Picture 3" descr="A screen shot of a diagram&#10;&#10;Description automatically generated">
            <a:extLst>
              <a:ext uri="{FF2B5EF4-FFF2-40B4-BE49-F238E27FC236}">
                <a16:creationId xmlns:a16="http://schemas.microsoft.com/office/drawing/2014/main" id="{F3DB8752-9AA5-48DB-B5B7-53AF658E3B6A}"/>
              </a:ext>
            </a:extLst>
          </p:cNvPr>
          <p:cNvPicPr>
            <a:picLocks noChangeAspect="1"/>
          </p:cNvPicPr>
          <p:nvPr/>
        </p:nvPicPr>
        <p:blipFill rotWithShape="1">
          <a:blip r:embed="rId3">
            <a:extLst>
              <a:ext uri="{28A0092B-C50C-407E-A947-70E740481C1C}">
                <a14:useLocalDpi xmlns:a14="http://schemas.microsoft.com/office/drawing/2010/main" val="0"/>
              </a:ext>
            </a:extLst>
          </a:blip>
          <a:srcRect l="15490" t="8333" r="18726" b="43768"/>
          <a:stretch/>
        </p:blipFill>
        <p:spPr>
          <a:xfrm>
            <a:off x="6724073" y="355862"/>
            <a:ext cx="4436473" cy="4180338"/>
          </a:xfrm>
          <a:prstGeom prst="rect">
            <a:avLst/>
          </a:prstGeom>
        </p:spPr>
      </p:pic>
      <p:sp>
        <p:nvSpPr>
          <p:cNvPr id="6" name="TextBox 5">
            <a:extLst>
              <a:ext uri="{FF2B5EF4-FFF2-40B4-BE49-F238E27FC236}">
                <a16:creationId xmlns:a16="http://schemas.microsoft.com/office/drawing/2014/main" id="{2F3B222C-8146-710E-629C-CD2144B77039}"/>
              </a:ext>
            </a:extLst>
          </p:cNvPr>
          <p:cNvSpPr txBox="1"/>
          <p:nvPr/>
        </p:nvSpPr>
        <p:spPr>
          <a:xfrm>
            <a:off x="858982" y="3398475"/>
            <a:ext cx="5193854" cy="1015663"/>
          </a:xfrm>
          <a:prstGeom prst="rect">
            <a:avLst/>
          </a:prstGeom>
          <a:noFill/>
        </p:spPr>
        <p:txBody>
          <a:bodyPr wrap="square" rtlCol="0">
            <a:spAutoFit/>
          </a:bodyPr>
          <a:lstStyle/>
          <a:p>
            <a:r>
              <a:rPr lang="en-US" sz="6000" i="1" dirty="0">
                <a:solidFill>
                  <a:schemeClr val="bg1"/>
                </a:solidFill>
                <a:latin typeface="+mj-lt"/>
              </a:rPr>
              <a:t>Partnership</a:t>
            </a:r>
          </a:p>
        </p:txBody>
      </p:sp>
      <p:sp>
        <p:nvSpPr>
          <p:cNvPr id="9" name="TextBox 8">
            <a:extLst>
              <a:ext uri="{FF2B5EF4-FFF2-40B4-BE49-F238E27FC236}">
                <a16:creationId xmlns:a16="http://schemas.microsoft.com/office/drawing/2014/main" id="{F23CD211-A655-305C-7C21-584EDE89A3F2}"/>
              </a:ext>
            </a:extLst>
          </p:cNvPr>
          <p:cNvSpPr txBox="1"/>
          <p:nvPr/>
        </p:nvSpPr>
        <p:spPr>
          <a:xfrm>
            <a:off x="858982" y="955960"/>
            <a:ext cx="5237018" cy="1785104"/>
          </a:xfrm>
          <a:prstGeom prst="rect">
            <a:avLst/>
          </a:prstGeom>
          <a:noFill/>
        </p:spPr>
        <p:txBody>
          <a:bodyPr wrap="square" rtlCol="0">
            <a:spAutoFit/>
          </a:bodyPr>
          <a:lstStyle/>
          <a:p>
            <a:r>
              <a:rPr lang="en-US" sz="2200" i="1" dirty="0">
                <a:solidFill>
                  <a:schemeClr val="bg1"/>
                </a:solidFill>
                <a:latin typeface="+mj-lt"/>
              </a:rPr>
              <a:t>Iowa DOT District 6, Location &amp; Environment Bureau, and Local Systems Bureau have been extremely helpful in our regional planning efforts for Tower Terrace Road. </a:t>
            </a:r>
          </a:p>
        </p:txBody>
      </p:sp>
    </p:spTree>
    <p:extLst>
      <p:ext uri="{BB962C8B-B14F-4D97-AF65-F5344CB8AC3E}">
        <p14:creationId xmlns:p14="http://schemas.microsoft.com/office/powerpoint/2010/main" val="3488368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507479C-0E86-C28B-A3F3-67B115D1FC34}"/>
              </a:ext>
            </a:extLst>
          </p:cNvPr>
          <p:cNvSpPr>
            <a:spLocks noGrp="1"/>
          </p:cNvSpPr>
          <p:nvPr>
            <p:ph type="body" sz="half" idx="2"/>
          </p:nvPr>
        </p:nvSpPr>
        <p:spPr>
          <a:xfrm>
            <a:off x="877452" y="3663080"/>
            <a:ext cx="4608947" cy="505691"/>
          </a:xfrm>
        </p:spPr>
        <p:txBody>
          <a:bodyPr>
            <a:normAutofit/>
          </a:bodyPr>
          <a:lstStyle/>
          <a:p>
            <a:r>
              <a:rPr lang="en-US" sz="2400" b="1" u="sng" dirty="0">
                <a:solidFill>
                  <a:schemeClr val="bg1"/>
                </a:solidFill>
              </a:rPr>
              <a:t>Phases Include:</a:t>
            </a:r>
          </a:p>
        </p:txBody>
      </p:sp>
      <p:pic>
        <p:nvPicPr>
          <p:cNvPr id="12" name="Picture 11" descr="A screen shot of a diagram&#10;&#10;Description automatically generated">
            <a:extLst>
              <a:ext uri="{FF2B5EF4-FFF2-40B4-BE49-F238E27FC236}">
                <a16:creationId xmlns:a16="http://schemas.microsoft.com/office/drawing/2014/main" id="{63B13691-2F01-B176-6FCF-C78DF4438607}"/>
              </a:ext>
            </a:extLst>
          </p:cNvPr>
          <p:cNvPicPr>
            <a:picLocks noChangeAspect="1"/>
          </p:cNvPicPr>
          <p:nvPr/>
        </p:nvPicPr>
        <p:blipFill rotWithShape="1">
          <a:blip r:embed="rId3">
            <a:extLst>
              <a:ext uri="{28A0092B-C50C-407E-A947-70E740481C1C}">
                <a14:useLocalDpi xmlns:a14="http://schemas.microsoft.com/office/drawing/2010/main" val="0"/>
              </a:ext>
            </a:extLst>
          </a:blip>
          <a:srcRect l="15490" t="8333" r="18726" b="43768"/>
          <a:stretch/>
        </p:blipFill>
        <p:spPr>
          <a:xfrm>
            <a:off x="0" y="0"/>
            <a:ext cx="1304011" cy="1228725"/>
          </a:xfrm>
          <a:prstGeom prst="rect">
            <a:avLst/>
          </a:prstGeom>
        </p:spPr>
      </p:pic>
      <p:sp>
        <p:nvSpPr>
          <p:cNvPr id="2" name="TextBox 1">
            <a:extLst>
              <a:ext uri="{FF2B5EF4-FFF2-40B4-BE49-F238E27FC236}">
                <a16:creationId xmlns:a16="http://schemas.microsoft.com/office/drawing/2014/main" id="{CA27D861-95C1-D235-CC04-E80416FEF82D}"/>
              </a:ext>
            </a:extLst>
          </p:cNvPr>
          <p:cNvSpPr txBox="1"/>
          <p:nvPr/>
        </p:nvSpPr>
        <p:spPr>
          <a:xfrm>
            <a:off x="1002145" y="379549"/>
            <a:ext cx="10187710" cy="707886"/>
          </a:xfrm>
          <a:prstGeom prst="rect">
            <a:avLst/>
          </a:prstGeom>
          <a:noFill/>
        </p:spPr>
        <p:txBody>
          <a:bodyPr wrap="square" rtlCol="0">
            <a:spAutoFit/>
          </a:bodyPr>
          <a:lstStyle/>
          <a:p>
            <a:pPr algn="ctr"/>
            <a:r>
              <a:rPr lang="en-US" sz="4000" i="1" dirty="0">
                <a:solidFill>
                  <a:schemeClr val="bg1"/>
                </a:solidFill>
                <a:latin typeface="+mj-lt"/>
              </a:rPr>
              <a:t>Tower Terrace Road Investments</a:t>
            </a:r>
          </a:p>
        </p:txBody>
      </p:sp>
      <p:pic>
        <p:nvPicPr>
          <p:cNvPr id="14" name="Picture 13">
            <a:extLst>
              <a:ext uri="{FF2B5EF4-FFF2-40B4-BE49-F238E27FC236}">
                <a16:creationId xmlns:a16="http://schemas.microsoft.com/office/drawing/2014/main" id="{9B7B7216-9E14-CF9F-0644-29DF51BC391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6307" y="1262063"/>
            <a:ext cx="10259386" cy="2334054"/>
          </a:xfrm>
          <a:prstGeom prst="rect">
            <a:avLst/>
          </a:prstGeom>
        </p:spPr>
      </p:pic>
      <p:sp>
        <p:nvSpPr>
          <p:cNvPr id="15" name="Text Placeholder 6">
            <a:extLst>
              <a:ext uri="{FF2B5EF4-FFF2-40B4-BE49-F238E27FC236}">
                <a16:creationId xmlns:a16="http://schemas.microsoft.com/office/drawing/2014/main" id="{5A029D69-016A-D112-030C-6D1346BC8F0F}"/>
              </a:ext>
            </a:extLst>
          </p:cNvPr>
          <p:cNvSpPr txBox="1">
            <a:spLocks/>
          </p:cNvSpPr>
          <p:nvPr/>
        </p:nvSpPr>
        <p:spPr>
          <a:xfrm>
            <a:off x="1002145" y="4202142"/>
            <a:ext cx="5093855" cy="50569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Consolas" panose="020B0609020204030204" pitchFamily="49"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Consolas" panose="020B0609020204030204" pitchFamily="49"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solidFill>
                  <a:srgbClr val="002060"/>
                </a:solidFill>
              </a:rPr>
              <a:t>C Ave to Alburnett Rd =     $15M</a:t>
            </a:r>
          </a:p>
        </p:txBody>
      </p:sp>
      <p:sp>
        <p:nvSpPr>
          <p:cNvPr id="16" name="Text Placeholder 6">
            <a:extLst>
              <a:ext uri="{FF2B5EF4-FFF2-40B4-BE49-F238E27FC236}">
                <a16:creationId xmlns:a16="http://schemas.microsoft.com/office/drawing/2014/main" id="{7A4A5F64-B34E-093D-CDC0-C175BA142631}"/>
              </a:ext>
            </a:extLst>
          </p:cNvPr>
          <p:cNvSpPr txBox="1">
            <a:spLocks/>
          </p:cNvSpPr>
          <p:nvPr/>
        </p:nvSpPr>
        <p:spPr>
          <a:xfrm>
            <a:off x="1002144" y="4667761"/>
            <a:ext cx="5093855" cy="50569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Consolas" panose="020B0609020204030204" pitchFamily="49"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Consolas" panose="020B0609020204030204" pitchFamily="49"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solidFill>
                  <a:srgbClr val="002060"/>
                </a:solidFill>
              </a:rPr>
              <a:t>Alburnett Rd to Winslow Rd =$13M</a:t>
            </a:r>
          </a:p>
        </p:txBody>
      </p:sp>
      <p:sp>
        <p:nvSpPr>
          <p:cNvPr id="17" name="Text Placeholder 6">
            <a:extLst>
              <a:ext uri="{FF2B5EF4-FFF2-40B4-BE49-F238E27FC236}">
                <a16:creationId xmlns:a16="http://schemas.microsoft.com/office/drawing/2014/main" id="{0BF15A0C-CF6B-10C6-489E-F2278FBE1494}"/>
              </a:ext>
            </a:extLst>
          </p:cNvPr>
          <p:cNvSpPr txBox="1">
            <a:spLocks/>
          </p:cNvSpPr>
          <p:nvPr/>
        </p:nvSpPr>
        <p:spPr>
          <a:xfrm>
            <a:off x="1002144" y="5189941"/>
            <a:ext cx="5093855" cy="50569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Consolas" panose="020B0609020204030204" pitchFamily="49"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Consolas" panose="020B0609020204030204" pitchFamily="49"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solidFill>
                  <a:srgbClr val="002060"/>
                </a:solidFill>
              </a:rPr>
              <a:t>Winslow Rd to S 35</a:t>
            </a:r>
            <a:r>
              <a:rPr lang="en-US" sz="2000" baseline="30000" dirty="0">
                <a:solidFill>
                  <a:srgbClr val="002060"/>
                </a:solidFill>
              </a:rPr>
              <a:t>th</a:t>
            </a:r>
            <a:r>
              <a:rPr lang="en-US" sz="2000" dirty="0">
                <a:solidFill>
                  <a:srgbClr val="002060"/>
                </a:solidFill>
              </a:rPr>
              <a:t> St =	   $8M</a:t>
            </a:r>
          </a:p>
        </p:txBody>
      </p:sp>
      <p:sp>
        <p:nvSpPr>
          <p:cNvPr id="19" name="Text Placeholder 6">
            <a:extLst>
              <a:ext uri="{FF2B5EF4-FFF2-40B4-BE49-F238E27FC236}">
                <a16:creationId xmlns:a16="http://schemas.microsoft.com/office/drawing/2014/main" id="{42A852E7-30EF-3CAE-AF52-7A3A871CC3EC}"/>
              </a:ext>
            </a:extLst>
          </p:cNvPr>
          <p:cNvSpPr txBox="1">
            <a:spLocks/>
          </p:cNvSpPr>
          <p:nvPr/>
        </p:nvSpPr>
        <p:spPr>
          <a:xfrm>
            <a:off x="966307" y="5692270"/>
            <a:ext cx="5546435" cy="50569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Consolas" panose="020B0609020204030204" pitchFamily="49"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Consolas" panose="020B0609020204030204" pitchFamily="49"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solidFill>
                  <a:srgbClr val="002060"/>
                </a:solidFill>
              </a:rPr>
              <a:t>S 35</a:t>
            </a:r>
            <a:r>
              <a:rPr lang="en-US" sz="2000" baseline="30000" dirty="0">
                <a:solidFill>
                  <a:srgbClr val="002060"/>
                </a:solidFill>
              </a:rPr>
              <a:t>th</a:t>
            </a:r>
            <a:r>
              <a:rPr lang="en-US" sz="2000" dirty="0">
                <a:solidFill>
                  <a:srgbClr val="002060"/>
                </a:solidFill>
              </a:rPr>
              <a:t> St to 0.4 mi NE</a:t>
            </a:r>
            <a:r>
              <a:rPr lang="en-US" dirty="0">
                <a:solidFill>
                  <a:srgbClr val="002060"/>
                </a:solidFill>
              </a:rPr>
              <a:t> =	   </a:t>
            </a:r>
            <a:r>
              <a:rPr lang="en-US" sz="2000" dirty="0">
                <a:solidFill>
                  <a:srgbClr val="002060"/>
                </a:solidFill>
              </a:rPr>
              <a:t> $5M</a:t>
            </a:r>
          </a:p>
        </p:txBody>
      </p:sp>
      <p:sp>
        <p:nvSpPr>
          <p:cNvPr id="20" name="Text Placeholder 6">
            <a:extLst>
              <a:ext uri="{FF2B5EF4-FFF2-40B4-BE49-F238E27FC236}">
                <a16:creationId xmlns:a16="http://schemas.microsoft.com/office/drawing/2014/main" id="{5747CA74-C102-CA6A-D77D-4B181E5FD36E}"/>
              </a:ext>
            </a:extLst>
          </p:cNvPr>
          <p:cNvSpPr txBox="1">
            <a:spLocks/>
          </p:cNvSpPr>
          <p:nvPr/>
        </p:nvSpPr>
        <p:spPr>
          <a:xfrm>
            <a:off x="6135877" y="3741092"/>
            <a:ext cx="5768109" cy="50569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Consolas" panose="020B0609020204030204" pitchFamily="49"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Consolas" panose="020B0609020204030204" pitchFamily="49"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solidFill>
                  <a:srgbClr val="002060"/>
                </a:solidFill>
              </a:rPr>
              <a:t>Summerset to C Ave = 	      $6M</a:t>
            </a:r>
          </a:p>
        </p:txBody>
      </p:sp>
      <p:sp>
        <p:nvSpPr>
          <p:cNvPr id="21" name="Text Placeholder 6">
            <a:extLst>
              <a:ext uri="{FF2B5EF4-FFF2-40B4-BE49-F238E27FC236}">
                <a16:creationId xmlns:a16="http://schemas.microsoft.com/office/drawing/2014/main" id="{C0D94C29-2AAC-1A7B-E469-839CA28B11B0}"/>
              </a:ext>
            </a:extLst>
          </p:cNvPr>
          <p:cNvSpPr txBox="1">
            <a:spLocks/>
          </p:cNvSpPr>
          <p:nvPr/>
        </p:nvSpPr>
        <p:spPr>
          <a:xfrm>
            <a:off x="6135877" y="4197283"/>
            <a:ext cx="5684982" cy="50569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Consolas" panose="020B0609020204030204" pitchFamily="49"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Consolas" panose="020B0609020204030204" pitchFamily="49"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solidFill>
                  <a:srgbClr val="002060"/>
                </a:solidFill>
              </a:rPr>
              <a:t>Edgewood Rd to Center </a:t>
            </a:r>
            <a:r>
              <a:rPr lang="en-US" sz="2000" dirty="0" err="1">
                <a:solidFill>
                  <a:srgbClr val="002060"/>
                </a:solidFill>
              </a:rPr>
              <a:t>Pnt</a:t>
            </a:r>
            <a:r>
              <a:rPr lang="en-US" sz="2000" dirty="0">
                <a:solidFill>
                  <a:srgbClr val="002060"/>
                </a:solidFill>
              </a:rPr>
              <a:t> Rd =  $5M</a:t>
            </a:r>
          </a:p>
        </p:txBody>
      </p:sp>
      <p:sp>
        <p:nvSpPr>
          <p:cNvPr id="22" name="Text Placeholder 6">
            <a:extLst>
              <a:ext uri="{FF2B5EF4-FFF2-40B4-BE49-F238E27FC236}">
                <a16:creationId xmlns:a16="http://schemas.microsoft.com/office/drawing/2014/main" id="{FEFD3C91-F80E-C1B9-4165-9FF2CE524429}"/>
              </a:ext>
            </a:extLst>
          </p:cNvPr>
          <p:cNvSpPr txBox="1">
            <a:spLocks/>
          </p:cNvSpPr>
          <p:nvPr/>
        </p:nvSpPr>
        <p:spPr>
          <a:xfrm>
            <a:off x="6135877" y="4678224"/>
            <a:ext cx="5768109" cy="50569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Consolas" panose="020B0609020204030204" pitchFamily="49"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Consolas" panose="020B0609020204030204" pitchFamily="49"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solidFill>
                  <a:srgbClr val="002060"/>
                </a:solidFill>
              </a:rPr>
              <a:t>I-380/Tower Terrace Rd DDI =   $20M</a:t>
            </a:r>
          </a:p>
        </p:txBody>
      </p:sp>
      <p:sp>
        <p:nvSpPr>
          <p:cNvPr id="23" name="Text Placeholder 6">
            <a:extLst>
              <a:ext uri="{FF2B5EF4-FFF2-40B4-BE49-F238E27FC236}">
                <a16:creationId xmlns:a16="http://schemas.microsoft.com/office/drawing/2014/main" id="{04558744-697C-534D-6A55-C50ED9F310D0}"/>
              </a:ext>
            </a:extLst>
          </p:cNvPr>
          <p:cNvSpPr txBox="1">
            <a:spLocks/>
          </p:cNvSpPr>
          <p:nvPr/>
        </p:nvSpPr>
        <p:spPr>
          <a:xfrm>
            <a:off x="6135877" y="5189980"/>
            <a:ext cx="5684982" cy="50569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Consolas" panose="020B0609020204030204" pitchFamily="49"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Consolas" panose="020B0609020204030204" pitchFamily="49"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solidFill>
                  <a:srgbClr val="FF0000"/>
                </a:solidFill>
              </a:rPr>
              <a:t>Design, NEPA, and ROW – Ph 7 =  $8M</a:t>
            </a:r>
          </a:p>
        </p:txBody>
      </p:sp>
      <p:sp>
        <p:nvSpPr>
          <p:cNvPr id="25" name="Rectangle 24">
            <a:extLst>
              <a:ext uri="{FF2B5EF4-FFF2-40B4-BE49-F238E27FC236}">
                <a16:creationId xmlns:a16="http://schemas.microsoft.com/office/drawing/2014/main" id="{3AB756F2-F33F-D49E-21CA-855DEBB39497}"/>
              </a:ext>
            </a:extLst>
          </p:cNvPr>
          <p:cNvSpPr/>
          <p:nvPr/>
        </p:nvSpPr>
        <p:spPr>
          <a:xfrm>
            <a:off x="6993082" y="2156180"/>
            <a:ext cx="1284143" cy="288622"/>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4DB8705-8B75-5ADF-43AC-BF8FB3E0D20E}"/>
              </a:ext>
            </a:extLst>
          </p:cNvPr>
          <p:cNvSpPr/>
          <p:nvPr/>
        </p:nvSpPr>
        <p:spPr>
          <a:xfrm rot="20573534">
            <a:off x="8587515" y="2012352"/>
            <a:ext cx="779318" cy="349041"/>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EFA80E12-10B6-8300-9E9C-E8F46FBD32A7}"/>
              </a:ext>
            </a:extLst>
          </p:cNvPr>
          <p:cNvCxnSpPr>
            <a:cxnSpLocks/>
          </p:cNvCxnSpPr>
          <p:nvPr/>
        </p:nvCxnSpPr>
        <p:spPr>
          <a:xfrm>
            <a:off x="9744076" y="1692186"/>
            <a:ext cx="1219199"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1" name="Freeform: Shape 30">
            <a:extLst>
              <a:ext uri="{FF2B5EF4-FFF2-40B4-BE49-F238E27FC236}">
                <a16:creationId xmlns:a16="http://schemas.microsoft.com/office/drawing/2014/main" id="{294915CD-F039-9DAB-A451-4DC25EB33872}"/>
              </a:ext>
            </a:extLst>
          </p:cNvPr>
          <p:cNvSpPr/>
          <p:nvPr/>
        </p:nvSpPr>
        <p:spPr>
          <a:xfrm>
            <a:off x="9334501" y="1695537"/>
            <a:ext cx="409575" cy="282399"/>
          </a:xfrm>
          <a:custGeom>
            <a:avLst/>
            <a:gdLst>
              <a:gd name="connsiteX0" fmla="*/ 0 w 409575"/>
              <a:gd name="connsiteY0" fmla="*/ 282399 h 282399"/>
              <a:gd name="connsiteX1" fmla="*/ 209550 w 409575"/>
              <a:gd name="connsiteY1" fmla="*/ 63324 h 282399"/>
              <a:gd name="connsiteX2" fmla="*/ 409575 w 409575"/>
              <a:gd name="connsiteY2" fmla="*/ 15699 h 282399"/>
            </a:gdLst>
            <a:ahLst/>
            <a:cxnLst>
              <a:cxn ang="0">
                <a:pos x="connsiteX0" y="connsiteY0"/>
              </a:cxn>
              <a:cxn ang="0">
                <a:pos x="connsiteX1" y="connsiteY1"/>
              </a:cxn>
              <a:cxn ang="0">
                <a:pos x="connsiteX2" y="connsiteY2"/>
              </a:cxn>
            </a:cxnLst>
            <a:rect l="l" t="t" r="r" b="b"/>
            <a:pathLst>
              <a:path w="409575" h="282399">
                <a:moveTo>
                  <a:pt x="0" y="282399"/>
                </a:moveTo>
                <a:cubicBezTo>
                  <a:pt x="70643" y="195086"/>
                  <a:pt x="141287" y="107774"/>
                  <a:pt x="209550" y="63324"/>
                </a:cubicBezTo>
                <a:cubicBezTo>
                  <a:pt x="277813" y="18874"/>
                  <a:pt x="401638" y="-23988"/>
                  <a:pt x="409575" y="15699"/>
                </a:cubicBezTo>
              </a:path>
            </a:pathLst>
          </a:cu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6B8923F-CE85-F703-AF6B-E6CAC0D498F4}"/>
              </a:ext>
            </a:extLst>
          </p:cNvPr>
          <p:cNvSpPr/>
          <p:nvPr/>
        </p:nvSpPr>
        <p:spPr>
          <a:xfrm rot="19246928">
            <a:off x="9262033" y="1633584"/>
            <a:ext cx="513130" cy="334754"/>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95B7FEE8-F0FB-E89D-9090-ECFC6E795E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398" y="2156179"/>
            <a:ext cx="1500941" cy="139345"/>
          </a:xfrm>
          <a:prstGeom prst="rect">
            <a:avLst/>
          </a:prstGeom>
        </p:spPr>
      </p:pic>
      <p:sp>
        <p:nvSpPr>
          <p:cNvPr id="24" name="Rectangle 23">
            <a:extLst>
              <a:ext uri="{FF2B5EF4-FFF2-40B4-BE49-F238E27FC236}">
                <a16:creationId xmlns:a16="http://schemas.microsoft.com/office/drawing/2014/main" id="{BD459175-7E6D-2682-574B-45854F13C9D8}"/>
              </a:ext>
            </a:extLst>
          </p:cNvPr>
          <p:cNvSpPr/>
          <p:nvPr/>
        </p:nvSpPr>
        <p:spPr>
          <a:xfrm>
            <a:off x="5486399" y="2087418"/>
            <a:ext cx="1496292" cy="288622"/>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D30F1B5-953E-99BD-536A-FF8E1E87733A}"/>
              </a:ext>
            </a:extLst>
          </p:cNvPr>
          <p:cNvSpPr/>
          <p:nvPr/>
        </p:nvSpPr>
        <p:spPr>
          <a:xfrm>
            <a:off x="1225689" y="2052361"/>
            <a:ext cx="965062" cy="288622"/>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2A6F70F-BA19-9F68-6FAC-6DE9A6FA1465}"/>
              </a:ext>
            </a:extLst>
          </p:cNvPr>
          <p:cNvSpPr/>
          <p:nvPr/>
        </p:nvSpPr>
        <p:spPr>
          <a:xfrm>
            <a:off x="9704041" y="1554044"/>
            <a:ext cx="1259233" cy="28862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A diagram of a road junction&#10;&#10;Description automatically generated">
            <a:extLst>
              <a:ext uri="{FF2B5EF4-FFF2-40B4-BE49-F238E27FC236}">
                <a16:creationId xmlns:a16="http://schemas.microsoft.com/office/drawing/2014/main" id="{E009579E-761C-B124-622C-C254C1701B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6404" y="2052362"/>
            <a:ext cx="355229" cy="337952"/>
          </a:xfrm>
          <a:prstGeom prst="rect">
            <a:avLst/>
          </a:prstGeom>
        </p:spPr>
      </p:pic>
      <p:sp>
        <p:nvSpPr>
          <p:cNvPr id="45" name="Rectangle 44">
            <a:extLst>
              <a:ext uri="{FF2B5EF4-FFF2-40B4-BE49-F238E27FC236}">
                <a16:creationId xmlns:a16="http://schemas.microsoft.com/office/drawing/2014/main" id="{AE849AF1-68C0-CD71-A16B-5BE3918C1FBF}"/>
              </a:ext>
            </a:extLst>
          </p:cNvPr>
          <p:cNvSpPr/>
          <p:nvPr/>
        </p:nvSpPr>
        <p:spPr>
          <a:xfrm>
            <a:off x="5106403" y="1977936"/>
            <a:ext cx="379993" cy="445716"/>
          </a:xfrm>
          <a:prstGeom prst="rect">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437610C-A04C-E265-DC58-3ED9351BECFE}"/>
              </a:ext>
            </a:extLst>
          </p:cNvPr>
          <p:cNvSpPr/>
          <p:nvPr/>
        </p:nvSpPr>
        <p:spPr>
          <a:xfrm rot="20910193">
            <a:off x="1460780" y="1653769"/>
            <a:ext cx="420643" cy="1052446"/>
          </a:xfrm>
          <a:prstGeom prst="ellipse">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7E595C5-E16F-E7DD-19B0-C91B3FC605F4}"/>
              </a:ext>
            </a:extLst>
          </p:cNvPr>
          <p:cNvSpPr/>
          <p:nvPr/>
        </p:nvSpPr>
        <p:spPr>
          <a:xfrm>
            <a:off x="2201142" y="2052361"/>
            <a:ext cx="2880498" cy="28862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889453BF-B247-2CF0-F279-69106995E323}"/>
              </a:ext>
            </a:extLst>
          </p:cNvPr>
          <p:cNvSpPr/>
          <p:nvPr/>
        </p:nvSpPr>
        <p:spPr>
          <a:xfrm>
            <a:off x="8287617" y="2154455"/>
            <a:ext cx="323096" cy="28862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137C0FB7-D78D-9F92-391F-DF89BB569D02}"/>
              </a:ext>
            </a:extLst>
          </p:cNvPr>
          <p:cNvGrpSpPr/>
          <p:nvPr/>
        </p:nvGrpSpPr>
        <p:grpSpPr>
          <a:xfrm>
            <a:off x="2220015" y="2154455"/>
            <a:ext cx="2861625" cy="90042"/>
            <a:chOff x="2220015" y="2154455"/>
            <a:chExt cx="2861625" cy="90042"/>
          </a:xfrm>
        </p:grpSpPr>
        <p:cxnSp>
          <p:nvCxnSpPr>
            <p:cNvPr id="50" name="Straight Connector 49">
              <a:extLst>
                <a:ext uri="{FF2B5EF4-FFF2-40B4-BE49-F238E27FC236}">
                  <a16:creationId xmlns:a16="http://schemas.microsoft.com/office/drawing/2014/main" id="{41126D72-AA37-F1AB-BA0E-0346B063A0AD}"/>
                </a:ext>
              </a:extLst>
            </p:cNvPr>
            <p:cNvCxnSpPr>
              <a:cxnSpLocks/>
            </p:cNvCxnSpPr>
            <p:nvPr/>
          </p:nvCxnSpPr>
          <p:spPr>
            <a:xfrm>
              <a:off x="2220015" y="2211605"/>
              <a:ext cx="1170885"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4" name="Connector: Curved 53">
              <a:extLst>
                <a:ext uri="{FF2B5EF4-FFF2-40B4-BE49-F238E27FC236}">
                  <a16:creationId xmlns:a16="http://schemas.microsoft.com/office/drawing/2014/main" id="{7E26FA1A-74DB-80B1-925A-21292B7A2540}"/>
                </a:ext>
              </a:extLst>
            </p:cNvPr>
            <p:cNvCxnSpPr/>
            <p:nvPr/>
          </p:nvCxnSpPr>
          <p:spPr>
            <a:xfrm flipV="1">
              <a:off x="3390900" y="2154455"/>
              <a:ext cx="447675" cy="57150"/>
            </a:xfrm>
            <a:prstGeom prst="curvedConnector3">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id="{3D431528-4197-44A1-1116-0E08F76B078E}"/>
                </a:ext>
              </a:extLst>
            </p:cNvPr>
            <p:cNvCxnSpPr>
              <a:cxnSpLocks/>
            </p:cNvCxnSpPr>
            <p:nvPr/>
          </p:nvCxnSpPr>
          <p:spPr>
            <a:xfrm rot="10800000">
              <a:off x="3819525" y="2154456"/>
              <a:ext cx="438150" cy="69185"/>
            </a:xfrm>
            <a:prstGeom prst="curvedConnector3">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65BEDF5-AC22-2668-0836-729FAEFAEA10}"/>
                </a:ext>
              </a:extLst>
            </p:cNvPr>
            <p:cNvCxnSpPr>
              <a:cxnSpLocks/>
            </p:cNvCxnSpPr>
            <p:nvPr/>
          </p:nvCxnSpPr>
          <p:spPr>
            <a:xfrm>
              <a:off x="4257675" y="2223642"/>
              <a:ext cx="823965" cy="20855"/>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cxnSp>
        <p:nvCxnSpPr>
          <p:cNvPr id="61" name="Connector: Curved 60">
            <a:extLst>
              <a:ext uri="{FF2B5EF4-FFF2-40B4-BE49-F238E27FC236}">
                <a16:creationId xmlns:a16="http://schemas.microsoft.com/office/drawing/2014/main" id="{34F14836-D5F9-C85F-736E-8837A05FCC3D}"/>
              </a:ext>
            </a:extLst>
          </p:cNvPr>
          <p:cNvCxnSpPr>
            <a:cxnSpLocks/>
          </p:cNvCxnSpPr>
          <p:nvPr/>
        </p:nvCxnSpPr>
        <p:spPr>
          <a:xfrm>
            <a:off x="8287617" y="2299427"/>
            <a:ext cx="255408" cy="12700"/>
          </a:xfrm>
          <a:prstGeom prst="curvedConnector3">
            <a:avLst>
              <a:gd name="adj1" fmla="val 50000"/>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68" name="Text Placeholder 6">
            <a:extLst>
              <a:ext uri="{FF2B5EF4-FFF2-40B4-BE49-F238E27FC236}">
                <a16:creationId xmlns:a16="http://schemas.microsoft.com/office/drawing/2014/main" id="{1D411A4A-C2BE-277F-A723-638BB094B5C8}"/>
              </a:ext>
            </a:extLst>
          </p:cNvPr>
          <p:cNvSpPr txBox="1">
            <a:spLocks/>
          </p:cNvSpPr>
          <p:nvPr/>
        </p:nvSpPr>
        <p:spPr>
          <a:xfrm>
            <a:off x="6135877" y="5697339"/>
            <a:ext cx="5684982" cy="50569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Consolas" panose="020B0609020204030204" pitchFamily="49"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Consolas" panose="020B0609020204030204" pitchFamily="49"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dirty="0">
                <a:solidFill>
                  <a:srgbClr val="FF0000"/>
                </a:solidFill>
              </a:rPr>
              <a:t>Construction – Ph 7 = 	     $48M</a:t>
            </a:r>
          </a:p>
        </p:txBody>
      </p:sp>
      <p:sp>
        <p:nvSpPr>
          <p:cNvPr id="3" name="TextBox 2">
            <a:extLst>
              <a:ext uri="{FF2B5EF4-FFF2-40B4-BE49-F238E27FC236}">
                <a16:creationId xmlns:a16="http://schemas.microsoft.com/office/drawing/2014/main" id="{74207246-3050-0F1E-1037-7942221AA4A2}"/>
              </a:ext>
            </a:extLst>
          </p:cNvPr>
          <p:cNvSpPr txBox="1"/>
          <p:nvPr/>
        </p:nvSpPr>
        <p:spPr>
          <a:xfrm>
            <a:off x="2603368" y="2921231"/>
            <a:ext cx="6985262" cy="461665"/>
          </a:xfrm>
          <a:prstGeom prst="rect">
            <a:avLst/>
          </a:prstGeom>
          <a:noFill/>
        </p:spPr>
        <p:txBody>
          <a:bodyPr wrap="square" rtlCol="0">
            <a:spAutoFit/>
          </a:bodyPr>
          <a:lstStyle/>
          <a:p>
            <a:pPr algn="ctr"/>
            <a:r>
              <a:rPr lang="en-US" sz="2400" b="1" dirty="0">
                <a:solidFill>
                  <a:srgbClr val="002060"/>
                </a:solidFill>
              </a:rPr>
              <a:t>$72M Spent; </a:t>
            </a:r>
            <a:r>
              <a:rPr lang="en-US" sz="2400" b="1" dirty="0">
                <a:solidFill>
                  <a:srgbClr val="FF0000"/>
                </a:solidFill>
              </a:rPr>
              <a:t>$56M Remaining</a:t>
            </a:r>
          </a:p>
        </p:txBody>
      </p:sp>
    </p:spTree>
    <p:extLst>
      <p:ext uri="{BB962C8B-B14F-4D97-AF65-F5344CB8AC3E}">
        <p14:creationId xmlns:p14="http://schemas.microsoft.com/office/powerpoint/2010/main" val="325903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 calcmode="lin" valueType="num">
                                      <p:cBhvr>
                                        <p:cTn id="26" dur="1000" fill="hold"/>
                                        <p:tgtEl>
                                          <p:spTgt spid="16"/>
                                        </p:tgtEl>
                                        <p:attrNameLst>
                                          <p:attrName>style.rotation</p:attrName>
                                        </p:attrNameLst>
                                      </p:cBhvr>
                                      <p:tavLst>
                                        <p:tav tm="0">
                                          <p:val>
                                            <p:fltVal val="90"/>
                                          </p:val>
                                        </p:tav>
                                        <p:tav tm="100000">
                                          <p:val>
                                            <p:fltVal val="0"/>
                                          </p:val>
                                        </p:tav>
                                      </p:tavLst>
                                    </p:anim>
                                    <p:animEffect transition="in" filter="fade">
                                      <p:cBhvr>
                                        <p:cTn id="27" dur="1000"/>
                                        <p:tgtEl>
                                          <p:spTgt spid="16"/>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1000" fill="hold"/>
                                        <p:tgtEl>
                                          <p:spTgt spid="25"/>
                                        </p:tgtEl>
                                        <p:attrNameLst>
                                          <p:attrName>ppt_w</p:attrName>
                                        </p:attrNameLst>
                                      </p:cBhvr>
                                      <p:tavLst>
                                        <p:tav tm="0">
                                          <p:val>
                                            <p:fltVal val="0"/>
                                          </p:val>
                                        </p:tav>
                                        <p:tav tm="100000">
                                          <p:val>
                                            <p:strVal val="#ppt_w"/>
                                          </p:val>
                                        </p:tav>
                                      </p:tavLst>
                                    </p:anim>
                                    <p:anim calcmode="lin" valueType="num">
                                      <p:cBhvr>
                                        <p:cTn id="31" dur="1000" fill="hold"/>
                                        <p:tgtEl>
                                          <p:spTgt spid="25"/>
                                        </p:tgtEl>
                                        <p:attrNameLst>
                                          <p:attrName>ppt_h</p:attrName>
                                        </p:attrNameLst>
                                      </p:cBhvr>
                                      <p:tavLst>
                                        <p:tav tm="0">
                                          <p:val>
                                            <p:fltVal val="0"/>
                                          </p:val>
                                        </p:tav>
                                        <p:tav tm="100000">
                                          <p:val>
                                            <p:strVal val="#ppt_h"/>
                                          </p:val>
                                        </p:tav>
                                      </p:tavLst>
                                    </p:anim>
                                    <p:anim calcmode="lin" valueType="num">
                                      <p:cBhvr>
                                        <p:cTn id="32" dur="1000" fill="hold"/>
                                        <p:tgtEl>
                                          <p:spTgt spid="25"/>
                                        </p:tgtEl>
                                        <p:attrNameLst>
                                          <p:attrName>style.rotation</p:attrName>
                                        </p:attrNameLst>
                                      </p:cBhvr>
                                      <p:tavLst>
                                        <p:tav tm="0">
                                          <p:val>
                                            <p:fltVal val="90"/>
                                          </p:val>
                                        </p:tav>
                                        <p:tav tm="100000">
                                          <p:val>
                                            <p:fltVal val="0"/>
                                          </p:val>
                                        </p:tav>
                                      </p:tavLst>
                                    </p:anim>
                                    <p:animEffect transition="in" filter="fade">
                                      <p:cBhvr>
                                        <p:cTn id="33" dur="10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1000" fill="hold"/>
                                        <p:tgtEl>
                                          <p:spTgt spid="17"/>
                                        </p:tgtEl>
                                        <p:attrNameLst>
                                          <p:attrName>ppt_w</p:attrName>
                                        </p:attrNameLst>
                                      </p:cBhvr>
                                      <p:tavLst>
                                        <p:tav tm="0">
                                          <p:val>
                                            <p:fltVal val="0"/>
                                          </p:val>
                                        </p:tav>
                                        <p:tav tm="100000">
                                          <p:val>
                                            <p:strVal val="#ppt_w"/>
                                          </p:val>
                                        </p:tav>
                                      </p:tavLst>
                                    </p:anim>
                                    <p:anim calcmode="lin" valueType="num">
                                      <p:cBhvr>
                                        <p:cTn id="39" dur="1000" fill="hold"/>
                                        <p:tgtEl>
                                          <p:spTgt spid="17"/>
                                        </p:tgtEl>
                                        <p:attrNameLst>
                                          <p:attrName>ppt_h</p:attrName>
                                        </p:attrNameLst>
                                      </p:cBhvr>
                                      <p:tavLst>
                                        <p:tav tm="0">
                                          <p:val>
                                            <p:fltVal val="0"/>
                                          </p:val>
                                        </p:tav>
                                        <p:tav tm="100000">
                                          <p:val>
                                            <p:strVal val="#ppt_h"/>
                                          </p:val>
                                        </p:tav>
                                      </p:tavLst>
                                    </p:anim>
                                    <p:anim calcmode="lin" valueType="num">
                                      <p:cBhvr>
                                        <p:cTn id="40" dur="1000" fill="hold"/>
                                        <p:tgtEl>
                                          <p:spTgt spid="17"/>
                                        </p:tgtEl>
                                        <p:attrNameLst>
                                          <p:attrName>style.rotation</p:attrName>
                                        </p:attrNameLst>
                                      </p:cBhvr>
                                      <p:tavLst>
                                        <p:tav tm="0">
                                          <p:val>
                                            <p:fltVal val="90"/>
                                          </p:val>
                                        </p:tav>
                                        <p:tav tm="100000">
                                          <p:val>
                                            <p:fltVal val="0"/>
                                          </p:val>
                                        </p:tav>
                                      </p:tavLst>
                                    </p:anim>
                                    <p:animEffect transition="in" filter="fade">
                                      <p:cBhvr>
                                        <p:cTn id="41" dur="1000"/>
                                        <p:tgtEl>
                                          <p:spTgt spid="17"/>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1000" fill="hold"/>
                                        <p:tgtEl>
                                          <p:spTgt spid="26"/>
                                        </p:tgtEl>
                                        <p:attrNameLst>
                                          <p:attrName>ppt_w</p:attrName>
                                        </p:attrNameLst>
                                      </p:cBhvr>
                                      <p:tavLst>
                                        <p:tav tm="0">
                                          <p:val>
                                            <p:fltVal val="0"/>
                                          </p:val>
                                        </p:tav>
                                        <p:tav tm="100000">
                                          <p:val>
                                            <p:strVal val="#ppt_w"/>
                                          </p:val>
                                        </p:tav>
                                      </p:tavLst>
                                    </p:anim>
                                    <p:anim calcmode="lin" valueType="num">
                                      <p:cBhvr>
                                        <p:cTn id="45" dur="1000" fill="hold"/>
                                        <p:tgtEl>
                                          <p:spTgt spid="26"/>
                                        </p:tgtEl>
                                        <p:attrNameLst>
                                          <p:attrName>ppt_h</p:attrName>
                                        </p:attrNameLst>
                                      </p:cBhvr>
                                      <p:tavLst>
                                        <p:tav tm="0">
                                          <p:val>
                                            <p:fltVal val="0"/>
                                          </p:val>
                                        </p:tav>
                                        <p:tav tm="100000">
                                          <p:val>
                                            <p:strVal val="#ppt_h"/>
                                          </p:val>
                                        </p:tav>
                                      </p:tavLst>
                                    </p:anim>
                                    <p:anim calcmode="lin" valueType="num">
                                      <p:cBhvr>
                                        <p:cTn id="46" dur="1000" fill="hold"/>
                                        <p:tgtEl>
                                          <p:spTgt spid="26"/>
                                        </p:tgtEl>
                                        <p:attrNameLst>
                                          <p:attrName>style.rotation</p:attrName>
                                        </p:attrNameLst>
                                      </p:cBhvr>
                                      <p:tavLst>
                                        <p:tav tm="0">
                                          <p:val>
                                            <p:fltVal val="90"/>
                                          </p:val>
                                        </p:tav>
                                        <p:tav tm="100000">
                                          <p:val>
                                            <p:fltVal val="0"/>
                                          </p:val>
                                        </p:tav>
                                      </p:tavLst>
                                    </p:anim>
                                    <p:animEffect transition="in" filter="fade">
                                      <p:cBhvr>
                                        <p:cTn id="47" dur="10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1000" fill="hold"/>
                                        <p:tgtEl>
                                          <p:spTgt spid="19"/>
                                        </p:tgtEl>
                                        <p:attrNameLst>
                                          <p:attrName>ppt_w</p:attrName>
                                        </p:attrNameLst>
                                      </p:cBhvr>
                                      <p:tavLst>
                                        <p:tav tm="0">
                                          <p:val>
                                            <p:fltVal val="0"/>
                                          </p:val>
                                        </p:tav>
                                        <p:tav tm="100000">
                                          <p:val>
                                            <p:strVal val="#ppt_w"/>
                                          </p:val>
                                        </p:tav>
                                      </p:tavLst>
                                    </p:anim>
                                    <p:anim calcmode="lin" valueType="num">
                                      <p:cBhvr>
                                        <p:cTn id="53" dur="1000" fill="hold"/>
                                        <p:tgtEl>
                                          <p:spTgt spid="19"/>
                                        </p:tgtEl>
                                        <p:attrNameLst>
                                          <p:attrName>ppt_h</p:attrName>
                                        </p:attrNameLst>
                                      </p:cBhvr>
                                      <p:tavLst>
                                        <p:tav tm="0">
                                          <p:val>
                                            <p:fltVal val="0"/>
                                          </p:val>
                                        </p:tav>
                                        <p:tav tm="100000">
                                          <p:val>
                                            <p:strVal val="#ppt_h"/>
                                          </p:val>
                                        </p:tav>
                                      </p:tavLst>
                                    </p:anim>
                                    <p:anim calcmode="lin" valueType="num">
                                      <p:cBhvr>
                                        <p:cTn id="54" dur="1000" fill="hold"/>
                                        <p:tgtEl>
                                          <p:spTgt spid="19"/>
                                        </p:tgtEl>
                                        <p:attrNameLst>
                                          <p:attrName>style.rotation</p:attrName>
                                        </p:attrNameLst>
                                      </p:cBhvr>
                                      <p:tavLst>
                                        <p:tav tm="0">
                                          <p:val>
                                            <p:fltVal val="90"/>
                                          </p:val>
                                        </p:tav>
                                        <p:tav tm="100000">
                                          <p:val>
                                            <p:fltVal val="0"/>
                                          </p:val>
                                        </p:tav>
                                      </p:tavLst>
                                    </p:anim>
                                    <p:animEffect transition="in" filter="fade">
                                      <p:cBhvr>
                                        <p:cTn id="55" dur="1000"/>
                                        <p:tgtEl>
                                          <p:spTgt spid="19"/>
                                        </p:tgtEl>
                                      </p:cBhvr>
                                    </p:animEffect>
                                  </p:childTnLst>
                                </p:cTn>
                              </p:par>
                              <p:par>
                                <p:cTn id="56" presetID="31"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p:cTn id="58" dur="1000" fill="hold"/>
                                        <p:tgtEl>
                                          <p:spTgt spid="31"/>
                                        </p:tgtEl>
                                        <p:attrNameLst>
                                          <p:attrName>ppt_w</p:attrName>
                                        </p:attrNameLst>
                                      </p:cBhvr>
                                      <p:tavLst>
                                        <p:tav tm="0">
                                          <p:val>
                                            <p:fltVal val="0"/>
                                          </p:val>
                                        </p:tav>
                                        <p:tav tm="100000">
                                          <p:val>
                                            <p:strVal val="#ppt_w"/>
                                          </p:val>
                                        </p:tav>
                                      </p:tavLst>
                                    </p:anim>
                                    <p:anim calcmode="lin" valueType="num">
                                      <p:cBhvr>
                                        <p:cTn id="59" dur="1000" fill="hold"/>
                                        <p:tgtEl>
                                          <p:spTgt spid="31"/>
                                        </p:tgtEl>
                                        <p:attrNameLst>
                                          <p:attrName>ppt_h</p:attrName>
                                        </p:attrNameLst>
                                      </p:cBhvr>
                                      <p:tavLst>
                                        <p:tav tm="0">
                                          <p:val>
                                            <p:fltVal val="0"/>
                                          </p:val>
                                        </p:tav>
                                        <p:tav tm="100000">
                                          <p:val>
                                            <p:strVal val="#ppt_h"/>
                                          </p:val>
                                        </p:tav>
                                      </p:tavLst>
                                    </p:anim>
                                    <p:anim calcmode="lin" valueType="num">
                                      <p:cBhvr>
                                        <p:cTn id="60" dur="1000" fill="hold"/>
                                        <p:tgtEl>
                                          <p:spTgt spid="31"/>
                                        </p:tgtEl>
                                        <p:attrNameLst>
                                          <p:attrName>style.rotation</p:attrName>
                                        </p:attrNameLst>
                                      </p:cBhvr>
                                      <p:tavLst>
                                        <p:tav tm="0">
                                          <p:val>
                                            <p:fltVal val="90"/>
                                          </p:val>
                                        </p:tav>
                                        <p:tav tm="100000">
                                          <p:val>
                                            <p:fltVal val="0"/>
                                          </p:val>
                                        </p:tav>
                                      </p:tavLst>
                                    </p:anim>
                                    <p:animEffect transition="in" filter="fade">
                                      <p:cBhvr>
                                        <p:cTn id="61" dur="1000"/>
                                        <p:tgtEl>
                                          <p:spTgt spid="31"/>
                                        </p:tgtEl>
                                      </p:cBhvr>
                                    </p:animEffect>
                                  </p:childTnLst>
                                </p:cTn>
                              </p:par>
                              <p:par>
                                <p:cTn id="62" presetID="31" presetClass="entr" presetSubtype="0"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p:cTn id="64" dur="1000" fill="hold"/>
                                        <p:tgtEl>
                                          <p:spTgt spid="38"/>
                                        </p:tgtEl>
                                        <p:attrNameLst>
                                          <p:attrName>ppt_w</p:attrName>
                                        </p:attrNameLst>
                                      </p:cBhvr>
                                      <p:tavLst>
                                        <p:tav tm="0">
                                          <p:val>
                                            <p:fltVal val="0"/>
                                          </p:val>
                                        </p:tav>
                                        <p:tav tm="100000">
                                          <p:val>
                                            <p:strVal val="#ppt_w"/>
                                          </p:val>
                                        </p:tav>
                                      </p:tavLst>
                                    </p:anim>
                                    <p:anim calcmode="lin" valueType="num">
                                      <p:cBhvr>
                                        <p:cTn id="65" dur="1000" fill="hold"/>
                                        <p:tgtEl>
                                          <p:spTgt spid="38"/>
                                        </p:tgtEl>
                                        <p:attrNameLst>
                                          <p:attrName>ppt_h</p:attrName>
                                        </p:attrNameLst>
                                      </p:cBhvr>
                                      <p:tavLst>
                                        <p:tav tm="0">
                                          <p:val>
                                            <p:fltVal val="0"/>
                                          </p:val>
                                        </p:tav>
                                        <p:tav tm="100000">
                                          <p:val>
                                            <p:strVal val="#ppt_h"/>
                                          </p:val>
                                        </p:tav>
                                      </p:tavLst>
                                    </p:anim>
                                    <p:anim calcmode="lin" valueType="num">
                                      <p:cBhvr>
                                        <p:cTn id="66" dur="1000" fill="hold"/>
                                        <p:tgtEl>
                                          <p:spTgt spid="38"/>
                                        </p:tgtEl>
                                        <p:attrNameLst>
                                          <p:attrName>style.rotation</p:attrName>
                                        </p:attrNameLst>
                                      </p:cBhvr>
                                      <p:tavLst>
                                        <p:tav tm="0">
                                          <p:val>
                                            <p:fltVal val="90"/>
                                          </p:val>
                                        </p:tav>
                                        <p:tav tm="100000">
                                          <p:val>
                                            <p:fltVal val="0"/>
                                          </p:val>
                                        </p:tav>
                                      </p:tavLst>
                                    </p:anim>
                                    <p:animEffect transition="in" filter="fade">
                                      <p:cBhvr>
                                        <p:cTn id="67" dur="10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1000" fill="hold"/>
                                        <p:tgtEl>
                                          <p:spTgt spid="20"/>
                                        </p:tgtEl>
                                        <p:attrNameLst>
                                          <p:attrName>ppt_w</p:attrName>
                                        </p:attrNameLst>
                                      </p:cBhvr>
                                      <p:tavLst>
                                        <p:tav tm="0">
                                          <p:val>
                                            <p:fltVal val="0"/>
                                          </p:val>
                                        </p:tav>
                                        <p:tav tm="100000">
                                          <p:val>
                                            <p:strVal val="#ppt_w"/>
                                          </p:val>
                                        </p:tav>
                                      </p:tavLst>
                                    </p:anim>
                                    <p:anim calcmode="lin" valueType="num">
                                      <p:cBhvr>
                                        <p:cTn id="73" dur="1000" fill="hold"/>
                                        <p:tgtEl>
                                          <p:spTgt spid="20"/>
                                        </p:tgtEl>
                                        <p:attrNameLst>
                                          <p:attrName>ppt_h</p:attrName>
                                        </p:attrNameLst>
                                      </p:cBhvr>
                                      <p:tavLst>
                                        <p:tav tm="0">
                                          <p:val>
                                            <p:fltVal val="0"/>
                                          </p:val>
                                        </p:tav>
                                        <p:tav tm="100000">
                                          <p:val>
                                            <p:strVal val="#ppt_h"/>
                                          </p:val>
                                        </p:tav>
                                      </p:tavLst>
                                    </p:anim>
                                    <p:anim calcmode="lin" valueType="num">
                                      <p:cBhvr>
                                        <p:cTn id="74" dur="1000" fill="hold"/>
                                        <p:tgtEl>
                                          <p:spTgt spid="20"/>
                                        </p:tgtEl>
                                        <p:attrNameLst>
                                          <p:attrName>style.rotation</p:attrName>
                                        </p:attrNameLst>
                                      </p:cBhvr>
                                      <p:tavLst>
                                        <p:tav tm="0">
                                          <p:val>
                                            <p:fltVal val="90"/>
                                          </p:val>
                                        </p:tav>
                                        <p:tav tm="100000">
                                          <p:val>
                                            <p:fltVal val="0"/>
                                          </p:val>
                                        </p:tav>
                                      </p:tavLst>
                                    </p:anim>
                                    <p:animEffect transition="in" filter="fade">
                                      <p:cBhvr>
                                        <p:cTn id="75" dur="1000"/>
                                        <p:tgtEl>
                                          <p:spTgt spid="20"/>
                                        </p:tgtEl>
                                      </p:cBhvr>
                                    </p:animEffect>
                                  </p:childTnLst>
                                </p:cTn>
                              </p:par>
                              <p:par>
                                <p:cTn id="76" presetID="31" presetClass="entr" presetSubtype="0" fill="hold" nodeType="withEffect">
                                  <p:stCondLst>
                                    <p:cond delay="0"/>
                                  </p:stCondLst>
                                  <p:childTnLst>
                                    <p:set>
                                      <p:cBhvr>
                                        <p:cTn id="77" dur="1" fill="hold">
                                          <p:stCondLst>
                                            <p:cond delay="0"/>
                                          </p:stCondLst>
                                        </p:cTn>
                                        <p:tgtEl>
                                          <p:spTgt spid="44"/>
                                        </p:tgtEl>
                                        <p:attrNameLst>
                                          <p:attrName>style.visibility</p:attrName>
                                        </p:attrNameLst>
                                      </p:cBhvr>
                                      <p:to>
                                        <p:strVal val="visible"/>
                                      </p:to>
                                    </p:set>
                                    <p:anim calcmode="lin" valueType="num">
                                      <p:cBhvr>
                                        <p:cTn id="78" dur="1000" fill="hold"/>
                                        <p:tgtEl>
                                          <p:spTgt spid="44"/>
                                        </p:tgtEl>
                                        <p:attrNameLst>
                                          <p:attrName>ppt_w</p:attrName>
                                        </p:attrNameLst>
                                      </p:cBhvr>
                                      <p:tavLst>
                                        <p:tav tm="0">
                                          <p:val>
                                            <p:fltVal val="0"/>
                                          </p:val>
                                        </p:tav>
                                        <p:tav tm="100000">
                                          <p:val>
                                            <p:strVal val="#ppt_w"/>
                                          </p:val>
                                        </p:tav>
                                      </p:tavLst>
                                    </p:anim>
                                    <p:anim calcmode="lin" valueType="num">
                                      <p:cBhvr>
                                        <p:cTn id="79" dur="1000" fill="hold"/>
                                        <p:tgtEl>
                                          <p:spTgt spid="44"/>
                                        </p:tgtEl>
                                        <p:attrNameLst>
                                          <p:attrName>ppt_h</p:attrName>
                                        </p:attrNameLst>
                                      </p:cBhvr>
                                      <p:tavLst>
                                        <p:tav tm="0">
                                          <p:val>
                                            <p:fltVal val="0"/>
                                          </p:val>
                                        </p:tav>
                                        <p:tav tm="100000">
                                          <p:val>
                                            <p:strVal val="#ppt_h"/>
                                          </p:val>
                                        </p:tav>
                                      </p:tavLst>
                                    </p:anim>
                                    <p:anim calcmode="lin" valueType="num">
                                      <p:cBhvr>
                                        <p:cTn id="80" dur="1000" fill="hold"/>
                                        <p:tgtEl>
                                          <p:spTgt spid="44"/>
                                        </p:tgtEl>
                                        <p:attrNameLst>
                                          <p:attrName>style.rotation</p:attrName>
                                        </p:attrNameLst>
                                      </p:cBhvr>
                                      <p:tavLst>
                                        <p:tav tm="0">
                                          <p:val>
                                            <p:fltVal val="90"/>
                                          </p:val>
                                        </p:tav>
                                        <p:tav tm="100000">
                                          <p:val>
                                            <p:fltVal val="0"/>
                                          </p:val>
                                        </p:tav>
                                      </p:tavLst>
                                    </p:anim>
                                    <p:animEffect transition="in" filter="fade">
                                      <p:cBhvr>
                                        <p:cTn id="81" dur="1000"/>
                                        <p:tgtEl>
                                          <p:spTgt spid="44"/>
                                        </p:tgtEl>
                                      </p:cBhvr>
                                    </p:animEffect>
                                  </p:childTnLst>
                                </p:cTn>
                              </p:par>
                              <p:par>
                                <p:cTn id="82" presetID="31" presetClass="entr" presetSubtype="0"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 calcmode="lin" valueType="num">
                                      <p:cBhvr>
                                        <p:cTn id="84" dur="1000" fill="hold"/>
                                        <p:tgtEl>
                                          <p:spTgt spid="45"/>
                                        </p:tgtEl>
                                        <p:attrNameLst>
                                          <p:attrName>ppt_w</p:attrName>
                                        </p:attrNameLst>
                                      </p:cBhvr>
                                      <p:tavLst>
                                        <p:tav tm="0">
                                          <p:val>
                                            <p:fltVal val="0"/>
                                          </p:val>
                                        </p:tav>
                                        <p:tav tm="100000">
                                          <p:val>
                                            <p:strVal val="#ppt_w"/>
                                          </p:val>
                                        </p:tav>
                                      </p:tavLst>
                                    </p:anim>
                                    <p:anim calcmode="lin" valueType="num">
                                      <p:cBhvr>
                                        <p:cTn id="85" dur="1000" fill="hold"/>
                                        <p:tgtEl>
                                          <p:spTgt spid="45"/>
                                        </p:tgtEl>
                                        <p:attrNameLst>
                                          <p:attrName>ppt_h</p:attrName>
                                        </p:attrNameLst>
                                      </p:cBhvr>
                                      <p:tavLst>
                                        <p:tav tm="0">
                                          <p:val>
                                            <p:fltVal val="0"/>
                                          </p:val>
                                        </p:tav>
                                        <p:tav tm="100000">
                                          <p:val>
                                            <p:strVal val="#ppt_h"/>
                                          </p:val>
                                        </p:tav>
                                      </p:tavLst>
                                    </p:anim>
                                    <p:anim calcmode="lin" valueType="num">
                                      <p:cBhvr>
                                        <p:cTn id="86" dur="1000" fill="hold"/>
                                        <p:tgtEl>
                                          <p:spTgt spid="45"/>
                                        </p:tgtEl>
                                        <p:attrNameLst>
                                          <p:attrName>style.rotation</p:attrName>
                                        </p:attrNameLst>
                                      </p:cBhvr>
                                      <p:tavLst>
                                        <p:tav tm="0">
                                          <p:val>
                                            <p:fltVal val="90"/>
                                          </p:val>
                                        </p:tav>
                                        <p:tav tm="100000">
                                          <p:val>
                                            <p:fltVal val="0"/>
                                          </p:val>
                                        </p:tav>
                                      </p:tavLst>
                                    </p:anim>
                                    <p:animEffect transition="in" filter="fade">
                                      <p:cBhvr>
                                        <p:cTn id="87" dur="1000"/>
                                        <p:tgtEl>
                                          <p:spTgt spid="45"/>
                                        </p:tgtEl>
                                      </p:cBhvr>
                                    </p:animEffect>
                                  </p:childTnLst>
                                </p:cTn>
                              </p:par>
                            </p:childTnLst>
                          </p:cTn>
                        </p:par>
                      </p:childTnLst>
                    </p:cTn>
                  </p:par>
                  <p:par>
                    <p:cTn id="88" fill="hold">
                      <p:stCondLst>
                        <p:cond delay="indefinite"/>
                      </p:stCondLst>
                      <p:childTnLst>
                        <p:par>
                          <p:cTn id="89" fill="hold">
                            <p:stCondLst>
                              <p:cond delay="0"/>
                            </p:stCondLst>
                            <p:childTnLst>
                              <p:par>
                                <p:cTn id="90" presetID="31" presetClass="entr" presetSubtype="0"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 calcmode="lin" valueType="num">
                                      <p:cBhvr>
                                        <p:cTn id="92" dur="1000" fill="hold"/>
                                        <p:tgtEl>
                                          <p:spTgt spid="21"/>
                                        </p:tgtEl>
                                        <p:attrNameLst>
                                          <p:attrName>ppt_w</p:attrName>
                                        </p:attrNameLst>
                                      </p:cBhvr>
                                      <p:tavLst>
                                        <p:tav tm="0">
                                          <p:val>
                                            <p:fltVal val="0"/>
                                          </p:val>
                                        </p:tav>
                                        <p:tav tm="100000">
                                          <p:val>
                                            <p:strVal val="#ppt_w"/>
                                          </p:val>
                                        </p:tav>
                                      </p:tavLst>
                                    </p:anim>
                                    <p:anim calcmode="lin" valueType="num">
                                      <p:cBhvr>
                                        <p:cTn id="93" dur="1000" fill="hold"/>
                                        <p:tgtEl>
                                          <p:spTgt spid="21"/>
                                        </p:tgtEl>
                                        <p:attrNameLst>
                                          <p:attrName>ppt_h</p:attrName>
                                        </p:attrNameLst>
                                      </p:cBhvr>
                                      <p:tavLst>
                                        <p:tav tm="0">
                                          <p:val>
                                            <p:fltVal val="0"/>
                                          </p:val>
                                        </p:tav>
                                        <p:tav tm="100000">
                                          <p:val>
                                            <p:strVal val="#ppt_h"/>
                                          </p:val>
                                        </p:tav>
                                      </p:tavLst>
                                    </p:anim>
                                    <p:anim calcmode="lin" valueType="num">
                                      <p:cBhvr>
                                        <p:cTn id="94" dur="1000" fill="hold"/>
                                        <p:tgtEl>
                                          <p:spTgt spid="21"/>
                                        </p:tgtEl>
                                        <p:attrNameLst>
                                          <p:attrName>style.rotation</p:attrName>
                                        </p:attrNameLst>
                                      </p:cBhvr>
                                      <p:tavLst>
                                        <p:tav tm="0">
                                          <p:val>
                                            <p:fltVal val="90"/>
                                          </p:val>
                                        </p:tav>
                                        <p:tav tm="100000">
                                          <p:val>
                                            <p:fltVal val="0"/>
                                          </p:val>
                                        </p:tav>
                                      </p:tavLst>
                                    </p:anim>
                                    <p:animEffect transition="in" filter="fade">
                                      <p:cBhvr>
                                        <p:cTn id="95" dur="1000"/>
                                        <p:tgtEl>
                                          <p:spTgt spid="21"/>
                                        </p:tgtEl>
                                      </p:cBhvr>
                                    </p:animEffect>
                                  </p:childTnLst>
                                </p:cTn>
                              </p:par>
                              <p:par>
                                <p:cTn id="96" presetID="31" presetClass="entr" presetSubtype="0" fill="hold" grpId="0" nodeType="withEffect">
                                  <p:stCondLst>
                                    <p:cond delay="0"/>
                                  </p:stCondLst>
                                  <p:childTnLst>
                                    <p:set>
                                      <p:cBhvr>
                                        <p:cTn id="97" dur="1" fill="hold">
                                          <p:stCondLst>
                                            <p:cond delay="0"/>
                                          </p:stCondLst>
                                        </p:cTn>
                                        <p:tgtEl>
                                          <p:spTgt spid="41"/>
                                        </p:tgtEl>
                                        <p:attrNameLst>
                                          <p:attrName>style.visibility</p:attrName>
                                        </p:attrNameLst>
                                      </p:cBhvr>
                                      <p:to>
                                        <p:strVal val="visible"/>
                                      </p:to>
                                    </p:set>
                                    <p:anim calcmode="lin" valueType="num">
                                      <p:cBhvr>
                                        <p:cTn id="98" dur="1000" fill="hold"/>
                                        <p:tgtEl>
                                          <p:spTgt spid="41"/>
                                        </p:tgtEl>
                                        <p:attrNameLst>
                                          <p:attrName>ppt_w</p:attrName>
                                        </p:attrNameLst>
                                      </p:cBhvr>
                                      <p:tavLst>
                                        <p:tav tm="0">
                                          <p:val>
                                            <p:fltVal val="0"/>
                                          </p:val>
                                        </p:tav>
                                        <p:tav tm="100000">
                                          <p:val>
                                            <p:strVal val="#ppt_w"/>
                                          </p:val>
                                        </p:tav>
                                      </p:tavLst>
                                    </p:anim>
                                    <p:anim calcmode="lin" valueType="num">
                                      <p:cBhvr>
                                        <p:cTn id="99" dur="1000" fill="hold"/>
                                        <p:tgtEl>
                                          <p:spTgt spid="41"/>
                                        </p:tgtEl>
                                        <p:attrNameLst>
                                          <p:attrName>ppt_h</p:attrName>
                                        </p:attrNameLst>
                                      </p:cBhvr>
                                      <p:tavLst>
                                        <p:tav tm="0">
                                          <p:val>
                                            <p:fltVal val="0"/>
                                          </p:val>
                                        </p:tav>
                                        <p:tav tm="100000">
                                          <p:val>
                                            <p:strVal val="#ppt_h"/>
                                          </p:val>
                                        </p:tav>
                                      </p:tavLst>
                                    </p:anim>
                                    <p:anim calcmode="lin" valueType="num">
                                      <p:cBhvr>
                                        <p:cTn id="100" dur="1000" fill="hold"/>
                                        <p:tgtEl>
                                          <p:spTgt spid="41"/>
                                        </p:tgtEl>
                                        <p:attrNameLst>
                                          <p:attrName>style.rotation</p:attrName>
                                        </p:attrNameLst>
                                      </p:cBhvr>
                                      <p:tavLst>
                                        <p:tav tm="0">
                                          <p:val>
                                            <p:fltVal val="90"/>
                                          </p:val>
                                        </p:tav>
                                        <p:tav tm="100000">
                                          <p:val>
                                            <p:fltVal val="0"/>
                                          </p:val>
                                        </p:tav>
                                      </p:tavLst>
                                    </p:anim>
                                    <p:animEffect transition="in" filter="fade">
                                      <p:cBhvr>
                                        <p:cTn id="101" dur="1000"/>
                                        <p:tgtEl>
                                          <p:spTgt spid="41"/>
                                        </p:tgtEl>
                                      </p:cBhvr>
                                    </p:animEffect>
                                  </p:childTnLst>
                                </p:cTn>
                              </p:par>
                            </p:childTnLst>
                          </p:cTn>
                        </p:par>
                      </p:childTnLst>
                    </p:cTn>
                  </p:par>
                  <p:par>
                    <p:cTn id="102" fill="hold">
                      <p:stCondLst>
                        <p:cond delay="indefinite"/>
                      </p:stCondLst>
                      <p:childTnLst>
                        <p:par>
                          <p:cTn id="103" fill="hold">
                            <p:stCondLst>
                              <p:cond delay="0"/>
                            </p:stCondLst>
                            <p:childTnLst>
                              <p:par>
                                <p:cTn id="104" presetID="31" presetClass="entr" presetSubtype="0" fill="hold" grpId="0" nodeType="clickEffect">
                                  <p:stCondLst>
                                    <p:cond delay="0"/>
                                  </p:stCondLst>
                                  <p:childTnLst>
                                    <p:set>
                                      <p:cBhvr>
                                        <p:cTn id="105" dur="1" fill="hold">
                                          <p:stCondLst>
                                            <p:cond delay="0"/>
                                          </p:stCondLst>
                                        </p:cTn>
                                        <p:tgtEl>
                                          <p:spTgt spid="22"/>
                                        </p:tgtEl>
                                        <p:attrNameLst>
                                          <p:attrName>style.visibility</p:attrName>
                                        </p:attrNameLst>
                                      </p:cBhvr>
                                      <p:to>
                                        <p:strVal val="visible"/>
                                      </p:to>
                                    </p:set>
                                    <p:anim calcmode="lin" valueType="num">
                                      <p:cBhvr>
                                        <p:cTn id="106" dur="1000" fill="hold"/>
                                        <p:tgtEl>
                                          <p:spTgt spid="22"/>
                                        </p:tgtEl>
                                        <p:attrNameLst>
                                          <p:attrName>ppt_w</p:attrName>
                                        </p:attrNameLst>
                                      </p:cBhvr>
                                      <p:tavLst>
                                        <p:tav tm="0">
                                          <p:val>
                                            <p:fltVal val="0"/>
                                          </p:val>
                                        </p:tav>
                                        <p:tav tm="100000">
                                          <p:val>
                                            <p:strVal val="#ppt_w"/>
                                          </p:val>
                                        </p:tav>
                                      </p:tavLst>
                                    </p:anim>
                                    <p:anim calcmode="lin" valueType="num">
                                      <p:cBhvr>
                                        <p:cTn id="107" dur="1000" fill="hold"/>
                                        <p:tgtEl>
                                          <p:spTgt spid="22"/>
                                        </p:tgtEl>
                                        <p:attrNameLst>
                                          <p:attrName>ppt_h</p:attrName>
                                        </p:attrNameLst>
                                      </p:cBhvr>
                                      <p:tavLst>
                                        <p:tav tm="0">
                                          <p:val>
                                            <p:fltVal val="0"/>
                                          </p:val>
                                        </p:tav>
                                        <p:tav tm="100000">
                                          <p:val>
                                            <p:strVal val="#ppt_h"/>
                                          </p:val>
                                        </p:tav>
                                      </p:tavLst>
                                    </p:anim>
                                    <p:anim calcmode="lin" valueType="num">
                                      <p:cBhvr>
                                        <p:cTn id="108" dur="1000" fill="hold"/>
                                        <p:tgtEl>
                                          <p:spTgt spid="22"/>
                                        </p:tgtEl>
                                        <p:attrNameLst>
                                          <p:attrName>style.rotation</p:attrName>
                                        </p:attrNameLst>
                                      </p:cBhvr>
                                      <p:tavLst>
                                        <p:tav tm="0">
                                          <p:val>
                                            <p:fltVal val="90"/>
                                          </p:val>
                                        </p:tav>
                                        <p:tav tm="100000">
                                          <p:val>
                                            <p:fltVal val="0"/>
                                          </p:val>
                                        </p:tav>
                                      </p:tavLst>
                                    </p:anim>
                                    <p:animEffect transition="in" filter="fade">
                                      <p:cBhvr>
                                        <p:cTn id="109" dur="1000"/>
                                        <p:tgtEl>
                                          <p:spTgt spid="22"/>
                                        </p:tgtEl>
                                      </p:cBhvr>
                                    </p:animEffect>
                                  </p:childTnLst>
                                </p:cTn>
                              </p:par>
                              <p:par>
                                <p:cTn id="110" presetID="31" presetClass="entr" presetSubtype="0" fill="hold" grpId="0" nodeType="withEffect">
                                  <p:stCondLst>
                                    <p:cond delay="0"/>
                                  </p:stCondLst>
                                  <p:childTnLst>
                                    <p:set>
                                      <p:cBhvr>
                                        <p:cTn id="111" dur="1" fill="hold">
                                          <p:stCondLst>
                                            <p:cond delay="0"/>
                                          </p:stCondLst>
                                        </p:cTn>
                                        <p:tgtEl>
                                          <p:spTgt spid="46"/>
                                        </p:tgtEl>
                                        <p:attrNameLst>
                                          <p:attrName>style.visibility</p:attrName>
                                        </p:attrNameLst>
                                      </p:cBhvr>
                                      <p:to>
                                        <p:strVal val="visible"/>
                                      </p:to>
                                    </p:set>
                                    <p:anim calcmode="lin" valueType="num">
                                      <p:cBhvr>
                                        <p:cTn id="112" dur="1000" fill="hold"/>
                                        <p:tgtEl>
                                          <p:spTgt spid="46"/>
                                        </p:tgtEl>
                                        <p:attrNameLst>
                                          <p:attrName>ppt_w</p:attrName>
                                        </p:attrNameLst>
                                      </p:cBhvr>
                                      <p:tavLst>
                                        <p:tav tm="0">
                                          <p:val>
                                            <p:fltVal val="0"/>
                                          </p:val>
                                        </p:tav>
                                        <p:tav tm="100000">
                                          <p:val>
                                            <p:strVal val="#ppt_w"/>
                                          </p:val>
                                        </p:tav>
                                      </p:tavLst>
                                    </p:anim>
                                    <p:anim calcmode="lin" valueType="num">
                                      <p:cBhvr>
                                        <p:cTn id="113" dur="1000" fill="hold"/>
                                        <p:tgtEl>
                                          <p:spTgt spid="46"/>
                                        </p:tgtEl>
                                        <p:attrNameLst>
                                          <p:attrName>ppt_h</p:attrName>
                                        </p:attrNameLst>
                                      </p:cBhvr>
                                      <p:tavLst>
                                        <p:tav tm="0">
                                          <p:val>
                                            <p:fltVal val="0"/>
                                          </p:val>
                                        </p:tav>
                                        <p:tav tm="100000">
                                          <p:val>
                                            <p:strVal val="#ppt_h"/>
                                          </p:val>
                                        </p:tav>
                                      </p:tavLst>
                                    </p:anim>
                                    <p:anim calcmode="lin" valueType="num">
                                      <p:cBhvr>
                                        <p:cTn id="114" dur="1000" fill="hold"/>
                                        <p:tgtEl>
                                          <p:spTgt spid="46"/>
                                        </p:tgtEl>
                                        <p:attrNameLst>
                                          <p:attrName>style.rotation</p:attrName>
                                        </p:attrNameLst>
                                      </p:cBhvr>
                                      <p:tavLst>
                                        <p:tav tm="0">
                                          <p:val>
                                            <p:fltVal val="90"/>
                                          </p:val>
                                        </p:tav>
                                        <p:tav tm="100000">
                                          <p:val>
                                            <p:fltVal val="0"/>
                                          </p:val>
                                        </p:tav>
                                      </p:tavLst>
                                    </p:anim>
                                    <p:animEffect transition="in" filter="fade">
                                      <p:cBhvr>
                                        <p:cTn id="115" dur="1000"/>
                                        <p:tgtEl>
                                          <p:spTgt spid="46"/>
                                        </p:tgtEl>
                                      </p:cBhvr>
                                    </p:animEffect>
                                  </p:childTnLst>
                                </p:cTn>
                              </p:par>
                            </p:childTnLst>
                          </p:cTn>
                        </p:par>
                      </p:childTnLst>
                    </p:cTn>
                  </p:par>
                  <p:par>
                    <p:cTn id="116" fill="hold">
                      <p:stCondLst>
                        <p:cond delay="indefinite"/>
                      </p:stCondLst>
                      <p:childTnLst>
                        <p:par>
                          <p:cTn id="117" fill="hold">
                            <p:stCondLst>
                              <p:cond delay="0"/>
                            </p:stCondLst>
                            <p:childTnLst>
                              <p:par>
                                <p:cTn id="118" presetID="31" presetClass="entr" presetSubtype="0" fill="hold" grpId="0" nodeType="clickEffect">
                                  <p:stCondLst>
                                    <p:cond delay="0"/>
                                  </p:stCondLst>
                                  <p:childTnLst>
                                    <p:set>
                                      <p:cBhvr>
                                        <p:cTn id="119" dur="1" fill="hold">
                                          <p:stCondLst>
                                            <p:cond delay="0"/>
                                          </p:stCondLst>
                                        </p:cTn>
                                        <p:tgtEl>
                                          <p:spTgt spid="23"/>
                                        </p:tgtEl>
                                        <p:attrNameLst>
                                          <p:attrName>style.visibility</p:attrName>
                                        </p:attrNameLst>
                                      </p:cBhvr>
                                      <p:to>
                                        <p:strVal val="visible"/>
                                      </p:to>
                                    </p:set>
                                    <p:anim calcmode="lin" valueType="num">
                                      <p:cBhvr>
                                        <p:cTn id="120" dur="1000" fill="hold"/>
                                        <p:tgtEl>
                                          <p:spTgt spid="23"/>
                                        </p:tgtEl>
                                        <p:attrNameLst>
                                          <p:attrName>ppt_w</p:attrName>
                                        </p:attrNameLst>
                                      </p:cBhvr>
                                      <p:tavLst>
                                        <p:tav tm="0">
                                          <p:val>
                                            <p:fltVal val="0"/>
                                          </p:val>
                                        </p:tav>
                                        <p:tav tm="100000">
                                          <p:val>
                                            <p:strVal val="#ppt_w"/>
                                          </p:val>
                                        </p:tav>
                                      </p:tavLst>
                                    </p:anim>
                                    <p:anim calcmode="lin" valueType="num">
                                      <p:cBhvr>
                                        <p:cTn id="121" dur="1000" fill="hold"/>
                                        <p:tgtEl>
                                          <p:spTgt spid="23"/>
                                        </p:tgtEl>
                                        <p:attrNameLst>
                                          <p:attrName>ppt_h</p:attrName>
                                        </p:attrNameLst>
                                      </p:cBhvr>
                                      <p:tavLst>
                                        <p:tav tm="0">
                                          <p:val>
                                            <p:fltVal val="0"/>
                                          </p:val>
                                        </p:tav>
                                        <p:tav tm="100000">
                                          <p:val>
                                            <p:strVal val="#ppt_h"/>
                                          </p:val>
                                        </p:tav>
                                      </p:tavLst>
                                    </p:anim>
                                    <p:anim calcmode="lin" valueType="num">
                                      <p:cBhvr>
                                        <p:cTn id="122" dur="1000" fill="hold"/>
                                        <p:tgtEl>
                                          <p:spTgt spid="23"/>
                                        </p:tgtEl>
                                        <p:attrNameLst>
                                          <p:attrName>style.rotation</p:attrName>
                                        </p:attrNameLst>
                                      </p:cBhvr>
                                      <p:tavLst>
                                        <p:tav tm="0">
                                          <p:val>
                                            <p:fltVal val="90"/>
                                          </p:val>
                                        </p:tav>
                                        <p:tav tm="100000">
                                          <p:val>
                                            <p:fltVal val="0"/>
                                          </p:val>
                                        </p:tav>
                                      </p:tavLst>
                                    </p:anim>
                                    <p:animEffect transition="in" filter="fade">
                                      <p:cBhvr>
                                        <p:cTn id="123" dur="1000"/>
                                        <p:tgtEl>
                                          <p:spTgt spid="23"/>
                                        </p:tgtEl>
                                      </p:cBhvr>
                                    </p:animEffect>
                                  </p:childTnLst>
                                </p:cTn>
                              </p:par>
                              <p:par>
                                <p:cTn id="124" presetID="31" presetClass="entr" presetSubtype="0" fill="hold" nodeType="withEffect">
                                  <p:stCondLst>
                                    <p:cond delay="0"/>
                                  </p:stCondLst>
                                  <p:childTnLst>
                                    <p:set>
                                      <p:cBhvr>
                                        <p:cTn id="125" dur="1" fill="hold">
                                          <p:stCondLst>
                                            <p:cond delay="0"/>
                                          </p:stCondLst>
                                        </p:cTn>
                                        <p:tgtEl>
                                          <p:spTgt spid="29"/>
                                        </p:tgtEl>
                                        <p:attrNameLst>
                                          <p:attrName>style.visibility</p:attrName>
                                        </p:attrNameLst>
                                      </p:cBhvr>
                                      <p:to>
                                        <p:strVal val="visible"/>
                                      </p:to>
                                    </p:set>
                                    <p:anim calcmode="lin" valueType="num">
                                      <p:cBhvr>
                                        <p:cTn id="126" dur="1000" fill="hold"/>
                                        <p:tgtEl>
                                          <p:spTgt spid="29"/>
                                        </p:tgtEl>
                                        <p:attrNameLst>
                                          <p:attrName>ppt_w</p:attrName>
                                        </p:attrNameLst>
                                      </p:cBhvr>
                                      <p:tavLst>
                                        <p:tav tm="0">
                                          <p:val>
                                            <p:fltVal val="0"/>
                                          </p:val>
                                        </p:tav>
                                        <p:tav tm="100000">
                                          <p:val>
                                            <p:strVal val="#ppt_w"/>
                                          </p:val>
                                        </p:tav>
                                      </p:tavLst>
                                    </p:anim>
                                    <p:anim calcmode="lin" valueType="num">
                                      <p:cBhvr>
                                        <p:cTn id="127" dur="1000" fill="hold"/>
                                        <p:tgtEl>
                                          <p:spTgt spid="29"/>
                                        </p:tgtEl>
                                        <p:attrNameLst>
                                          <p:attrName>ppt_h</p:attrName>
                                        </p:attrNameLst>
                                      </p:cBhvr>
                                      <p:tavLst>
                                        <p:tav tm="0">
                                          <p:val>
                                            <p:fltVal val="0"/>
                                          </p:val>
                                        </p:tav>
                                        <p:tav tm="100000">
                                          <p:val>
                                            <p:strVal val="#ppt_h"/>
                                          </p:val>
                                        </p:tav>
                                      </p:tavLst>
                                    </p:anim>
                                    <p:anim calcmode="lin" valueType="num">
                                      <p:cBhvr>
                                        <p:cTn id="128" dur="1000" fill="hold"/>
                                        <p:tgtEl>
                                          <p:spTgt spid="29"/>
                                        </p:tgtEl>
                                        <p:attrNameLst>
                                          <p:attrName>style.rotation</p:attrName>
                                        </p:attrNameLst>
                                      </p:cBhvr>
                                      <p:tavLst>
                                        <p:tav tm="0">
                                          <p:val>
                                            <p:fltVal val="90"/>
                                          </p:val>
                                        </p:tav>
                                        <p:tav tm="100000">
                                          <p:val>
                                            <p:fltVal val="0"/>
                                          </p:val>
                                        </p:tav>
                                      </p:tavLst>
                                    </p:anim>
                                    <p:animEffect transition="in" filter="fade">
                                      <p:cBhvr>
                                        <p:cTn id="129" dur="1000"/>
                                        <p:tgtEl>
                                          <p:spTgt spid="29"/>
                                        </p:tgtEl>
                                      </p:cBhvr>
                                    </p:animEffect>
                                  </p:childTnLst>
                                </p:cTn>
                              </p:par>
                              <p:par>
                                <p:cTn id="130" presetID="31" presetClass="entr" presetSubtype="0" fill="hold" grpId="0" nodeType="withEffect">
                                  <p:stCondLst>
                                    <p:cond delay="0"/>
                                  </p:stCondLst>
                                  <p:childTnLst>
                                    <p:set>
                                      <p:cBhvr>
                                        <p:cTn id="131" dur="1" fill="hold">
                                          <p:stCondLst>
                                            <p:cond delay="0"/>
                                          </p:stCondLst>
                                        </p:cTn>
                                        <p:tgtEl>
                                          <p:spTgt spid="42"/>
                                        </p:tgtEl>
                                        <p:attrNameLst>
                                          <p:attrName>style.visibility</p:attrName>
                                        </p:attrNameLst>
                                      </p:cBhvr>
                                      <p:to>
                                        <p:strVal val="visible"/>
                                      </p:to>
                                    </p:set>
                                    <p:anim calcmode="lin" valueType="num">
                                      <p:cBhvr>
                                        <p:cTn id="132" dur="1000" fill="hold"/>
                                        <p:tgtEl>
                                          <p:spTgt spid="42"/>
                                        </p:tgtEl>
                                        <p:attrNameLst>
                                          <p:attrName>ppt_w</p:attrName>
                                        </p:attrNameLst>
                                      </p:cBhvr>
                                      <p:tavLst>
                                        <p:tav tm="0">
                                          <p:val>
                                            <p:fltVal val="0"/>
                                          </p:val>
                                        </p:tav>
                                        <p:tav tm="100000">
                                          <p:val>
                                            <p:strVal val="#ppt_w"/>
                                          </p:val>
                                        </p:tav>
                                      </p:tavLst>
                                    </p:anim>
                                    <p:anim calcmode="lin" valueType="num">
                                      <p:cBhvr>
                                        <p:cTn id="133" dur="1000" fill="hold"/>
                                        <p:tgtEl>
                                          <p:spTgt spid="42"/>
                                        </p:tgtEl>
                                        <p:attrNameLst>
                                          <p:attrName>ppt_h</p:attrName>
                                        </p:attrNameLst>
                                      </p:cBhvr>
                                      <p:tavLst>
                                        <p:tav tm="0">
                                          <p:val>
                                            <p:fltVal val="0"/>
                                          </p:val>
                                        </p:tav>
                                        <p:tav tm="100000">
                                          <p:val>
                                            <p:strVal val="#ppt_h"/>
                                          </p:val>
                                        </p:tav>
                                      </p:tavLst>
                                    </p:anim>
                                    <p:anim calcmode="lin" valueType="num">
                                      <p:cBhvr>
                                        <p:cTn id="134" dur="1000" fill="hold"/>
                                        <p:tgtEl>
                                          <p:spTgt spid="42"/>
                                        </p:tgtEl>
                                        <p:attrNameLst>
                                          <p:attrName>style.rotation</p:attrName>
                                        </p:attrNameLst>
                                      </p:cBhvr>
                                      <p:tavLst>
                                        <p:tav tm="0">
                                          <p:val>
                                            <p:fltVal val="90"/>
                                          </p:val>
                                        </p:tav>
                                        <p:tav tm="100000">
                                          <p:val>
                                            <p:fltVal val="0"/>
                                          </p:val>
                                        </p:tav>
                                      </p:tavLst>
                                    </p:anim>
                                    <p:animEffect transition="in" filter="fade">
                                      <p:cBhvr>
                                        <p:cTn id="135" dur="1000"/>
                                        <p:tgtEl>
                                          <p:spTgt spid="42"/>
                                        </p:tgtEl>
                                      </p:cBhvr>
                                    </p:animEffect>
                                  </p:childTnLst>
                                </p:cTn>
                              </p:par>
                              <p:par>
                                <p:cTn id="136" presetID="31" presetClass="entr" presetSubtype="0" fill="hold" nodeType="withEffect">
                                  <p:stCondLst>
                                    <p:cond delay="0"/>
                                  </p:stCondLst>
                                  <p:childTnLst>
                                    <p:set>
                                      <p:cBhvr>
                                        <p:cTn id="137" dur="1" fill="hold">
                                          <p:stCondLst>
                                            <p:cond delay="0"/>
                                          </p:stCondLst>
                                        </p:cTn>
                                        <p:tgtEl>
                                          <p:spTgt spid="61"/>
                                        </p:tgtEl>
                                        <p:attrNameLst>
                                          <p:attrName>style.visibility</p:attrName>
                                        </p:attrNameLst>
                                      </p:cBhvr>
                                      <p:to>
                                        <p:strVal val="visible"/>
                                      </p:to>
                                    </p:set>
                                    <p:anim calcmode="lin" valueType="num">
                                      <p:cBhvr>
                                        <p:cTn id="138" dur="1000" fill="hold"/>
                                        <p:tgtEl>
                                          <p:spTgt spid="61"/>
                                        </p:tgtEl>
                                        <p:attrNameLst>
                                          <p:attrName>ppt_w</p:attrName>
                                        </p:attrNameLst>
                                      </p:cBhvr>
                                      <p:tavLst>
                                        <p:tav tm="0">
                                          <p:val>
                                            <p:fltVal val="0"/>
                                          </p:val>
                                        </p:tav>
                                        <p:tav tm="100000">
                                          <p:val>
                                            <p:strVal val="#ppt_w"/>
                                          </p:val>
                                        </p:tav>
                                      </p:tavLst>
                                    </p:anim>
                                    <p:anim calcmode="lin" valueType="num">
                                      <p:cBhvr>
                                        <p:cTn id="139" dur="1000" fill="hold"/>
                                        <p:tgtEl>
                                          <p:spTgt spid="61"/>
                                        </p:tgtEl>
                                        <p:attrNameLst>
                                          <p:attrName>ppt_h</p:attrName>
                                        </p:attrNameLst>
                                      </p:cBhvr>
                                      <p:tavLst>
                                        <p:tav tm="0">
                                          <p:val>
                                            <p:fltVal val="0"/>
                                          </p:val>
                                        </p:tav>
                                        <p:tav tm="100000">
                                          <p:val>
                                            <p:strVal val="#ppt_h"/>
                                          </p:val>
                                        </p:tav>
                                      </p:tavLst>
                                    </p:anim>
                                    <p:anim calcmode="lin" valueType="num">
                                      <p:cBhvr>
                                        <p:cTn id="140" dur="1000" fill="hold"/>
                                        <p:tgtEl>
                                          <p:spTgt spid="61"/>
                                        </p:tgtEl>
                                        <p:attrNameLst>
                                          <p:attrName>style.rotation</p:attrName>
                                        </p:attrNameLst>
                                      </p:cBhvr>
                                      <p:tavLst>
                                        <p:tav tm="0">
                                          <p:val>
                                            <p:fltVal val="90"/>
                                          </p:val>
                                        </p:tav>
                                        <p:tav tm="100000">
                                          <p:val>
                                            <p:fltVal val="0"/>
                                          </p:val>
                                        </p:tav>
                                      </p:tavLst>
                                    </p:anim>
                                    <p:animEffect transition="in" filter="fade">
                                      <p:cBhvr>
                                        <p:cTn id="141" dur="1000"/>
                                        <p:tgtEl>
                                          <p:spTgt spid="61"/>
                                        </p:tgtEl>
                                      </p:cBhvr>
                                    </p:animEffect>
                                  </p:childTnLst>
                                </p:cTn>
                              </p:par>
                              <p:par>
                                <p:cTn id="142" presetID="31" presetClass="entr" presetSubtype="0" fill="hold" grpId="0" nodeType="withEffect">
                                  <p:stCondLst>
                                    <p:cond delay="0"/>
                                  </p:stCondLst>
                                  <p:childTnLst>
                                    <p:set>
                                      <p:cBhvr>
                                        <p:cTn id="143" dur="1" fill="hold">
                                          <p:stCondLst>
                                            <p:cond delay="0"/>
                                          </p:stCondLst>
                                        </p:cTn>
                                        <p:tgtEl>
                                          <p:spTgt spid="49"/>
                                        </p:tgtEl>
                                        <p:attrNameLst>
                                          <p:attrName>style.visibility</p:attrName>
                                        </p:attrNameLst>
                                      </p:cBhvr>
                                      <p:to>
                                        <p:strVal val="visible"/>
                                      </p:to>
                                    </p:set>
                                    <p:anim calcmode="lin" valueType="num">
                                      <p:cBhvr>
                                        <p:cTn id="144" dur="1000" fill="hold"/>
                                        <p:tgtEl>
                                          <p:spTgt spid="49"/>
                                        </p:tgtEl>
                                        <p:attrNameLst>
                                          <p:attrName>ppt_w</p:attrName>
                                        </p:attrNameLst>
                                      </p:cBhvr>
                                      <p:tavLst>
                                        <p:tav tm="0">
                                          <p:val>
                                            <p:fltVal val="0"/>
                                          </p:val>
                                        </p:tav>
                                        <p:tav tm="100000">
                                          <p:val>
                                            <p:strVal val="#ppt_w"/>
                                          </p:val>
                                        </p:tav>
                                      </p:tavLst>
                                    </p:anim>
                                    <p:anim calcmode="lin" valueType="num">
                                      <p:cBhvr>
                                        <p:cTn id="145" dur="1000" fill="hold"/>
                                        <p:tgtEl>
                                          <p:spTgt spid="49"/>
                                        </p:tgtEl>
                                        <p:attrNameLst>
                                          <p:attrName>ppt_h</p:attrName>
                                        </p:attrNameLst>
                                      </p:cBhvr>
                                      <p:tavLst>
                                        <p:tav tm="0">
                                          <p:val>
                                            <p:fltVal val="0"/>
                                          </p:val>
                                        </p:tav>
                                        <p:tav tm="100000">
                                          <p:val>
                                            <p:strVal val="#ppt_h"/>
                                          </p:val>
                                        </p:tav>
                                      </p:tavLst>
                                    </p:anim>
                                    <p:anim calcmode="lin" valueType="num">
                                      <p:cBhvr>
                                        <p:cTn id="146" dur="1000" fill="hold"/>
                                        <p:tgtEl>
                                          <p:spTgt spid="49"/>
                                        </p:tgtEl>
                                        <p:attrNameLst>
                                          <p:attrName>style.rotation</p:attrName>
                                        </p:attrNameLst>
                                      </p:cBhvr>
                                      <p:tavLst>
                                        <p:tav tm="0">
                                          <p:val>
                                            <p:fltVal val="90"/>
                                          </p:val>
                                        </p:tav>
                                        <p:tav tm="100000">
                                          <p:val>
                                            <p:fltVal val="0"/>
                                          </p:val>
                                        </p:tav>
                                      </p:tavLst>
                                    </p:anim>
                                    <p:animEffect transition="in" filter="fade">
                                      <p:cBhvr>
                                        <p:cTn id="147" dur="1000"/>
                                        <p:tgtEl>
                                          <p:spTgt spid="49"/>
                                        </p:tgtEl>
                                      </p:cBhvr>
                                    </p:animEffect>
                                  </p:childTnLst>
                                </p:cTn>
                              </p:par>
                              <p:par>
                                <p:cTn id="148" presetID="31" presetClass="entr" presetSubtype="0" fill="hold" grpId="0" nodeType="withEffect">
                                  <p:stCondLst>
                                    <p:cond delay="0"/>
                                  </p:stCondLst>
                                  <p:childTnLst>
                                    <p:set>
                                      <p:cBhvr>
                                        <p:cTn id="149" dur="1" fill="hold">
                                          <p:stCondLst>
                                            <p:cond delay="0"/>
                                          </p:stCondLst>
                                        </p:cTn>
                                        <p:tgtEl>
                                          <p:spTgt spid="48"/>
                                        </p:tgtEl>
                                        <p:attrNameLst>
                                          <p:attrName>style.visibility</p:attrName>
                                        </p:attrNameLst>
                                      </p:cBhvr>
                                      <p:to>
                                        <p:strVal val="visible"/>
                                      </p:to>
                                    </p:set>
                                    <p:anim calcmode="lin" valueType="num">
                                      <p:cBhvr>
                                        <p:cTn id="150" dur="1000" fill="hold"/>
                                        <p:tgtEl>
                                          <p:spTgt spid="48"/>
                                        </p:tgtEl>
                                        <p:attrNameLst>
                                          <p:attrName>ppt_w</p:attrName>
                                        </p:attrNameLst>
                                      </p:cBhvr>
                                      <p:tavLst>
                                        <p:tav tm="0">
                                          <p:val>
                                            <p:fltVal val="0"/>
                                          </p:val>
                                        </p:tav>
                                        <p:tav tm="100000">
                                          <p:val>
                                            <p:strVal val="#ppt_w"/>
                                          </p:val>
                                        </p:tav>
                                      </p:tavLst>
                                    </p:anim>
                                    <p:anim calcmode="lin" valueType="num">
                                      <p:cBhvr>
                                        <p:cTn id="151" dur="1000" fill="hold"/>
                                        <p:tgtEl>
                                          <p:spTgt spid="48"/>
                                        </p:tgtEl>
                                        <p:attrNameLst>
                                          <p:attrName>ppt_h</p:attrName>
                                        </p:attrNameLst>
                                      </p:cBhvr>
                                      <p:tavLst>
                                        <p:tav tm="0">
                                          <p:val>
                                            <p:fltVal val="0"/>
                                          </p:val>
                                        </p:tav>
                                        <p:tav tm="100000">
                                          <p:val>
                                            <p:strVal val="#ppt_h"/>
                                          </p:val>
                                        </p:tav>
                                      </p:tavLst>
                                    </p:anim>
                                    <p:anim calcmode="lin" valueType="num">
                                      <p:cBhvr>
                                        <p:cTn id="152" dur="1000" fill="hold"/>
                                        <p:tgtEl>
                                          <p:spTgt spid="48"/>
                                        </p:tgtEl>
                                        <p:attrNameLst>
                                          <p:attrName>style.rotation</p:attrName>
                                        </p:attrNameLst>
                                      </p:cBhvr>
                                      <p:tavLst>
                                        <p:tav tm="0">
                                          <p:val>
                                            <p:fltVal val="90"/>
                                          </p:val>
                                        </p:tav>
                                        <p:tav tm="100000">
                                          <p:val>
                                            <p:fltVal val="0"/>
                                          </p:val>
                                        </p:tav>
                                      </p:tavLst>
                                    </p:anim>
                                    <p:animEffect transition="in" filter="fade">
                                      <p:cBhvr>
                                        <p:cTn id="153" dur="1000"/>
                                        <p:tgtEl>
                                          <p:spTgt spid="48"/>
                                        </p:tgtEl>
                                      </p:cBhvr>
                                    </p:animEffect>
                                  </p:childTnLst>
                                </p:cTn>
                              </p:par>
                              <p:par>
                                <p:cTn id="154" presetID="31" presetClass="entr" presetSubtype="0" fill="hold" nodeType="withEffect">
                                  <p:stCondLst>
                                    <p:cond delay="0"/>
                                  </p:stCondLst>
                                  <p:childTnLst>
                                    <p:set>
                                      <p:cBhvr>
                                        <p:cTn id="155" dur="1" fill="hold">
                                          <p:stCondLst>
                                            <p:cond delay="0"/>
                                          </p:stCondLst>
                                        </p:cTn>
                                        <p:tgtEl>
                                          <p:spTgt spid="59"/>
                                        </p:tgtEl>
                                        <p:attrNameLst>
                                          <p:attrName>style.visibility</p:attrName>
                                        </p:attrNameLst>
                                      </p:cBhvr>
                                      <p:to>
                                        <p:strVal val="visible"/>
                                      </p:to>
                                    </p:set>
                                    <p:anim calcmode="lin" valueType="num">
                                      <p:cBhvr>
                                        <p:cTn id="156" dur="1000" fill="hold"/>
                                        <p:tgtEl>
                                          <p:spTgt spid="59"/>
                                        </p:tgtEl>
                                        <p:attrNameLst>
                                          <p:attrName>ppt_w</p:attrName>
                                        </p:attrNameLst>
                                      </p:cBhvr>
                                      <p:tavLst>
                                        <p:tav tm="0">
                                          <p:val>
                                            <p:fltVal val="0"/>
                                          </p:val>
                                        </p:tav>
                                        <p:tav tm="100000">
                                          <p:val>
                                            <p:strVal val="#ppt_w"/>
                                          </p:val>
                                        </p:tav>
                                      </p:tavLst>
                                    </p:anim>
                                    <p:anim calcmode="lin" valueType="num">
                                      <p:cBhvr>
                                        <p:cTn id="157" dur="1000" fill="hold"/>
                                        <p:tgtEl>
                                          <p:spTgt spid="59"/>
                                        </p:tgtEl>
                                        <p:attrNameLst>
                                          <p:attrName>ppt_h</p:attrName>
                                        </p:attrNameLst>
                                      </p:cBhvr>
                                      <p:tavLst>
                                        <p:tav tm="0">
                                          <p:val>
                                            <p:fltVal val="0"/>
                                          </p:val>
                                        </p:tav>
                                        <p:tav tm="100000">
                                          <p:val>
                                            <p:strVal val="#ppt_h"/>
                                          </p:val>
                                        </p:tav>
                                      </p:tavLst>
                                    </p:anim>
                                    <p:anim calcmode="lin" valueType="num">
                                      <p:cBhvr>
                                        <p:cTn id="158" dur="1000" fill="hold"/>
                                        <p:tgtEl>
                                          <p:spTgt spid="59"/>
                                        </p:tgtEl>
                                        <p:attrNameLst>
                                          <p:attrName>style.rotation</p:attrName>
                                        </p:attrNameLst>
                                      </p:cBhvr>
                                      <p:tavLst>
                                        <p:tav tm="0">
                                          <p:val>
                                            <p:fltVal val="90"/>
                                          </p:val>
                                        </p:tav>
                                        <p:tav tm="100000">
                                          <p:val>
                                            <p:fltVal val="0"/>
                                          </p:val>
                                        </p:tav>
                                      </p:tavLst>
                                    </p:anim>
                                    <p:animEffect transition="in" filter="fade">
                                      <p:cBhvr>
                                        <p:cTn id="159" dur="1000"/>
                                        <p:tgtEl>
                                          <p:spTgt spid="59"/>
                                        </p:tgtEl>
                                      </p:cBhvr>
                                    </p:animEffect>
                                  </p:childTnLst>
                                </p:cTn>
                              </p:par>
                              <p:par>
                                <p:cTn id="160" presetID="31" presetClass="entr" presetSubtype="0" fill="hold" grpId="0" nodeType="withEffect">
                                  <p:stCondLst>
                                    <p:cond delay="0"/>
                                  </p:stCondLst>
                                  <p:childTnLst>
                                    <p:set>
                                      <p:cBhvr>
                                        <p:cTn id="161" dur="1" fill="hold">
                                          <p:stCondLst>
                                            <p:cond delay="0"/>
                                          </p:stCondLst>
                                        </p:cTn>
                                        <p:tgtEl>
                                          <p:spTgt spid="68"/>
                                        </p:tgtEl>
                                        <p:attrNameLst>
                                          <p:attrName>style.visibility</p:attrName>
                                        </p:attrNameLst>
                                      </p:cBhvr>
                                      <p:to>
                                        <p:strVal val="visible"/>
                                      </p:to>
                                    </p:set>
                                    <p:anim calcmode="lin" valueType="num">
                                      <p:cBhvr>
                                        <p:cTn id="162" dur="1000" fill="hold"/>
                                        <p:tgtEl>
                                          <p:spTgt spid="68"/>
                                        </p:tgtEl>
                                        <p:attrNameLst>
                                          <p:attrName>ppt_w</p:attrName>
                                        </p:attrNameLst>
                                      </p:cBhvr>
                                      <p:tavLst>
                                        <p:tav tm="0">
                                          <p:val>
                                            <p:fltVal val="0"/>
                                          </p:val>
                                        </p:tav>
                                        <p:tav tm="100000">
                                          <p:val>
                                            <p:strVal val="#ppt_w"/>
                                          </p:val>
                                        </p:tav>
                                      </p:tavLst>
                                    </p:anim>
                                    <p:anim calcmode="lin" valueType="num">
                                      <p:cBhvr>
                                        <p:cTn id="163" dur="1000" fill="hold"/>
                                        <p:tgtEl>
                                          <p:spTgt spid="68"/>
                                        </p:tgtEl>
                                        <p:attrNameLst>
                                          <p:attrName>ppt_h</p:attrName>
                                        </p:attrNameLst>
                                      </p:cBhvr>
                                      <p:tavLst>
                                        <p:tav tm="0">
                                          <p:val>
                                            <p:fltVal val="0"/>
                                          </p:val>
                                        </p:tav>
                                        <p:tav tm="100000">
                                          <p:val>
                                            <p:strVal val="#ppt_h"/>
                                          </p:val>
                                        </p:tav>
                                      </p:tavLst>
                                    </p:anim>
                                    <p:anim calcmode="lin" valueType="num">
                                      <p:cBhvr>
                                        <p:cTn id="164" dur="1000" fill="hold"/>
                                        <p:tgtEl>
                                          <p:spTgt spid="68"/>
                                        </p:tgtEl>
                                        <p:attrNameLst>
                                          <p:attrName>style.rotation</p:attrName>
                                        </p:attrNameLst>
                                      </p:cBhvr>
                                      <p:tavLst>
                                        <p:tav tm="0">
                                          <p:val>
                                            <p:fltVal val="90"/>
                                          </p:val>
                                        </p:tav>
                                        <p:tav tm="100000">
                                          <p:val>
                                            <p:fltVal val="0"/>
                                          </p:val>
                                        </p:tav>
                                      </p:tavLst>
                                    </p:anim>
                                    <p:animEffect transition="in" filter="fade">
                                      <p:cBhvr>
                                        <p:cTn id="165" dur="1000"/>
                                        <p:tgtEl>
                                          <p:spTgt spid="68"/>
                                        </p:tgtEl>
                                      </p:cBhvr>
                                    </p:animEffect>
                                  </p:childTnLst>
                                </p:cTn>
                              </p:par>
                            </p:childTnLst>
                          </p:cTn>
                        </p:par>
                      </p:childTnLst>
                    </p:cTn>
                  </p:par>
                  <p:par>
                    <p:cTn id="166" fill="hold">
                      <p:stCondLst>
                        <p:cond delay="indefinite"/>
                      </p:stCondLst>
                      <p:childTnLst>
                        <p:par>
                          <p:cTn id="167" fill="hold">
                            <p:stCondLst>
                              <p:cond delay="0"/>
                            </p:stCondLst>
                            <p:childTnLst>
                              <p:par>
                                <p:cTn id="168" presetID="42" presetClass="entr" presetSubtype="0" fill="hold" grpId="0" nodeType="clickEffect">
                                  <p:stCondLst>
                                    <p:cond delay="0"/>
                                  </p:stCondLst>
                                  <p:childTnLst>
                                    <p:set>
                                      <p:cBhvr>
                                        <p:cTn id="169" dur="1" fill="hold">
                                          <p:stCondLst>
                                            <p:cond delay="0"/>
                                          </p:stCondLst>
                                        </p:cTn>
                                        <p:tgtEl>
                                          <p:spTgt spid="3"/>
                                        </p:tgtEl>
                                        <p:attrNameLst>
                                          <p:attrName>style.visibility</p:attrName>
                                        </p:attrNameLst>
                                      </p:cBhvr>
                                      <p:to>
                                        <p:strVal val="visible"/>
                                      </p:to>
                                    </p:set>
                                    <p:animEffect transition="in" filter="fade">
                                      <p:cBhvr>
                                        <p:cTn id="170" dur="1000"/>
                                        <p:tgtEl>
                                          <p:spTgt spid="3"/>
                                        </p:tgtEl>
                                      </p:cBhvr>
                                    </p:animEffect>
                                    <p:anim calcmode="lin" valueType="num">
                                      <p:cBhvr>
                                        <p:cTn id="171" dur="1000" fill="hold"/>
                                        <p:tgtEl>
                                          <p:spTgt spid="3"/>
                                        </p:tgtEl>
                                        <p:attrNameLst>
                                          <p:attrName>ppt_x</p:attrName>
                                        </p:attrNameLst>
                                      </p:cBhvr>
                                      <p:tavLst>
                                        <p:tav tm="0">
                                          <p:val>
                                            <p:strVal val="#ppt_x"/>
                                          </p:val>
                                        </p:tav>
                                        <p:tav tm="100000">
                                          <p:val>
                                            <p:strVal val="#ppt_x"/>
                                          </p:val>
                                        </p:tav>
                                      </p:tavLst>
                                    </p:anim>
                                    <p:anim calcmode="lin" valueType="num">
                                      <p:cBhvr>
                                        <p:cTn id="17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P spid="21" grpId="0"/>
      <p:bldP spid="22" grpId="0"/>
      <p:bldP spid="23" grpId="0"/>
      <p:bldP spid="25" grpId="0" animBg="1"/>
      <p:bldP spid="26" grpId="0" animBg="1"/>
      <p:bldP spid="31" grpId="0" animBg="1"/>
      <p:bldP spid="38" grpId="0" animBg="1"/>
      <p:bldP spid="24" grpId="0" animBg="1"/>
      <p:bldP spid="41" grpId="0" animBg="1"/>
      <p:bldP spid="42" grpId="0" animBg="1"/>
      <p:bldP spid="45" grpId="0" animBg="1"/>
      <p:bldP spid="46" grpId="0" animBg="1"/>
      <p:bldP spid="48" grpId="0" animBg="1"/>
      <p:bldP spid="49" grpId="0" animBg="1"/>
      <p:bldP spid="68"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507479C-0E86-C28B-A3F3-67B115D1FC34}"/>
              </a:ext>
            </a:extLst>
          </p:cNvPr>
          <p:cNvSpPr>
            <a:spLocks noGrp="1"/>
          </p:cNvSpPr>
          <p:nvPr>
            <p:ph type="body" sz="half" idx="2"/>
          </p:nvPr>
        </p:nvSpPr>
        <p:spPr>
          <a:xfrm>
            <a:off x="1219199" y="3747668"/>
            <a:ext cx="3768934" cy="2376840"/>
          </a:xfrm>
        </p:spPr>
        <p:txBody>
          <a:bodyPr>
            <a:normAutofit/>
          </a:bodyPr>
          <a:lstStyle/>
          <a:p>
            <a:r>
              <a:rPr lang="en-US" sz="2000" dirty="0">
                <a:solidFill>
                  <a:schemeClr val="bg1"/>
                </a:solidFill>
              </a:rPr>
              <a:t>Thank you for Iowa DOT’s leadership in providing direct access to I-380 from Tower Terrace Road!</a:t>
            </a:r>
          </a:p>
        </p:txBody>
      </p:sp>
      <p:pic>
        <p:nvPicPr>
          <p:cNvPr id="10" name="Picture Placeholder 8">
            <a:extLst>
              <a:ext uri="{FF2B5EF4-FFF2-40B4-BE49-F238E27FC236}">
                <a16:creationId xmlns:a16="http://schemas.microsoft.com/office/drawing/2014/main" id="{40970768-BB02-C6EB-AE82-CBBBEE831E10}"/>
              </a:ext>
            </a:extLst>
          </p:cNvPr>
          <p:cNvPicPr>
            <a:picLocks noChangeAspect="1"/>
          </p:cNvPicPr>
          <p:nvPr/>
        </p:nvPicPr>
        <p:blipFill rotWithShape="1">
          <a:blip r:embed="rId2">
            <a:extLst>
              <a:ext uri="{28A0092B-C50C-407E-A947-70E740481C1C}">
                <a14:useLocalDpi xmlns:a14="http://schemas.microsoft.com/office/drawing/2010/main" val="0"/>
              </a:ext>
            </a:extLst>
          </a:blip>
          <a:srcRect l="61" t="12875" r="3973" b="17454"/>
          <a:stretch/>
        </p:blipFill>
        <p:spPr>
          <a:xfrm>
            <a:off x="4988133" y="1457710"/>
            <a:ext cx="7052554" cy="3842427"/>
          </a:xfrm>
          <a:prstGeom prst="rect">
            <a:avLst/>
          </a:prstGeom>
        </p:spPr>
      </p:pic>
      <p:pic>
        <p:nvPicPr>
          <p:cNvPr id="9" name="Picture Placeholder 8" descr="A fence with a fence around it&#10;&#10;Description automatically generated">
            <a:extLst>
              <a:ext uri="{FF2B5EF4-FFF2-40B4-BE49-F238E27FC236}">
                <a16:creationId xmlns:a16="http://schemas.microsoft.com/office/drawing/2014/main" id="{EB9FC3CE-ADEA-6E60-11A8-04A2E6E3F9B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0352" r="10352"/>
          <a:stretch>
            <a:fillRect/>
          </a:stretch>
        </p:blipFill>
        <p:spPr>
          <a:xfrm>
            <a:off x="9374221" y="228901"/>
            <a:ext cx="2509620" cy="2373521"/>
          </a:xfrm>
        </p:spPr>
      </p:pic>
      <p:pic>
        <p:nvPicPr>
          <p:cNvPr id="11" name="Picture Placeholder 8">
            <a:extLst>
              <a:ext uri="{FF2B5EF4-FFF2-40B4-BE49-F238E27FC236}">
                <a16:creationId xmlns:a16="http://schemas.microsoft.com/office/drawing/2014/main" id="{AB14D0D5-720E-B81C-64AB-D3339334F8B4}"/>
              </a:ext>
            </a:extLst>
          </p:cNvPr>
          <p:cNvPicPr>
            <a:picLocks noChangeAspect="1"/>
          </p:cNvPicPr>
          <p:nvPr/>
        </p:nvPicPr>
        <p:blipFill rotWithShape="1">
          <a:blip r:embed="rId4">
            <a:extLst>
              <a:ext uri="{28A0092B-C50C-407E-A947-70E740481C1C}">
                <a14:useLocalDpi xmlns:a14="http://schemas.microsoft.com/office/drawing/2010/main" val="0"/>
              </a:ext>
            </a:extLst>
          </a:blip>
          <a:srcRect l="6786" r="13946"/>
          <a:stretch/>
        </p:blipFill>
        <p:spPr>
          <a:xfrm>
            <a:off x="9374221" y="4255579"/>
            <a:ext cx="2513131" cy="2376841"/>
          </a:xfrm>
          <a:prstGeom prst="rect">
            <a:avLst/>
          </a:prstGeom>
        </p:spPr>
      </p:pic>
      <p:pic>
        <p:nvPicPr>
          <p:cNvPr id="12" name="Picture 11" descr="A screen shot of a diagram&#10;&#10;Description automatically generated">
            <a:extLst>
              <a:ext uri="{FF2B5EF4-FFF2-40B4-BE49-F238E27FC236}">
                <a16:creationId xmlns:a16="http://schemas.microsoft.com/office/drawing/2014/main" id="{63B13691-2F01-B176-6FCF-C78DF4438607}"/>
              </a:ext>
            </a:extLst>
          </p:cNvPr>
          <p:cNvPicPr>
            <a:picLocks noChangeAspect="1"/>
          </p:cNvPicPr>
          <p:nvPr/>
        </p:nvPicPr>
        <p:blipFill rotWithShape="1">
          <a:blip r:embed="rId5">
            <a:extLst>
              <a:ext uri="{28A0092B-C50C-407E-A947-70E740481C1C}">
                <a14:useLocalDpi xmlns:a14="http://schemas.microsoft.com/office/drawing/2010/main" val="0"/>
              </a:ext>
            </a:extLst>
          </a:blip>
          <a:srcRect l="15490" t="8333" r="18726" b="43768"/>
          <a:stretch/>
        </p:blipFill>
        <p:spPr>
          <a:xfrm>
            <a:off x="0" y="0"/>
            <a:ext cx="1304011" cy="1228725"/>
          </a:xfrm>
          <a:prstGeom prst="rect">
            <a:avLst/>
          </a:prstGeom>
        </p:spPr>
      </p:pic>
      <p:sp>
        <p:nvSpPr>
          <p:cNvPr id="2" name="TextBox 1">
            <a:extLst>
              <a:ext uri="{FF2B5EF4-FFF2-40B4-BE49-F238E27FC236}">
                <a16:creationId xmlns:a16="http://schemas.microsoft.com/office/drawing/2014/main" id="{CA27D861-95C1-D235-CC04-E80416FEF82D}"/>
              </a:ext>
            </a:extLst>
          </p:cNvPr>
          <p:cNvSpPr txBox="1"/>
          <p:nvPr/>
        </p:nvSpPr>
        <p:spPr>
          <a:xfrm>
            <a:off x="1219200" y="1636076"/>
            <a:ext cx="3768934" cy="1938992"/>
          </a:xfrm>
          <a:prstGeom prst="rect">
            <a:avLst/>
          </a:prstGeom>
          <a:noFill/>
        </p:spPr>
        <p:txBody>
          <a:bodyPr wrap="square" rtlCol="0">
            <a:spAutoFit/>
          </a:bodyPr>
          <a:lstStyle/>
          <a:p>
            <a:r>
              <a:rPr lang="en-US" sz="4000" i="1" dirty="0">
                <a:solidFill>
                  <a:schemeClr val="bg1"/>
                </a:solidFill>
                <a:latin typeface="+mj-lt"/>
              </a:rPr>
              <a:t>I-380 &amp; Tower Terrace Road Interchange</a:t>
            </a:r>
          </a:p>
        </p:txBody>
      </p:sp>
    </p:spTree>
    <p:extLst>
      <p:ext uri="{BB962C8B-B14F-4D97-AF65-F5344CB8AC3E}">
        <p14:creationId xmlns:p14="http://schemas.microsoft.com/office/powerpoint/2010/main" val="1392747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A map of a city&#10;&#10;Description automatically generated">
            <a:extLst>
              <a:ext uri="{FF2B5EF4-FFF2-40B4-BE49-F238E27FC236}">
                <a16:creationId xmlns:a16="http://schemas.microsoft.com/office/drawing/2014/main" id="{8155B60C-638D-AAC1-DBC9-CFE2D4FDC82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062" b="2774"/>
          <a:stretch/>
        </p:blipFill>
        <p:spPr>
          <a:xfrm>
            <a:off x="1219199" y="1801010"/>
            <a:ext cx="9493250" cy="2291675"/>
          </a:xfrm>
        </p:spPr>
      </p:pic>
      <p:pic>
        <p:nvPicPr>
          <p:cNvPr id="7" name="Content Placeholder 5">
            <a:extLst>
              <a:ext uri="{FF2B5EF4-FFF2-40B4-BE49-F238E27FC236}">
                <a16:creationId xmlns:a16="http://schemas.microsoft.com/office/drawing/2014/main" id="{2FE5273E-EB49-C29E-B40E-D19DD4ECDDE9}"/>
              </a:ext>
            </a:extLst>
          </p:cNvPr>
          <p:cNvPicPr>
            <a:picLocks noChangeAspect="1"/>
          </p:cNvPicPr>
          <p:nvPr/>
        </p:nvPicPr>
        <p:blipFill rotWithShape="1">
          <a:blip r:embed="rId3">
            <a:extLst>
              <a:ext uri="{28A0092B-C50C-407E-A947-70E740481C1C}">
                <a14:useLocalDpi xmlns:a14="http://schemas.microsoft.com/office/drawing/2010/main" val="0"/>
              </a:ext>
            </a:extLst>
          </a:blip>
          <a:srcRect b="20836"/>
          <a:stretch/>
        </p:blipFill>
        <p:spPr>
          <a:xfrm>
            <a:off x="1219199" y="4210227"/>
            <a:ext cx="9493249" cy="2291675"/>
          </a:xfrm>
          <a:prstGeom prst="rect">
            <a:avLst/>
          </a:prstGeom>
        </p:spPr>
      </p:pic>
      <p:sp>
        <p:nvSpPr>
          <p:cNvPr id="8" name="Rectangle 7">
            <a:extLst>
              <a:ext uri="{FF2B5EF4-FFF2-40B4-BE49-F238E27FC236}">
                <a16:creationId xmlns:a16="http://schemas.microsoft.com/office/drawing/2014/main" id="{72075C9E-47B7-DC5B-80F7-A4CD875DE1B6}"/>
              </a:ext>
            </a:extLst>
          </p:cNvPr>
          <p:cNvSpPr/>
          <p:nvPr/>
        </p:nvSpPr>
        <p:spPr>
          <a:xfrm>
            <a:off x="3195739" y="2598073"/>
            <a:ext cx="5262664" cy="544748"/>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E91146-3655-0677-0B18-BF3A5B3AD2C5}"/>
              </a:ext>
            </a:extLst>
          </p:cNvPr>
          <p:cNvSpPr/>
          <p:nvPr/>
        </p:nvSpPr>
        <p:spPr>
          <a:xfrm>
            <a:off x="7200900" y="4532667"/>
            <a:ext cx="2257426" cy="544748"/>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D293A51-B5F6-1463-AE27-FE756AEF2DA2}"/>
              </a:ext>
            </a:extLst>
          </p:cNvPr>
          <p:cNvSpPr/>
          <p:nvPr/>
        </p:nvSpPr>
        <p:spPr>
          <a:xfrm>
            <a:off x="4552949" y="5587509"/>
            <a:ext cx="781051" cy="544748"/>
          </a:xfrm>
          <a:prstGeom prst="rect">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creen shot of a diagram&#10;&#10;Description automatically generated">
            <a:extLst>
              <a:ext uri="{FF2B5EF4-FFF2-40B4-BE49-F238E27FC236}">
                <a16:creationId xmlns:a16="http://schemas.microsoft.com/office/drawing/2014/main" id="{4778BA67-AF48-11D3-1ACB-B714D6E37086}"/>
              </a:ext>
            </a:extLst>
          </p:cNvPr>
          <p:cNvPicPr>
            <a:picLocks noChangeAspect="1"/>
          </p:cNvPicPr>
          <p:nvPr/>
        </p:nvPicPr>
        <p:blipFill rotWithShape="1">
          <a:blip r:embed="rId4">
            <a:extLst>
              <a:ext uri="{28A0092B-C50C-407E-A947-70E740481C1C}">
                <a14:useLocalDpi xmlns:a14="http://schemas.microsoft.com/office/drawing/2010/main" val="0"/>
              </a:ext>
            </a:extLst>
          </a:blip>
          <a:srcRect l="15490" t="8333" r="18726" b="43768"/>
          <a:stretch/>
        </p:blipFill>
        <p:spPr>
          <a:xfrm>
            <a:off x="0" y="0"/>
            <a:ext cx="1304011" cy="1228725"/>
          </a:xfrm>
          <a:prstGeom prst="rect">
            <a:avLst/>
          </a:prstGeom>
        </p:spPr>
      </p:pic>
      <p:sp>
        <p:nvSpPr>
          <p:cNvPr id="3" name="TextBox 2">
            <a:extLst>
              <a:ext uri="{FF2B5EF4-FFF2-40B4-BE49-F238E27FC236}">
                <a16:creationId xmlns:a16="http://schemas.microsoft.com/office/drawing/2014/main" id="{869F9E29-B8E4-AD40-0FF0-39667497E5AF}"/>
              </a:ext>
            </a:extLst>
          </p:cNvPr>
          <p:cNvSpPr txBox="1"/>
          <p:nvPr/>
        </p:nvSpPr>
        <p:spPr>
          <a:xfrm>
            <a:off x="927180" y="634333"/>
            <a:ext cx="9799781" cy="1200329"/>
          </a:xfrm>
          <a:prstGeom prst="rect">
            <a:avLst/>
          </a:prstGeom>
          <a:noFill/>
        </p:spPr>
        <p:txBody>
          <a:bodyPr wrap="square" rtlCol="0">
            <a:spAutoFit/>
          </a:bodyPr>
          <a:lstStyle/>
          <a:p>
            <a:pPr algn="ctr"/>
            <a:r>
              <a:rPr lang="en-US" sz="3600" i="1" dirty="0">
                <a:solidFill>
                  <a:schemeClr val="bg1"/>
                </a:solidFill>
                <a:latin typeface="+mj-lt"/>
              </a:rPr>
              <a:t>Ph 7 Corridor Limits = I-380 to IA 13 = 8.3 mi</a:t>
            </a:r>
          </a:p>
          <a:p>
            <a:pPr algn="ctr"/>
            <a:r>
              <a:rPr lang="en-US" sz="3600" i="1" dirty="0">
                <a:solidFill>
                  <a:schemeClr val="bg1"/>
                </a:solidFill>
                <a:latin typeface="+mj-lt"/>
              </a:rPr>
              <a:t>(3.7 miles underfunded by $53.5M)</a:t>
            </a:r>
          </a:p>
        </p:txBody>
      </p:sp>
    </p:spTree>
    <p:extLst>
      <p:ext uri="{BB962C8B-B14F-4D97-AF65-F5344CB8AC3E}">
        <p14:creationId xmlns:p14="http://schemas.microsoft.com/office/powerpoint/2010/main" val="156203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155B60C-638D-AAC1-DBC9-CFE2D4FDC82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749" t="6147" r="4749" b="49374"/>
          <a:stretch/>
        </p:blipFill>
        <p:spPr>
          <a:xfrm>
            <a:off x="1235904" y="1794852"/>
            <a:ext cx="9720192" cy="3691447"/>
          </a:xfrm>
        </p:spPr>
      </p:pic>
      <p:pic>
        <p:nvPicPr>
          <p:cNvPr id="3" name="Picture 2" descr="A screen shot of a diagram&#10;&#10;Description automatically generated">
            <a:extLst>
              <a:ext uri="{FF2B5EF4-FFF2-40B4-BE49-F238E27FC236}">
                <a16:creationId xmlns:a16="http://schemas.microsoft.com/office/drawing/2014/main" id="{B44F6DD3-0E0C-468A-D0FA-76B8C98A686B}"/>
              </a:ext>
            </a:extLst>
          </p:cNvPr>
          <p:cNvPicPr>
            <a:picLocks noChangeAspect="1"/>
          </p:cNvPicPr>
          <p:nvPr/>
        </p:nvPicPr>
        <p:blipFill rotWithShape="1">
          <a:blip r:embed="rId3">
            <a:extLst>
              <a:ext uri="{28A0092B-C50C-407E-A947-70E740481C1C}">
                <a14:useLocalDpi xmlns:a14="http://schemas.microsoft.com/office/drawing/2010/main" val="0"/>
              </a:ext>
            </a:extLst>
          </a:blip>
          <a:srcRect l="15490" t="8333" r="18726" b="43768"/>
          <a:stretch/>
        </p:blipFill>
        <p:spPr>
          <a:xfrm>
            <a:off x="0" y="0"/>
            <a:ext cx="1304011" cy="1228725"/>
          </a:xfrm>
          <a:prstGeom prst="rect">
            <a:avLst/>
          </a:prstGeom>
        </p:spPr>
      </p:pic>
      <p:sp>
        <p:nvSpPr>
          <p:cNvPr id="4" name="TextBox 3">
            <a:extLst>
              <a:ext uri="{FF2B5EF4-FFF2-40B4-BE49-F238E27FC236}">
                <a16:creationId xmlns:a16="http://schemas.microsoft.com/office/drawing/2014/main" id="{59AA12D4-0A26-31B1-AE8A-69AA0728EE9D}"/>
              </a:ext>
            </a:extLst>
          </p:cNvPr>
          <p:cNvSpPr txBox="1"/>
          <p:nvPr/>
        </p:nvSpPr>
        <p:spPr>
          <a:xfrm>
            <a:off x="1196109" y="660832"/>
            <a:ext cx="9799781" cy="1200329"/>
          </a:xfrm>
          <a:prstGeom prst="rect">
            <a:avLst/>
          </a:prstGeom>
          <a:noFill/>
        </p:spPr>
        <p:txBody>
          <a:bodyPr wrap="square" rtlCol="0">
            <a:spAutoFit/>
          </a:bodyPr>
          <a:lstStyle/>
          <a:p>
            <a:pPr algn="ctr"/>
            <a:r>
              <a:rPr lang="en-US" sz="3600" i="1" dirty="0">
                <a:solidFill>
                  <a:schemeClr val="bg1"/>
                </a:solidFill>
                <a:latin typeface="+mj-lt"/>
              </a:rPr>
              <a:t>Tower Terrace Road</a:t>
            </a:r>
          </a:p>
          <a:p>
            <a:pPr algn="ctr"/>
            <a:r>
              <a:rPr lang="en-US" sz="3600" i="1" dirty="0">
                <a:solidFill>
                  <a:schemeClr val="bg1"/>
                </a:solidFill>
                <a:latin typeface="+mj-lt"/>
              </a:rPr>
              <a:t>Initial Cross Section</a:t>
            </a:r>
          </a:p>
        </p:txBody>
      </p:sp>
    </p:spTree>
    <p:extLst>
      <p:ext uri="{BB962C8B-B14F-4D97-AF65-F5344CB8AC3E}">
        <p14:creationId xmlns:p14="http://schemas.microsoft.com/office/powerpoint/2010/main" val="1402548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155B60C-638D-AAC1-DBC9-CFE2D4FDC82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749" t="45210" r="4749" b="13982"/>
          <a:stretch/>
        </p:blipFill>
        <p:spPr>
          <a:xfrm>
            <a:off x="1235904" y="1794853"/>
            <a:ext cx="9720192" cy="3386748"/>
          </a:xfrm>
        </p:spPr>
      </p:pic>
      <p:pic>
        <p:nvPicPr>
          <p:cNvPr id="3" name="Picture 2" descr="A screen shot of a diagram&#10;&#10;Description automatically generated">
            <a:extLst>
              <a:ext uri="{FF2B5EF4-FFF2-40B4-BE49-F238E27FC236}">
                <a16:creationId xmlns:a16="http://schemas.microsoft.com/office/drawing/2014/main" id="{3330D988-CB93-5CCB-4C08-58B23D40442B}"/>
              </a:ext>
            </a:extLst>
          </p:cNvPr>
          <p:cNvPicPr>
            <a:picLocks noChangeAspect="1"/>
          </p:cNvPicPr>
          <p:nvPr/>
        </p:nvPicPr>
        <p:blipFill rotWithShape="1">
          <a:blip r:embed="rId3">
            <a:extLst>
              <a:ext uri="{28A0092B-C50C-407E-A947-70E740481C1C}">
                <a14:useLocalDpi xmlns:a14="http://schemas.microsoft.com/office/drawing/2010/main" val="0"/>
              </a:ext>
            </a:extLst>
          </a:blip>
          <a:srcRect l="15490" t="8333" r="18726" b="43768"/>
          <a:stretch/>
        </p:blipFill>
        <p:spPr>
          <a:xfrm>
            <a:off x="0" y="0"/>
            <a:ext cx="1304011" cy="1228725"/>
          </a:xfrm>
          <a:prstGeom prst="rect">
            <a:avLst/>
          </a:prstGeom>
        </p:spPr>
      </p:pic>
      <p:sp>
        <p:nvSpPr>
          <p:cNvPr id="8" name="TextBox 7">
            <a:extLst>
              <a:ext uri="{FF2B5EF4-FFF2-40B4-BE49-F238E27FC236}">
                <a16:creationId xmlns:a16="http://schemas.microsoft.com/office/drawing/2014/main" id="{6D427047-79F7-BE33-3432-2F280A94FAB0}"/>
              </a:ext>
            </a:extLst>
          </p:cNvPr>
          <p:cNvSpPr txBox="1"/>
          <p:nvPr/>
        </p:nvSpPr>
        <p:spPr>
          <a:xfrm>
            <a:off x="1196109" y="660832"/>
            <a:ext cx="9799781" cy="1200329"/>
          </a:xfrm>
          <a:prstGeom prst="rect">
            <a:avLst/>
          </a:prstGeom>
          <a:noFill/>
        </p:spPr>
        <p:txBody>
          <a:bodyPr wrap="square" rtlCol="0">
            <a:spAutoFit/>
          </a:bodyPr>
          <a:lstStyle/>
          <a:p>
            <a:pPr algn="ctr"/>
            <a:r>
              <a:rPr lang="en-US" sz="3600" i="1" dirty="0">
                <a:solidFill>
                  <a:schemeClr val="bg1"/>
                </a:solidFill>
                <a:latin typeface="+mj-lt"/>
              </a:rPr>
              <a:t>Tower Terrace Road</a:t>
            </a:r>
          </a:p>
          <a:p>
            <a:pPr algn="ctr"/>
            <a:r>
              <a:rPr lang="en-US" sz="3600" i="1" dirty="0">
                <a:solidFill>
                  <a:schemeClr val="bg1"/>
                </a:solidFill>
                <a:latin typeface="+mj-lt"/>
              </a:rPr>
              <a:t>Future Cross Section</a:t>
            </a:r>
          </a:p>
        </p:txBody>
      </p:sp>
    </p:spTree>
    <p:extLst>
      <p:ext uri="{BB962C8B-B14F-4D97-AF65-F5344CB8AC3E}">
        <p14:creationId xmlns:p14="http://schemas.microsoft.com/office/powerpoint/2010/main" val="2261906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Content Placeholder 7" descr="Aerial view of a city&#10;&#10;Description automatically generated">
            <a:extLst>
              <a:ext uri="{FF2B5EF4-FFF2-40B4-BE49-F238E27FC236}">
                <a16:creationId xmlns:a16="http://schemas.microsoft.com/office/drawing/2014/main" id="{DECD9B98-A8B5-896B-3AD0-92F41849F2E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05620" y="749501"/>
            <a:ext cx="5948362" cy="3965574"/>
          </a:xfrm>
        </p:spPr>
      </p:pic>
      <p:sp>
        <p:nvSpPr>
          <p:cNvPr id="4" name="Text Placeholder 3">
            <a:extLst>
              <a:ext uri="{FF2B5EF4-FFF2-40B4-BE49-F238E27FC236}">
                <a16:creationId xmlns:a16="http://schemas.microsoft.com/office/drawing/2014/main" id="{E101506F-FA8E-DBB6-CEA1-D1F178058727}"/>
              </a:ext>
            </a:extLst>
          </p:cNvPr>
          <p:cNvSpPr>
            <a:spLocks noGrp="1"/>
          </p:cNvSpPr>
          <p:nvPr>
            <p:ph type="body" sz="half" idx="2"/>
          </p:nvPr>
        </p:nvSpPr>
        <p:spPr>
          <a:xfrm>
            <a:off x="1219200" y="2965450"/>
            <a:ext cx="4019550" cy="2895600"/>
          </a:xfrm>
        </p:spPr>
        <p:txBody>
          <a:bodyPr>
            <a:normAutofit/>
          </a:bodyPr>
          <a:lstStyle/>
          <a:p>
            <a:pPr>
              <a:lnSpc>
                <a:spcPct val="100000"/>
              </a:lnSpc>
              <a:spcBef>
                <a:spcPts val="0"/>
              </a:spcBef>
            </a:pPr>
            <a:r>
              <a:rPr lang="en-US" dirty="0">
                <a:solidFill>
                  <a:schemeClr val="bg1"/>
                </a:solidFill>
              </a:rPr>
              <a:t>Provide a continuous east/west arterial route connecting I-380 to IA 13 that:</a:t>
            </a:r>
          </a:p>
          <a:p>
            <a:pPr marL="457200" indent="-457200">
              <a:lnSpc>
                <a:spcPct val="100000"/>
              </a:lnSpc>
              <a:spcBef>
                <a:spcPts val="0"/>
              </a:spcBef>
              <a:buAutoNum type="arabicPeriod"/>
            </a:pPr>
            <a:r>
              <a:rPr lang="en-US" sz="2000" b="1" dirty="0">
                <a:solidFill>
                  <a:schemeClr val="bg1"/>
                </a:solidFill>
              </a:rPr>
              <a:t>Improves east/west reliability and reduces road network congestion;</a:t>
            </a:r>
          </a:p>
        </p:txBody>
      </p:sp>
      <p:pic>
        <p:nvPicPr>
          <p:cNvPr id="6" name="Picture 5" descr="A screen shot of a diagram&#10;&#10;Description automatically generated">
            <a:extLst>
              <a:ext uri="{FF2B5EF4-FFF2-40B4-BE49-F238E27FC236}">
                <a16:creationId xmlns:a16="http://schemas.microsoft.com/office/drawing/2014/main" id="{D96ECBB6-C02D-E412-5EC7-9A384211FC5A}"/>
              </a:ext>
            </a:extLst>
          </p:cNvPr>
          <p:cNvPicPr>
            <a:picLocks noChangeAspect="1"/>
          </p:cNvPicPr>
          <p:nvPr/>
        </p:nvPicPr>
        <p:blipFill rotWithShape="1">
          <a:blip r:embed="rId4">
            <a:extLst>
              <a:ext uri="{28A0092B-C50C-407E-A947-70E740481C1C}">
                <a14:useLocalDpi xmlns:a14="http://schemas.microsoft.com/office/drawing/2010/main" val="0"/>
              </a:ext>
            </a:extLst>
          </a:blip>
          <a:srcRect l="15490" t="8333" r="18726" b="43768"/>
          <a:stretch/>
        </p:blipFill>
        <p:spPr>
          <a:xfrm>
            <a:off x="0" y="0"/>
            <a:ext cx="1304011" cy="1228725"/>
          </a:xfrm>
          <a:prstGeom prst="rect">
            <a:avLst/>
          </a:prstGeom>
        </p:spPr>
      </p:pic>
      <p:sp>
        <p:nvSpPr>
          <p:cNvPr id="7" name="TextBox 6">
            <a:extLst>
              <a:ext uri="{FF2B5EF4-FFF2-40B4-BE49-F238E27FC236}">
                <a16:creationId xmlns:a16="http://schemas.microsoft.com/office/drawing/2014/main" id="{22E986C8-7572-BD47-CC05-A48C72A5285D}"/>
              </a:ext>
            </a:extLst>
          </p:cNvPr>
          <p:cNvSpPr txBox="1"/>
          <p:nvPr/>
        </p:nvSpPr>
        <p:spPr>
          <a:xfrm>
            <a:off x="1219200" y="749501"/>
            <a:ext cx="3943927" cy="1938992"/>
          </a:xfrm>
          <a:prstGeom prst="rect">
            <a:avLst/>
          </a:prstGeom>
          <a:noFill/>
        </p:spPr>
        <p:txBody>
          <a:bodyPr wrap="square" rtlCol="0">
            <a:spAutoFit/>
          </a:bodyPr>
          <a:lstStyle/>
          <a:p>
            <a:r>
              <a:rPr lang="en-US" sz="4000" i="1" dirty="0">
                <a:solidFill>
                  <a:schemeClr val="bg1"/>
                </a:solidFill>
                <a:latin typeface="+mj-lt"/>
              </a:rPr>
              <a:t>Purpose &amp; Need for Tower Terrace Road</a:t>
            </a:r>
          </a:p>
        </p:txBody>
      </p:sp>
      <p:sp>
        <p:nvSpPr>
          <p:cNvPr id="9" name="TextBox 8">
            <a:extLst>
              <a:ext uri="{FF2B5EF4-FFF2-40B4-BE49-F238E27FC236}">
                <a16:creationId xmlns:a16="http://schemas.microsoft.com/office/drawing/2014/main" id="{ABEE9684-F58C-55FF-6F36-86D4DA07BA97}"/>
              </a:ext>
            </a:extLst>
          </p:cNvPr>
          <p:cNvSpPr txBox="1"/>
          <p:nvPr/>
        </p:nvSpPr>
        <p:spPr>
          <a:xfrm>
            <a:off x="5705620" y="4830879"/>
            <a:ext cx="5948362" cy="646331"/>
          </a:xfrm>
          <a:prstGeom prst="rect">
            <a:avLst/>
          </a:prstGeom>
          <a:noFill/>
        </p:spPr>
        <p:txBody>
          <a:bodyPr wrap="square" rtlCol="0">
            <a:spAutoFit/>
          </a:bodyPr>
          <a:lstStyle/>
          <a:p>
            <a:pPr algn="ctr"/>
            <a:r>
              <a:rPr lang="en-US" dirty="0">
                <a:solidFill>
                  <a:schemeClr val="bg1"/>
                </a:solidFill>
              </a:rPr>
              <a:t>Boyson Road looking east to C Avenue</a:t>
            </a:r>
          </a:p>
          <a:p>
            <a:pPr algn="ctr"/>
            <a:r>
              <a:rPr lang="en-US" dirty="0">
                <a:solidFill>
                  <a:schemeClr val="bg1"/>
                </a:solidFill>
              </a:rPr>
              <a:t>Eastbound backups during PM peak hour</a:t>
            </a:r>
          </a:p>
        </p:txBody>
      </p:sp>
    </p:spTree>
    <p:extLst>
      <p:ext uri="{BB962C8B-B14F-4D97-AF65-F5344CB8AC3E}">
        <p14:creationId xmlns:p14="http://schemas.microsoft.com/office/powerpoint/2010/main" val="1988853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Content Placeholder 7" descr="A map of a road&#10;&#10;Description automatically generated">
            <a:extLst>
              <a:ext uri="{FF2B5EF4-FFF2-40B4-BE49-F238E27FC236}">
                <a16:creationId xmlns:a16="http://schemas.microsoft.com/office/drawing/2014/main" id="{FFEE33FC-8B04-E34C-0B87-1AA20F9BC35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048" t="10065" r="8967" b="11751"/>
          <a:stretch/>
        </p:blipFill>
        <p:spPr>
          <a:xfrm>
            <a:off x="5464998" y="615363"/>
            <a:ext cx="6152497" cy="3796382"/>
          </a:xfrm>
        </p:spPr>
      </p:pic>
      <p:sp>
        <p:nvSpPr>
          <p:cNvPr id="4" name="Text Placeholder 3">
            <a:extLst>
              <a:ext uri="{FF2B5EF4-FFF2-40B4-BE49-F238E27FC236}">
                <a16:creationId xmlns:a16="http://schemas.microsoft.com/office/drawing/2014/main" id="{E101506F-FA8E-DBB6-CEA1-D1F178058727}"/>
              </a:ext>
            </a:extLst>
          </p:cNvPr>
          <p:cNvSpPr>
            <a:spLocks noGrp="1"/>
          </p:cNvSpPr>
          <p:nvPr>
            <p:ph type="body" sz="half" idx="2"/>
          </p:nvPr>
        </p:nvSpPr>
        <p:spPr>
          <a:xfrm>
            <a:off x="1219200" y="2965450"/>
            <a:ext cx="4019550" cy="2895600"/>
          </a:xfrm>
        </p:spPr>
        <p:txBody>
          <a:bodyPr/>
          <a:lstStyle/>
          <a:p>
            <a:pPr>
              <a:lnSpc>
                <a:spcPct val="100000"/>
              </a:lnSpc>
              <a:spcBef>
                <a:spcPts val="0"/>
              </a:spcBef>
            </a:pPr>
            <a:r>
              <a:rPr lang="en-US" dirty="0">
                <a:solidFill>
                  <a:schemeClr val="bg1"/>
                </a:solidFill>
              </a:rPr>
              <a:t>Provide a continuous east/west arterial route connecting I-380 to IA 13 that:</a:t>
            </a:r>
          </a:p>
          <a:p>
            <a:pPr marL="457200" indent="-457200">
              <a:lnSpc>
                <a:spcPct val="100000"/>
              </a:lnSpc>
              <a:spcBef>
                <a:spcPts val="0"/>
              </a:spcBef>
              <a:buAutoNum type="arabicPeriod"/>
            </a:pPr>
            <a:r>
              <a:rPr lang="en-US" dirty="0">
                <a:solidFill>
                  <a:schemeClr val="bg1"/>
                </a:solidFill>
              </a:rPr>
              <a:t>Improves east/west reliability and reduces road network congestion;</a:t>
            </a:r>
          </a:p>
          <a:p>
            <a:pPr marL="457200" indent="-457200">
              <a:lnSpc>
                <a:spcPct val="100000"/>
              </a:lnSpc>
              <a:spcBef>
                <a:spcPts val="0"/>
              </a:spcBef>
              <a:buAutoNum type="arabicPeriod"/>
            </a:pPr>
            <a:r>
              <a:rPr lang="en-US" sz="2000" b="1" dirty="0">
                <a:solidFill>
                  <a:schemeClr val="bg1"/>
                </a:solidFill>
              </a:rPr>
              <a:t>Improves safety;</a:t>
            </a:r>
          </a:p>
        </p:txBody>
      </p:sp>
      <p:pic>
        <p:nvPicPr>
          <p:cNvPr id="6" name="Picture 5" descr="A screen shot of a diagram&#10;&#10;Description automatically generated">
            <a:extLst>
              <a:ext uri="{FF2B5EF4-FFF2-40B4-BE49-F238E27FC236}">
                <a16:creationId xmlns:a16="http://schemas.microsoft.com/office/drawing/2014/main" id="{D599C80C-14E0-DB96-F0FA-66CAD229E329}"/>
              </a:ext>
            </a:extLst>
          </p:cNvPr>
          <p:cNvPicPr>
            <a:picLocks noChangeAspect="1"/>
          </p:cNvPicPr>
          <p:nvPr/>
        </p:nvPicPr>
        <p:blipFill rotWithShape="1">
          <a:blip r:embed="rId4">
            <a:extLst>
              <a:ext uri="{28A0092B-C50C-407E-A947-70E740481C1C}">
                <a14:useLocalDpi xmlns:a14="http://schemas.microsoft.com/office/drawing/2010/main" val="0"/>
              </a:ext>
            </a:extLst>
          </a:blip>
          <a:srcRect l="15490" t="8333" r="18726" b="43768"/>
          <a:stretch/>
        </p:blipFill>
        <p:spPr>
          <a:xfrm>
            <a:off x="0" y="0"/>
            <a:ext cx="1304011" cy="1228725"/>
          </a:xfrm>
          <a:prstGeom prst="rect">
            <a:avLst/>
          </a:prstGeom>
        </p:spPr>
      </p:pic>
      <p:sp>
        <p:nvSpPr>
          <p:cNvPr id="9" name="TextBox 8">
            <a:extLst>
              <a:ext uri="{FF2B5EF4-FFF2-40B4-BE49-F238E27FC236}">
                <a16:creationId xmlns:a16="http://schemas.microsoft.com/office/drawing/2014/main" id="{F721849E-D136-CAD0-E4B9-ECCEC37FF487}"/>
              </a:ext>
            </a:extLst>
          </p:cNvPr>
          <p:cNvSpPr txBox="1"/>
          <p:nvPr/>
        </p:nvSpPr>
        <p:spPr>
          <a:xfrm>
            <a:off x="5464998" y="245030"/>
            <a:ext cx="6152497" cy="369332"/>
          </a:xfrm>
          <a:prstGeom prst="rect">
            <a:avLst/>
          </a:prstGeom>
          <a:noFill/>
        </p:spPr>
        <p:txBody>
          <a:bodyPr wrap="square" rtlCol="0">
            <a:spAutoFit/>
          </a:bodyPr>
          <a:lstStyle/>
          <a:p>
            <a:r>
              <a:rPr lang="en-US" dirty="0">
                <a:solidFill>
                  <a:schemeClr val="bg1"/>
                </a:solidFill>
              </a:rPr>
              <a:t>Overpass improves emergency response times</a:t>
            </a:r>
          </a:p>
        </p:txBody>
      </p:sp>
      <p:sp>
        <p:nvSpPr>
          <p:cNvPr id="10" name="TextBox 9">
            <a:extLst>
              <a:ext uri="{FF2B5EF4-FFF2-40B4-BE49-F238E27FC236}">
                <a16:creationId xmlns:a16="http://schemas.microsoft.com/office/drawing/2014/main" id="{E27FA693-4F4D-EAF4-88C1-3968BD53CC0F}"/>
              </a:ext>
            </a:extLst>
          </p:cNvPr>
          <p:cNvSpPr txBox="1"/>
          <p:nvPr/>
        </p:nvSpPr>
        <p:spPr>
          <a:xfrm>
            <a:off x="5464998" y="4803170"/>
            <a:ext cx="3085118" cy="1200329"/>
          </a:xfrm>
          <a:prstGeom prst="rect">
            <a:avLst/>
          </a:prstGeom>
          <a:noFill/>
        </p:spPr>
        <p:txBody>
          <a:bodyPr wrap="square" rtlCol="0">
            <a:spAutoFit/>
          </a:bodyPr>
          <a:lstStyle/>
          <a:p>
            <a:r>
              <a:rPr lang="en-US" dirty="0">
                <a:solidFill>
                  <a:schemeClr val="bg1"/>
                </a:solidFill>
              </a:rPr>
              <a:t>Roundabouts at major intersections are safer than traditional traffic signals</a:t>
            </a:r>
          </a:p>
        </p:txBody>
      </p:sp>
      <p:pic>
        <p:nvPicPr>
          <p:cNvPr id="12" name="Picture 11" descr="A map of a roundabout&#10;&#10;Description automatically generated">
            <a:extLst>
              <a:ext uri="{FF2B5EF4-FFF2-40B4-BE49-F238E27FC236}">
                <a16:creationId xmlns:a16="http://schemas.microsoft.com/office/drawing/2014/main" id="{F87D4571-0FF7-E88C-4734-829DCE71E366}"/>
              </a:ext>
            </a:extLst>
          </p:cNvPr>
          <p:cNvPicPr>
            <a:picLocks noChangeAspect="1"/>
          </p:cNvPicPr>
          <p:nvPr/>
        </p:nvPicPr>
        <p:blipFill rotWithShape="1">
          <a:blip r:embed="rId5">
            <a:extLst>
              <a:ext uri="{28A0092B-C50C-407E-A947-70E740481C1C}">
                <a14:useLocalDpi xmlns:a14="http://schemas.microsoft.com/office/drawing/2010/main" val="0"/>
              </a:ext>
            </a:extLst>
          </a:blip>
          <a:srcRect l="6592" t="17917" r="21924" b="18763"/>
          <a:stretch/>
        </p:blipFill>
        <p:spPr>
          <a:xfrm>
            <a:off x="8532376" y="4501262"/>
            <a:ext cx="3085119" cy="2111708"/>
          </a:xfrm>
          <a:prstGeom prst="rect">
            <a:avLst/>
          </a:prstGeom>
        </p:spPr>
      </p:pic>
      <p:sp>
        <p:nvSpPr>
          <p:cNvPr id="7" name="TextBox 6">
            <a:extLst>
              <a:ext uri="{FF2B5EF4-FFF2-40B4-BE49-F238E27FC236}">
                <a16:creationId xmlns:a16="http://schemas.microsoft.com/office/drawing/2014/main" id="{C4CBF257-BE56-4B31-6BA2-9BEDDE2D7F64}"/>
              </a:ext>
            </a:extLst>
          </p:cNvPr>
          <p:cNvSpPr txBox="1"/>
          <p:nvPr/>
        </p:nvSpPr>
        <p:spPr>
          <a:xfrm>
            <a:off x="1219200" y="749501"/>
            <a:ext cx="3943927" cy="1938992"/>
          </a:xfrm>
          <a:prstGeom prst="rect">
            <a:avLst/>
          </a:prstGeom>
          <a:noFill/>
        </p:spPr>
        <p:txBody>
          <a:bodyPr wrap="square" rtlCol="0">
            <a:spAutoFit/>
          </a:bodyPr>
          <a:lstStyle/>
          <a:p>
            <a:r>
              <a:rPr lang="en-US" sz="4000" i="1" dirty="0">
                <a:solidFill>
                  <a:schemeClr val="bg1"/>
                </a:solidFill>
                <a:latin typeface="+mj-lt"/>
              </a:rPr>
              <a:t>Purpose &amp; Need for Tower Terrace Road</a:t>
            </a:r>
          </a:p>
        </p:txBody>
      </p:sp>
    </p:spTree>
    <p:extLst>
      <p:ext uri="{BB962C8B-B14F-4D97-AF65-F5344CB8AC3E}">
        <p14:creationId xmlns:p14="http://schemas.microsoft.com/office/powerpoint/2010/main" val="3032856808"/>
      </p:ext>
    </p:extLst>
  </p:cSld>
  <p:clrMapOvr>
    <a:masterClrMapping/>
  </p:clrMapOvr>
</p:sld>
</file>

<file path=ppt/theme/theme1.xml><?xml version="1.0" encoding="utf-8"?>
<a:theme xmlns:a="http://schemas.openxmlformats.org/drawingml/2006/main" name="AfterhoursVTI">
  <a:themeElements>
    <a:clrScheme name="AnalogousFromLightSeedLeftStep">
      <a:dk1>
        <a:srgbClr val="000000"/>
      </a:dk1>
      <a:lt1>
        <a:srgbClr val="FFFFFF"/>
      </a:lt1>
      <a:dk2>
        <a:srgbClr val="243241"/>
      </a:dk2>
      <a:lt2>
        <a:srgbClr val="E2E5E8"/>
      </a:lt2>
      <a:accent1>
        <a:srgbClr val="BA9C80"/>
      </a:accent1>
      <a:accent2>
        <a:srgbClr val="BA827F"/>
      </a:accent2>
      <a:accent3>
        <a:srgbClr val="C594A6"/>
      </a:accent3>
      <a:accent4>
        <a:srgbClr val="BA7FAD"/>
      </a:accent4>
      <a:accent5>
        <a:srgbClr val="BC94C5"/>
      </a:accent5>
      <a:accent6>
        <a:srgbClr val="967FBA"/>
      </a:accent6>
      <a:hlink>
        <a:srgbClr val="5E85A8"/>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1016</TotalTime>
  <Words>775</Words>
  <Application>Microsoft Office PowerPoint</Application>
  <PresentationFormat>Widescreen</PresentationFormat>
  <Paragraphs>79</Paragraphs>
  <Slides>14</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Aptos</vt:lpstr>
      <vt:lpstr>Arial</vt:lpstr>
      <vt:lpstr>Consolas</vt:lpstr>
      <vt:lpstr>Franklin Gothic Heavy</vt:lpstr>
      <vt:lpstr>AfterhoursVTI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Tower Terrace Road</dc:title>
  <dc:creator>Wade Greiman</dc:creator>
  <cp:lastModifiedBy>Bitting, Zachary</cp:lastModifiedBy>
  <cp:revision>31</cp:revision>
  <dcterms:created xsi:type="dcterms:W3CDTF">2024-03-26T14:31:31Z</dcterms:created>
  <dcterms:modified xsi:type="dcterms:W3CDTF">2024-04-02T11:17:45Z</dcterms:modified>
</cp:coreProperties>
</file>