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93" r:id="rId7"/>
    <p:sldId id="294" r:id="rId8"/>
    <p:sldId id="295" r:id="rId9"/>
    <p:sldId id="285" r:id="rId10"/>
    <p:sldId id="270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eue Haas Grotesk Text Pro" panose="020B0504020202020204" pitchFamily="34" charset="0"/>
      <p:regular r:id="rId18"/>
      <p:bold r:id="rId19"/>
      <p:italic r:id="rId20"/>
      <p:boldItalic r:id="rId21"/>
    </p:embeddedFont>
    <p:embeddedFont>
      <p:font typeface="PT Sans" panose="020B0503020203020204" pitchFamily="34" charset="0"/>
      <p:regular r:id="rId22"/>
      <p:bold r:id="rId23"/>
      <p:italic r:id="rId24"/>
      <p:boldItalic r:id="rId25"/>
    </p:embeddedFont>
    <p:embeddedFont>
      <p:font typeface="Roboto Slab" pitchFamily="50" charset="0"/>
      <p:regular r:id="rId26"/>
      <p:bold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08" d="100"/>
          <a:sy n="108" d="100"/>
        </p:scale>
        <p:origin x="9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2258</c:v>
                </c:pt>
                <c:pt idx="1">
                  <c:v>2351</c:v>
                </c:pt>
                <c:pt idx="2">
                  <c:v>2667</c:v>
                </c:pt>
                <c:pt idx="3">
                  <c:v>2924</c:v>
                </c:pt>
                <c:pt idx="4">
                  <c:v>3009</c:v>
                </c:pt>
                <c:pt idx="5">
                  <c:v>3106</c:v>
                </c:pt>
                <c:pt idx="6">
                  <c:v>3034</c:v>
                </c:pt>
                <c:pt idx="7">
                  <c:v>3084</c:v>
                </c:pt>
                <c:pt idx="8">
                  <c:v>2968</c:v>
                </c:pt>
                <c:pt idx="9">
                  <c:v>2976</c:v>
                </c:pt>
                <c:pt idx="10">
                  <c:v>2745</c:v>
                </c:pt>
                <c:pt idx="11">
                  <c:v>2657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8-4F78-8262-BF2545A1D986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2322</c:v>
                </c:pt>
                <c:pt idx="1">
                  <c:v>2564</c:v>
                </c:pt>
                <c:pt idx="2">
                  <c:v>2256</c:v>
                </c:pt>
                <c:pt idx="3">
                  <c:v>1898</c:v>
                </c:pt>
                <c:pt idx="4">
                  <c:v>2307</c:v>
                </c:pt>
                <c:pt idx="5">
                  <c:v>2688</c:v>
                </c:pt>
                <c:pt idx="6">
                  <c:v>2753</c:v>
                </c:pt>
                <c:pt idx="7">
                  <c:v>2842</c:v>
                </c:pt>
                <c:pt idx="8">
                  <c:v>2767</c:v>
                </c:pt>
                <c:pt idx="9">
                  <c:v>2728</c:v>
                </c:pt>
                <c:pt idx="10">
                  <c:v>2419</c:v>
                </c:pt>
                <c:pt idx="11">
                  <c:v>2338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8-4F78-8262-BF2545A1D986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2185</c:v>
                </c:pt>
                <c:pt idx="1">
                  <c:v>2233</c:v>
                </c:pt>
                <c:pt idx="2">
                  <c:v>2634</c:v>
                </c:pt>
                <c:pt idx="3">
                  <c:v>2849</c:v>
                </c:pt>
                <c:pt idx="4">
                  <c:v>2941</c:v>
                </c:pt>
                <c:pt idx="5">
                  <c:v>3051</c:v>
                </c:pt>
                <c:pt idx="6">
                  <c:v>3002</c:v>
                </c:pt>
                <c:pt idx="7">
                  <c:v>3021</c:v>
                </c:pt>
                <c:pt idx="8">
                  <c:v>2990</c:v>
                </c:pt>
                <c:pt idx="9">
                  <c:v>2947</c:v>
                </c:pt>
                <c:pt idx="10">
                  <c:v>2770</c:v>
                </c:pt>
                <c:pt idx="11">
                  <c:v>2596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28-4F78-8262-BF2545A1D986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2282</c:v>
                </c:pt>
                <c:pt idx="1">
                  <c:v>2495</c:v>
                </c:pt>
                <c:pt idx="2">
                  <c:v>2662</c:v>
                </c:pt>
                <c:pt idx="3">
                  <c:v>2799</c:v>
                </c:pt>
                <c:pt idx="4">
                  <c:v>2984</c:v>
                </c:pt>
                <c:pt idx="5">
                  <c:v>3006</c:v>
                </c:pt>
                <c:pt idx="6">
                  <c:v>2915</c:v>
                </c:pt>
                <c:pt idx="7">
                  <c:v>2980</c:v>
                </c:pt>
                <c:pt idx="8">
                  <c:v>2981</c:v>
                </c:pt>
                <c:pt idx="9">
                  <c:v>2982</c:v>
                </c:pt>
                <c:pt idx="10">
                  <c:v>2715</c:v>
                </c:pt>
                <c:pt idx="11">
                  <c:v>2465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28-4F78-8262-BF2545A1D9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2343</c:v>
                </c:pt>
                <c:pt idx="1">
                  <c:v>2456</c:v>
                </c:pt>
                <c:pt idx="2">
                  <c:v>2597</c:v>
                </c:pt>
                <c:pt idx="3">
                  <c:v>2853</c:v>
                </c:pt>
                <c:pt idx="4">
                  <c:v>3019</c:v>
                </c:pt>
                <c:pt idx="5">
                  <c:v>3054</c:v>
                </c:pt>
                <c:pt idx="6">
                  <c:v>2954</c:v>
                </c:pt>
                <c:pt idx="7">
                  <c:v>2981</c:v>
                </c:pt>
                <c:pt idx="8">
                  <c:v>2935</c:v>
                </c:pt>
                <c:pt idx="9">
                  <c:v>2935</c:v>
                </c:pt>
                <c:pt idx="10">
                  <c:v>2763</c:v>
                </c:pt>
                <c:pt idx="11">
                  <c:v>2590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28-4F78-8262-BF2545A1D98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rgbClr val="00B0F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2342</c:v>
                </c:pt>
                <c:pt idx="1">
                  <c:v>2591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B9-4286-94BC-A7B39F212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131320"/>
        <c:axId val="683127384"/>
      </c:lineChart>
      <c:catAx>
        <c:axId val="68313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27384"/>
        <c:crosses val="autoZero"/>
        <c:auto val="1"/>
        <c:lblAlgn val="ctr"/>
        <c:lblOffset val="100"/>
        <c:noMultiLvlLbl val="0"/>
      </c:catAx>
      <c:valAx>
        <c:axId val="683127384"/>
        <c:scaling>
          <c:orientation val="minMax"/>
          <c:max val="3200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313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Transportation Trends Update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2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511" y="1"/>
            <a:ext cx="9167626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Transportation Trends Update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April 8, 2024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173124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US total rail carloads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Commercial air service passenger counts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Vehicular traffic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Mississippi River and Panama Canal</a:t>
            </a: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E382CE-FD98-71FF-B9AF-DE7094904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8" y="568388"/>
            <a:ext cx="7889965" cy="5622011"/>
          </a:xfrm>
          <a:prstGeom prst="rect">
            <a:avLst/>
          </a:prstGeom>
        </p:spPr>
      </p:pic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2237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9D7140-F806-A569-38DF-9286CA376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111"/>
            <a:ext cx="9156514" cy="507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31E138E-ECB2-CCB7-3981-C53D5BC48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182480"/>
              </p:ext>
            </p:extLst>
          </p:nvPr>
        </p:nvGraphicFramePr>
        <p:xfrm>
          <a:off x="195943" y="1389413"/>
          <a:ext cx="8645978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C57AF4A-C11C-63DC-2E01-9A46E399FAC7}"/>
              </a:ext>
            </a:extLst>
          </p:cNvPr>
          <p:cNvSpPr txBox="1">
            <a:spLocks/>
          </p:cNvSpPr>
          <p:nvPr/>
        </p:nvSpPr>
        <p:spPr>
          <a:xfrm>
            <a:off x="530747" y="688029"/>
            <a:ext cx="7886700" cy="754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Monthly State Vehicle Miles of Travel</a:t>
            </a:r>
          </a:p>
          <a:p>
            <a:r>
              <a:rPr lang="en-US" sz="2400" dirty="0"/>
              <a:t>(through February 2024)</a:t>
            </a:r>
          </a:p>
        </p:txBody>
      </p:sp>
    </p:spTree>
    <p:extLst>
      <p:ext uri="{BB962C8B-B14F-4D97-AF65-F5344CB8AC3E}">
        <p14:creationId xmlns:p14="http://schemas.microsoft.com/office/powerpoint/2010/main" val="373767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5626" y="423307"/>
            <a:ext cx="7635240" cy="2814722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Water Transportation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Mississippi River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As of early February, the Corps of Engineers announced the end of drought conditions impacting the Mississippi River that began </a:t>
            </a:r>
            <a:r>
              <a:rPr lang="en-US" dirty="0"/>
              <a:t>September 2022.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There are no draft restrictions and no dredges are operating.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Limited snowpack and ongoing drought conditions in the Upper Mississippi River basin could result in difficult conditions depending on spring rainfall.</a:t>
            </a:r>
          </a:p>
          <a:p>
            <a:pPr marL="0" indent="0">
              <a:spcBef>
                <a:spcPts val="1800"/>
              </a:spcBef>
              <a:spcAft>
                <a:spcPts val="450"/>
              </a:spcAft>
              <a:buNone/>
            </a:pPr>
            <a:r>
              <a:rPr lang="en-US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Panama Canal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Drought has reduced the amount of freshwater available to use for the lock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Through April, maximum ships per day is 24. Typical rains in </a:t>
            </a:r>
            <a:r>
              <a:rPr lang="en-US" dirty="0"/>
              <a:t>May could permit an increase to normal levels -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36 to 38 ships per day.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Forty percent of all US container traffic travels through the Panama Canal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659377" y="948035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4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8327</TotalTime>
  <Words>156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Neue Haas Grotesk Text Pro</vt:lpstr>
      <vt:lpstr>Arial</vt:lpstr>
      <vt:lpstr>PT Sans</vt:lpstr>
      <vt:lpstr>Roboto Slab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37</cp:revision>
  <dcterms:created xsi:type="dcterms:W3CDTF">2023-12-21T16:39:01Z</dcterms:created>
  <dcterms:modified xsi:type="dcterms:W3CDTF">2024-04-01T14:04:39Z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