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85" r:id="rId7"/>
    <p:sldId id="348" r:id="rId8"/>
    <p:sldId id="354" r:id="rId9"/>
    <p:sldId id="358" r:id="rId10"/>
    <p:sldId id="323" r:id="rId11"/>
    <p:sldId id="355" r:id="rId12"/>
    <p:sldId id="324" r:id="rId13"/>
    <p:sldId id="350" r:id="rId14"/>
    <p:sldId id="352" r:id="rId15"/>
    <p:sldId id="342" r:id="rId16"/>
    <p:sldId id="336" r:id="rId17"/>
    <p:sldId id="356" r:id="rId18"/>
    <p:sldId id="357" r:id="rId19"/>
    <p:sldId id="343" r:id="rId20"/>
    <p:sldId id="269" r:id="rId21"/>
    <p:sldId id="270" r:id="rId2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eue Haas Grotesk Text Pro" panose="020B0504020202020204" pitchFamily="34" charset="0"/>
      <p:regular r:id="rId29"/>
      <p:bold r:id="rId30"/>
      <p:italic r:id="rId31"/>
      <p:boldItalic r:id="rId32"/>
    </p:embeddedFont>
    <p:embeddedFont>
      <p:font typeface="PT Sans" panose="020B0503020203020204" pitchFamily="34" charset="0"/>
      <p:regular r:id="rId33"/>
      <p:bold r:id="rId34"/>
      <p:italic r:id="rId35"/>
      <p:boldItalic r:id="rId36"/>
    </p:embeddedFont>
    <p:embeddedFont>
      <p:font typeface="Roboto Slab" pitchFamily="50" charset="0"/>
      <p:regular r:id="rId37"/>
      <p:bold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95" d="100"/>
          <a:sy n="95" d="100"/>
        </p:scale>
        <p:origin x="1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2025-2029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2025-2029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April 8,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49" y="414522"/>
            <a:ext cx="26308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 as presented on March 21,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Project Addition Scenario</a:t>
            </a:r>
            <a:endParaRPr lang="en-US" sz="21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B5A91C-70B2-6BF9-546F-C329C92C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2" y="1755088"/>
            <a:ext cx="8284307" cy="24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10" y="405986"/>
            <a:ext cx="26308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 as presented on March 21,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749E1-967E-DD03-C980-BF4EE822B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46" y="1352062"/>
            <a:ext cx="8253046" cy="45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8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Determine Highway Program Objectives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9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05" y="375019"/>
            <a:ext cx="26308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 as presented on March 21,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11201"/>
            <a:ext cx="7635240" cy="524933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Potential 2025-2029 Highway Program Objectives</a:t>
            </a:r>
          </a:p>
          <a:p>
            <a:pPr marL="1314450" lvl="2" indent="-171450" eaLnBrk="1" hangingPunct="1">
              <a:spcBef>
                <a:spcPct val="0"/>
              </a:spcBef>
              <a:buClrTx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Projects in the 2025-2028 Highway Program will continue to be programmed with cost and schedule updates  </a:t>
            </a:r>
          </a:p>
          <a:p>
            <a:pPr marL="1314450" lvl="2" indent="-171450" eaLnBrk="1" hangingPunct="1">
              <a:spcBef>
                <a:spcPct val="0"/>
              </a:spcBef>
              <a:buClrTx/>
            </a:pPr>
            <a:endParaRPr lang="en-US" altLang="en-US" sz="1200" b="1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314450" lvl="2" indent="-171450" eaLnBrk="1" hangingPunct="1">
              <a:spcBef>
                <a:spcPct val="0"/>
              </a:spcBef>
              <a:buClrTx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System Objective: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levels for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 statewide centerline rumble strip implementation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enhanced pavement markings to non-interstate highways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lvl="3" indent="0" eaLnBrk="1" hangingPunct="1">
              <a:spcBef>
                <a:spcPct val="0"/>
              </a:spcBef>
              <a:buClrTx/>
              <a:buNone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14450" lvl="2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System Objective: Sustainability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Interstate funding levels for pavement reconstruction, modernization, bridges, pavement patching/maintenance, rest areas, and other miscellaneous projects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funding levels for non-interstate pavement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funding levels for non-interstate bridge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additional stewardship projects 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jurisdiction of portions of primary roadways to cities and counties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314450" lvl="2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System Objective: Accessibility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truck parking at Interstate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vault toilets at parking only sites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installation of adult changing stations at modernized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corridor improvements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314450" lvl="2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System Objective: Flow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intelligent transportation systems infrastructure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Super-2 improvements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operational and Integrated Corridor Management improvements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63088" y="115273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Explanation of Highway Program Changes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01" y="414522"/>
            <a:ext cx="8739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0061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Explanation of Highway Program Changes</a:t>
            </a:r>
            <a:endParaRPr lang="en-US" sz="21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BA32F-1B17-D826-A95E-1A77C3CF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5" y="1125416"/>
            <a:ext cx="8315570" cy="48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6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the Draft 2025-2029 Iowa Transportation Improvement Program to the public (including all previous Program approvals and Draft 2025-2029 Highway Program)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9136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Analysis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Determine Highway Program Objectives</a:t>
            </a:r>
            <a:endParaRPr lang="en-US" altLang="en-US" sz="14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Explanation of Highway Program Changes</a:t>
            </a:r>
            <a:endParaRPr lang="en-US" altLang="en-US" sz="14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  <a:p>
            <a:pPr>
              <a:spcAft>
                <a:spcPts val="450"/>
              </a:spcAft>
              <a:defRPr/>
            </a:pPr>
            <a:endParaRPr lang="en-US" sz="1400" b="1" spc="15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89" y="403684"/>
            <a:ext cx="8739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(2025-2029)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2025-2029 Highway Program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2025-2029 Highway Program objectives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2025-2029 Iowa Transportation Improvement Program to the public (including all previous Program approvals and Draft 2025-2029 Highway Program)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2024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2025-2029 Iowa Transportation improvement Program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97" y="414522"/>
            <a:ext cx="26613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 8, 2024 as presented on March 21,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2025-2029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1408386"/>
            <a:ext cx="7635240" cy="4191225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000" dirty="0"/>
              <a:t>Should projects in the 2025-2028 Program continue to be programmed with cost/schedule updates?</a:t>
            </a:r>
          </a:p>
          <a:p>
            <a:pPr marL="574675" lvl="2" indent="-188913"/>
            <a:r>
              <a:rPr lang="en-US" sz="2000" b="1" i="1" dirty="0"/>
              <a:t>Proceed with programmed projects.</a:t>
            </a:r>
          </a:p>
          <a:p>
            <a:pPr marL="342900" indent="-342900">
              <a:buAutoNum type="arabicPeriod" startAt="2"/>
            </a:pPr>
            <a:r>
              <a:rPr lang="en-US" sz="2000" dirty="0"/>
              <a:t>What modifications to the Program should be considered?</a:t>
            </a:r>
          </a:p>
          <a:p>
            <a:pPr marL="574675" lvl="1" indent="-174625"/>
            <a:r>
              <a:rPr lang="en-US" sz="2000" dirty="0"/>
              <a:t>Adjust non-Interstate pavement and bridge stewardship targets?</a:t>
            </a:r>
          </a:p>
          <a:p>
            <a:pPr marL="742950" lvl="1" indent="-168275">
              <a:buFontTx/>
              <a:buChar char="-"/>
            </a:pPr>
            <a:r>
              <a:rPr lang="en-US" sz="2000" b="1" i="1" dirty="0"/>
              <a:t>Proceed with shifting some of the bridge stewardship increase to pavement stewardship.</a:t>
            </a:r>
          </a:p>
          <a:p>
            <a:pPr marL="574675" indent="-174625"/>
            <a:r>
              <a:rPr lang="en-US" sz="2000" b="1" i="1" dirty="0"/>
              <a:t>Allocate some available Program balance funding on additional Interstate pavement stewardship.</a:t>
            </a:r>
          </a:p>
          <a:p>
            <a:pPr marL="574675" lvl="1" indent="-174625"/>
            <a:r>
              <a:rPr lang="en-US" sz="2000" dirty="0"/>
              <a:t>Add projects to the Program from the Program Candidates list?</a:t>
            </a:r>
          </a:p>
          <a:p>
            <a:pPr marL="742950" lvl="1" indent="-168275">
              <a:buFontTx/>
              <a:buChar char="-"/>
            </a:pPr>
            <a:r>
              <a:rPr lang="en-US" sz="2000" b="1" i="1" dirty="0"/>
              <a:t>Provide a funding scenario for Commission consideration. </a:t>
            </a:r>
          </a:p>
          <a:p>
            <a:pPr marL="400050" lvl="1" indent="0">
              <a:buNone/>
            </a:pPr>
            <a:endParaRPr lang="en-US" sz="2000" b="1" i="1" dirty="0">
              <a:solidFill>
                <a:srgbClr val="00B050"/>
              </a:solidFill>
            </a:endParaRPr>
          </a:p>
          <a:p>
            <a:pPr marL="213116" lvl="1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670316" lvl="1" indent="-457200">
              <a:buAutoNum type="arabicPeriod" startAt="2"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1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66" y="356792"/>
            <a:ext cx="26308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 as presented on March 21,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2025-2029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 (continued)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1408386"/>
            <a:ext cx="7635240" cy="3695629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3. How should Program be balanced? </a:t>
            </a:r>
          </a:p>
          <a:p>
            <a:pPr marL="574675" lvl="1" indent="-174625"/>
            <a:r>
              <a:rPr lang="en-US" sz="2000" dirty="0"/>
              <a:t>One option to balance 2028 and 2029 could be to advance some 2029 Interstate Stewardship projects to 2028?</a:t>
            </a:r>
          </a:p>
          <a:p>
            <a:pPr marL="739775" lvl="1" indent="-16510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"/>
                <a:ea typeface="+mn-ea"/>
                <a:cs typeface="+mn-cs"/>
              </a:rPr>
              <a:t>-	Proceed with advancing some 2029 Interstate pavement stewardship to 2028.</a:t>
            </a:r>
            <a:endParaRPr lang="en-US" sz="2000" b="1" i="1" dirty="0"/>
          </a:p>
          <a:p>
            <a:pPr marL="213116" lvl="1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670316" lvl="1" indent="-457200">
              <a:buAutoNum type="arabicPeriod" startAt="2"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5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Analysis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9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49" y="414522"/>
            <a:ext cx="26308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 as presented on March 21,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Underfunded Projects</a:t>
            </a:r>
            <a:endParaRPr lang="en-US" sz="21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BD465-EE9A-A941-935C-2F14DDB1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5" y="1712749"/>
            <a:ext cx="8315569" cy="22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4" y="414522"/>
            <a:ext cx="26308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 as presented on March 21,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Stewardship Target </a:t>
            </a:r>
            <a:r>
              <a:rPr lang="en-US" sz="2100" b="1" dirty="0">
                <a:solidFill>
                  <a:srgbClr val="03617A"/>
                </a:solidFill>
                <a:latin typeface="+mj-lt"/>
              </a:rPr>
              <a:t>Rescheduling Scenario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7FA43-B10F-2F12-05EF-9C62364A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2" y="1769681"/>
            <a:ext cx="8245230" cy="19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34" y="414522"/>
            <a:ext cx="26308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 as presented on March 21,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Stewardship Target </a:t>
            </a:r>
            <a:r>
              <a:rPr lang="en-US" sz="2100" b="1" dirty="0">
                <a:solidFill>
                  <a:srgbClr val="03617A"/>
                </a:solidFill>
                <a:latin typeface="+mj-lt"/>
              </a:rPr>
              <a:t>Increase Scenario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75755-3B83-70F4-B61C-C88C655DA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1925662"/>
            <a:ext cx="8299938" cy="20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1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6967</TotalTime>
  <Words>621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Neue Haas Grotesk Text Pro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103</cp:revision>
  <cp:lastPrinted>2024-03-06T21:39:18Z</cp:lastPrinted>
  <dcterms:created xsi:type="dcterms:W3CDTF">2023-12-21T16:39:01Z</dcterms:created>
  <dcterms:modified xsi:type="dcterms:W3CDTF">2024-03-28T20:49:51Z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