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33" r:id="rId3"/>
    <p:sldId id="332" r:id="rId4"/>
    <p:sldId id="336" r:id="rId5"/>
    <p:sldId id="335" r:id="rId6"/>
    <p:sldId id="263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1" d="100"/>
          <a:sy n="111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519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Bridge Replacement and Rehabilitation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51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Bridge Replacement and Rehabilitation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moore@iowadot.us" TargetMode="External"/><Relationship Id="rId2" Type="http://schemas.openxmlformats.org/officeDocument/2006/relationships/hyperlink" Target="mailto:stuart.anderson@iowadot.u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FY 2019 Bridge Replacement and Rehabilitation Program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Commission Workshop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August 12, 2019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09800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dirty="0"/>
              <a:t>New bridge funding program due to 2018/2019 budget deal</a:t>
            </a:r>
          </a:p>
          <a:p>
            <a:pPr lvl="0"/>
            <a:r>
              <a:rPr lang="en-US" sz="2800" dirty="0"/>
              <a:t>FFY 2018 and 2019 federal appropriations</a:t>
            </a:r>
          </a:p>
          <a:p>
            <a:pPr lvl="1"/>
            <a:r>
              <a:rPr lang="en-US" sz="2400" dirty="0"/>
              <a:t>FFY 2018 - $225 m discretionary program</a:t>
            </a:r>
          </a:p>
          <a:p>
            <a:pPr lvl="2"/>
            <a:r>
              <a:rPr lang="en-US" sz="2000" dirty="0"/>
              <a:t>“Competitive Highway Bridge Program”</a:t>
            </a:r>
          </a:p>
          <a:p>
            <a:pPr lvl="2"/>
            <a:r>
              <a:rPr lang="en-US" sz="2000" dirty="0"/>
              <a:t>Iowa DOT application submitted 12/18</a:t>
            </a:r>
          </a:p>
          <a:p>
            <a:pPr lvl="3"/>
            <a:r>
              <a:rPr lang="en-US" sz="1800" dirty="0"/>
              <a:t>Request $45.9 m (75%) to improve 77 bridges (68 county, five city, and four DOT)</a:t>
            </a:r>
          </a:p>
          <a:p>
            <a:pPr lvl="2"/>
            <a:r>
              <a:rPr lang="en-US" sz="2000" dirty="0"/>
              <a:t>Funding awards not yet announced</a:t>
            </a:r>
          </a:p>
          <a:p>
            <a:pPr lvl="1"/>
            <a:r>
              <a:rPr lang="en-US" sz="2400" dirty="0"/>
              <a:t>FFY 2019 - $475 m formula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194643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dirty="0"/>
              <a:t>Congress allocated funding for states with greater than 7.5% “poor” bridge deck area (Iowa is one of 19 states)</a:t>
            </a:r>
          </a:p>
          <a:p>
            <a:pPr lvl="0"/>
            <a:r>
              <a:rPr lang="en-US" dirty="0"/>
              <a:t>Funds allocated based on share of “poor” bridge deck area.</a:t>
            </a:r>
          </a:p>
          <a:p>
            <a:pPr lvl="0"/>
            <a:r>
              <a:rPr lang="en-US" dirty="0"/>
              <a:t>Iowa’s share = $25.3 Million</a:t>
            </a:r>
          </a:p>
          <a:p>
            <a:pPr lvl="0"/>
            <a:r>
              <a:rPr lang="en-US" dirty="0"/>
              <a:t>Bridges in areas over 200,000 population not eligible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2019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F016-827C-4082-9728-90F2425C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Fund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BDAC-F95A-4279-B67C-9353522ED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Allocate based share of “poor” bridge deck area</a:t>
            </a:r>
          </a:p>
          <a:p>
            <a:pPr lvl="1"/>
            <a:r>
              <a:rPr lang="en-US" dirty="0"/>
              <a:t>Iowa DOT: $2.3 million</a:t>
            </a:r>
          </a:p>
          <a:p>
            <a:pPr lvl="1"/>
            <a:r>
              <a:rPr lang="en-US" dirty="0"/>
              <a:t>Cities/Counties (outside of areas with population over 200,000): $23 million</a:t>
            </a:r>
          </a:p>
          <a:p>
            <a:r>
              <a:rPr lang="en-US" dirty="0"/>
              <a:t>Allow local city/county allocations to be swapped consistent with Commission Federal-Aid Swap Policy</a:t>
            </a:r>
          </a:p>
        </p:txBody>
      </p:sp>
    </p:spTree>
    <p:extLst>
      <p:ext uri="{BB962C8B-B14F-4D97-AF65-F5344CB8AC3E}">
        <p14:creationId xmlns:p14="http://schemas.microsoft.com/office/powerpoint/2010/main" val="199242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Local Systems Bureau will work with Cities and Counties to formulate bridge replacement programs</a:t>
            </a:r>
          </a:p>
          <a:p>
            <a:pPr lvl="0"/>
            <a:r>
              <a:rPr lang="en-US" dirty="0"/>
              <a:t>Cities and Counties will split funding</a:t>
            </a:r>
          </a:p>
          <a:p>
            <a:pPr lvl="1"/>
            <a:r>
              <a:rPr lang="en-US" dirty="0"/>
              <a:t>Split based on Poor Bridge Deck Area</a:t>
            </a:r>
          </a:p>
          <a:p>
            <a:pPr lvl="1"/>
            <a:r>
              <a:rPr lang="en-US" dirty="0"/>
              <a:t>Split used for Fast Act Funding (SF of Deficient bridges)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Recommended Fund Allocation</a:t>
            </a:r>
            <a:br>
              <a:rPr lang="en-US" sz="3200" dirty="0"/>
            </a:br>
            <a:r>
              <a:rPr lang="en-US" sz="3200" dirty="0"/>
              <a:t>City and County Programs</a:t>
            </a:r>
          </a:p>
        </p:txBody>
      </p:sp>
    </p:spTree>
    <p:extLst>
      <p:ext uri="{BB962C8B-B14F-4D97-AF65-F5344CB8AC3E}">
        <p14:creationId xmlns:p14="http://schemas.microsoft.com/office/powerpoint/2010/main" val="185300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501008"/>
            <a:ext cx="2286000" cy="7200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501008"/>
            <a:ext cx="2286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3501008"/>
            <a:ext cx="2286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501008"/>
            <a:ext cx="2286000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5037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871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4"/>
          </p:cNvCxnSpPr>
          <p:nvPr/>
        </p:nvCxnSpPr>
        <p:spPr>
          <a:xfrm flipH="1">
            <a:off x="2285999" y="3617974"/>
            <a:ext cx="1" cy="1179178"/>
          </a:xfrm>
          <a:prstGeom prst="line">
            <a:avLst/>
          </a:prstGeom>
          <a:ln>
            <a:solidFill>
              <a:srgbClr val="871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7754" y="5029200"/>
            <a:ext cx="20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Funding Allocated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717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2" name="Oval 21"/>
          <p:cNvSpPr/>
          <p:nvPr/>
        </p:nvSpPr>
        <p:spPr>
          <a:xfrm>
            <a:off x="4491037" y="3443935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14217" y="5029200"/>
            <a:ext cx="408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Projects Constructed by September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0032" y="4941168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7" name="Oval 26"/>
          <p:cNvSpPr/>
          <p:nvPr/>
        </p:nvSpPr>
        <p:spPr>
          <a:xfrm>
            <a:off x="6777037" y="344652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857998" y="3573016"/>
            <a:ext cx="1" cy="117917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3510" y="2057400"/>
            <a:ext cx="242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Projects Let by September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9325" y="1959223"/>
            <a:ext cx="12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571999" y="2309390"/>
            <a:ext cx="1" cy="1113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C923FD3-2314-4D01-B188-70670BD9A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6BFC90-1CD4-4717-A6F7-CDA8DF3F4CCB}"/>
              </a:ext>
            </a:extLst>
          </p:cNvPr>
          <p:cNvSpPr txBox="1"/>
          <p:nvPr/>
        </p:nvSpPr>
        <p:spPr>
          <a:xfrm>
            <a:off x="845665" y="1024280"/>
            <a:ext cx="4968552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DOT Funding Timeline</a:t>
            </a:r>
          </a:p>
        </p:txBody>
      </p:sp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52600" y="544522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Stu Anderson     515.239.1661   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stuart.anderson@iowadot.us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Nicole Moore    515.239.1506   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nicole.moore@iowadot.us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241</TotalTime>
  <Words>274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PowerPoint Presentation</vt:lpstr>
      <vt:lpstr>Program Summary</vt:lpstr>
      <vt:lpstr>FFY 2019 Program Overview</vt:lpstr>
      <vt:lpstr>Recommended Fund Allocation</vt:lpstr>
      <vt:lpstr>Recommended Fund Allocation City and County Programs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Nicole</dc:creator>
  <cp:lastModifiedBy>Anderson, Stuart</cp:lastModifiedBy>
  <cp:revision>18</cp:revision>
  <dcterms:created xsi:type="dcterms:W3CDTF">2019-06-04T16:47:37Z</dcterms:created>
  <dcterms:modified xsi:type="dcterms:W3CDTF">2019-07-28T17:15:30Z</dcterms:modified>
</cp:coreProperties>
</file>