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332" r:id="rId3"/>
    <p:sldId id="347" r:id="rId4"/>
    <p:sldId id="349" r:id="rId5"/>
    <p:sldId id="356" r:id="rId6"/>
    <p:sldId id="336" r:id="rId7"/>
    <p:sldId id="287" r:id="rId8"/>
    <p:sldId id="389" r:id="rId9"/>
    <p:sldId id="383" r:id="rId10"/>
    <p:sldId id="380" r:id="rId11"/>
    <p:sldId id="393" r:id="rId12"/>
    <p:sldId id="338" r:id="rId13"/>
    <p:sldId id="367" r:id="rId14"/>
    <p:sldId id="394" r:id="rId15"/>
    <p:sldId id="395" r:id="rId16"/>
    <p:sldId id="396"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7F"/>
    <a:srgbClr val="B55813"/>
    <a:srgbClr val="B1B3B3"/>
    <a:srgbClr val="53565A"/>
    <a:srgbClr val="871721"/>
    <a:srgbClr val="FF9966"/>
    <a:srgbClr val="FF0066"/>
    <a:srgbClr val="69686D"/>
    <a:srgbClr val="34495E"/>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5550" autoAdjust="0"/>
  </p:normalViewPr>
  <p:slideViewPr>
    <p:cSldViewPr>
      <p:cViewPr varScale="1">
        <p:scale>
          <a:sx n="79" d="100"/>
          <a:sy n="79" d="100"/>
        </p:scale>
        <p:origin x="1212"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332"/>
    </p:cViewPr>
  </p:sorterViewPr>
  <p:notesViewPr>
    <p:cSldViewPr>
      <p:cViewPr varScale="1">
        <p:scale>
          <a:sx n="69" d="100"/>
          <a:sy n="69" d="100"/>
        </p:scale>
        <p:origin x="2568"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034BA2-5CE7-4D46-8F81-A9B4D2AEC0B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45A99080-ECDE-4908-9B04-9EF1BE4341A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2AF0D92-C13E-4B57-A9F0-A3F78B3206AC}" type="datetimeFigureOut">
              <a:rPr lang="en-US" smtClean="0"/>
              <a:t>8/5/2019</a:t>
            </a:fld>
            <a:endParaRPr lang="en-US"/>
          </a:p>
        </p:txBody>
      </p:sp>
      <p:sp>
        <p:nvSpPr>
          <p:cNvPr id="4" name="Footer Placeholder 3">
            <a:extLst>
              <a:ext uri="{FF2B5EF4-FFF2-40B4-BE49-F238E27FC236}">
                <a16:creationId xmlns:a16="http://schemas.microsoft.com/office/drawing/2014/main" id="{07953F25-355F-4DAB-8A69-BDD40B495C6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F44EC62-BF51-4A3D-A774-71F009050B2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509D243-A71A-4DAD-91D8-A1C6DC90CDC6}" type="slidenum">
              <a:rPr lang="en-US" smtClean="0"/>
              <a:t>‹#›</a:t>
            </a:fld>
            <a:endParaRPr lang="en-US"/>
          </a:p>
        </p:txBody>
      </p:sp>
    </p:spTree>
    <p:extLst>
      <p:ext uri="{BB962C8B-B14F-4D97-AF65-F5344CB8AC3E}">
        <p14:creationId xmlns:p14="http://schemas.microsoft.com/office/powerpoint/2010/main" val="2222112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8/5/2019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7</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5472608"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State Recreational Trails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1" r:id="rId3"/>
    <p:sldLayoutId id="2147483654" r:id="rId4"/>
    <p:sldLayoutId id="2147483655" r:id="rId5"/>
    <p:sldLayoutId id="2147483652" r:id="rId6"/>
    <p:sldLayoutId id="2147483653" r:id="rId7"/>
    <p:sldLayoutId id="2147483656" r:id="rId8"/>
    <p:sldLayoutId id="2147483658"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1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mailto:craig.markley@iowadot.us" TargetMode="Externa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6" name="TextBox 5">
            <a:extLst>
              <a:ext uri="{FF2B5EF4-FFF2-40B4-BE49-F238E27FC236}">
                <a16:creationId xmlns:a16="http://schemas.microsoft.com/office/drawing/2014/main" id="{CB023F2D-63D7-4790-8BDE-2DFA6C8EF409}"/>
              </a:ext>
            </a:extLst>
          </p:cNvPr>
          <p:cNvSpPr txBox="1"/>
          <p:nvPr/>
        </p:nvSpPr>
        <p:spPr>
          <a:xfrm>
            <a:off x="323528" y="5301208"/>
            <a:ext cx="8496944" cy="646331"/>
          </a:xfrm>
          <a:prstGeom prst="rect">
            <a:avLst/>
          </a:prstGeom>
          <a:noFill/>
        </p:spPr>
        <p:txBody>
          <a:bodyPr wrap="square" rtlCol="0">
            <a:spAutoFit/>
          </a:bodyPr>
          <a:lstStyle/>
          <a:p>
            <a:r>
              <a:rPr lang="en-US" sz="3600" b="1" dirty="0">
                <a:solidFill>
                  <a:schemeClr val="bg1"/>
                </a:solidFill>
                <a:latin typeface="PT Sans" panose="020B0503020203020204" pitchFamily="34" charset="0"/>
              </a:rPr>
              <a:t>Funding Recommendation</a:t>
            </a:r>
          </a:p>
        </p:txBody>
      </p:sp>
      <p:sp>
        <p:nvSpPr>
          <p:cNvPr id="7" name="TextBox 6">
            <a:extLst>
              <a:ext uri="{FF2B5EF4-FFF2-40B4-BE49-F238E27FC236}">
                <a16:creationId xmlns:a16="http://schemas.microsoft.com/office/drawing/2014/main" id="{9EEEC4D6-EA04-4B21-A205-B47603995269}"/>
              </a:ext>
            </a:extLst>
          </p:cNvPr>
          <p:cNvSpPr txBox="1"/>
          <p:nvPr/>
        </p:nvSpPr>
        <p:spPr>
          <a:xfrm>
            <a:off x="323528" y="4941168"/>
            <a:ext cx="8712968" cy="523220"/>
          </a:xfrm>
          <a:prstGeom prst="rect">
            <a:avLst/>
          </a:prstGeom>
          <a:noFill/>
        </p:spPr>
        <p:txBody>
          <a:bodyPr wrap="square" rtlCol="0">
            <a:spAutoFit/>
          </a:bodyPr>
          <a:lstStyle/>
          <a:p>
            <a:r>
              <a:rPr lang="en-US" sz="2800" dirty="0">
                <a:solidFill>
                  <a:schemeClr val="bg1"/>
                </a:solidFill>
                <a:latin typeface="PT Sans" panose="020B0503020203020204" pitchFamily="34" charset="0"/>
              </a:rPr>
              <a:t>State Recreational Trails Program</a:t>
            </a:r>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8637422"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Heart of </a:t>
            </a:r>
            <a:r>
              <a:rPr lang="en-US" sz="1800" b="1" dirty="0" err="1">
                <a:latin typeface="PT Sans" panose="020B0503020203020204"/>
                <a:cs typeface="Arial" pitchFamily="34" charset="0"/>
              </a:rPr>
              <a:t>lowa</a:t>
            </a:r>
            <a:r>
              <a:rPr lang="en-US" sz="1800" b="1" dirty="0">
                <a:latin typeface="PT Sans" panose="020B0503020203020204"/>
                <a:cs typeface="Arial" pitchFamily="34" charset="0"/>
              </a:rPr>
              <a:t> Nature Trail Paving from 560th Avenue to South Skunk River Bridge (Story County Conservation)</a:t>
            </a:r>
          </a:p>
          <a:p>
            <a:pPr marL="0" indent="0">
              <a:spcBef>
                <a:spcPts val="0"/>
              </a:spcBef>
              <a:buClr>
                <a:schemeClr val="tx1"/>
              </a:buClr>
              <a:buNone/>
              <a:defRPr/>
            </a:pPr>
            <a:endParaRPr lang="en-US" sz="1800" b="1" dirty="0">
              <a:latin typeface="PT Sans" panose="020B0503020203020204"/>
              <a:cs typeface="Arial" pitchFamily="34" charset="0"/>
            </a:endParaRPr>
          </a:p>
          <a:p>
            <a:pPr marL="0" indent="0">
              <a:spcBef>
                <a:spcPts val="0"/>
              </a:spcBef>
              <a:buClr>
                <a:schemeClr val="tx1"/>
              </a:buClr>
              <a:buNone/>
              <a:defRPr/>
            </a:pPr>
            <a:r>
              <a:rPr lang="en-US" sz="1600" dirty="0">
                <a:latin typeface="PT Sans" panose="020B0503020203020204"/>
              </a:rPr>
              <a:t>This project paves a 3.32-mile segment of the existing granular Heart of Iowa Nature Trail from 560th Avenue in Huxley eastward through the south side of Cambridge to the South Skunk River bridge in Story County.  Dating back to 1991, the 23-mile Heart of Iowa Nature trail extends from Slater to Melbourne on former a former railroad corridor and is being paved in segments. </a:t>
            </a:r>
          </a:p>
          <a:p>
            <a:pPr marL="0" indent="0">
              <a:spcBef>
                <a:spcPts val="0"/>
              </a:spcBef>
              <a:buClr>
                <a:schemeClr val="tx1"/>
              </a:buClr>
              <a:buNone/>
              <a:defRPr/>
            </a:pPr>
            <a:endParaRPr lang="en-US" sz="1600" dirty="0">
              <a:latin typeface="PT Sans" panose="020B0503020203020204"/>
            </a:endParaRPr>
          </a:p>
          <a:p>
            <a:pPr marL="0" indent="0">
              <a:spcBef>
                <a:spcPts val="0"/>
              </a:spcBef>
              <a:buClr>
                <a:schemeClr val="tx1"/>
              </a:buClr>
              <a:buNone/>
              <a:defRPr/>
            </a:pPr>
            <a:r>
              <a:rPr lang="en-US" sz="1600" b="1" dirty="0">
                <a:latin typeface="PT Sans" panose="020B0503020203020204"/>
                <a:cs typeface="Arial" pitchFamily="34" charset="0"/>
              </a:rPr>
              <a:t>Total Cost:    $1,077,000	</a:t>
            </a:r>
          </a:p>
          <a:p>
            <a:pPr marL="0" indent="0">
              <a:spcBef>
                <a:spcPts val="0"/>
              </a:spcBef>
              <a:buClr>
                <a:schemeClr val="tx1"/>
              </a:buClr>
              <a:buNone/>
              <a:defRPr/>
            </a:pPr>
            <a:r>
              <a:rPr lang="en-US" sz="1600" b="1" dirty="0">
                <a:latin typeface="PT Sans" panose="020B0503020203020204"/>
                <a:cs typeface="Arial" pitchFamily="34" charset="0"/>
              </a:rPr>
              <a:t>Requested:   $   530,000  (49%)</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4458688"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List of Applications Recommended </a:t>
            </a:r>
            <a:endParaRPr lang="en-US" sz="1200" b="1" dirty="0">
              <a:latin typeface="PT Sans" panose="020B0503020203020204"/>
            </a:endParaRPr>
          </a:p>
        </p:txBody>
      </p:sp>
      <p:pic>
        <p:nvPicPr>
          <p:cNvPr id="2" name="Picture 1">
            <a:extLst>
              <a:ext uri="{FF2B5EF4-FFF2-40B4-BE49-F238E27FC236}">
                <a16:creationId xmlns:a16="http://schemas.microsoft.com/office/drawing/2014/main" id="{23482AE4-097F-4BAC-BDD5-EB93BECD7CA4}"/>
              </a:ext>
            </a:extLst>
          </p:cNvPr>
          <p:cNvPicPr>
            <a:picLocks noChangeAspect="1"/>
          </p:cNvPicPr>
          <p:nvPr/>
        </p:nvPicPr>
        <p:blipFill rotWithShape="1">
          <a:blip r:embed="rId4"/>
          <a:srcRect t="5429"/>
          <a:stretch/>
        </p:blipFill>
        <p:spPr>
          <a:xfrm>
            <a:off x="327064" y="3789040"/>
            <a:ext cx="8489871" cy="2508637"/>
          </a:xfrm>
          <a:prstGeom prst="rect">
            <a:avLst/>
          </a:prstGeom>
        </p:spPr>
      </p:pic>
    </p:spTree>
    <p:extLst>
      <p:ext uri="{BB962C8B-B14F-4D97-AF65-F5344CB8AC3E}">
        <p14:creationId xmlns:p14="http://schemas.microsoft.com/office/powerpoint/2010/main" val="1794141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01317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err="1">
                <a:latin typeface="PT Sans" panose="020B0503020203020204"/>
                <a:cs typeface="Arial" pitchFamily="34" charset="0"/>
              </a:rPr>
              <a:t>Tatonka</a:t>
            </a:r>
            <a:r>
              <a:rPr lang="en-US" sz="1800" b="1" dirty="0">
                <a:latin typeface="PT Sans" panose="020B0503020203020204"/>
                <a:cs typeface="Arial" pitchFamily="34" charset="0"/>
              </a:rPr>
              <a:t> Ska Trace Rail Trail Phase III(a) (Dickinson County Trails Board)</a:t>
            </a:r>
          </a:p>
          <a:p>
            <a:pPr marL="0" indent="0">
              <a:spcBef>
                <a:spcPts val="0"/>
              </a:spcBef>
              <a:buClr>
                <a:schemeClr val="tx1"/>
              </a:buClr>
              <a:buNone/>
              <a:defRPr/>
            </a:pPr>
            <a:endParaRPr lang="en-US" sz="1800" b="1" dirty="0">
              <a:latin typeface="PT Sans" panose="020B0503020203020204"/>
              <a:cs typeface="Arial" pitchFamily="34" charset="0"/>
            </a:endParaRPr>
          </a:p>
          <a:p>
            <a:pPr marL="0" indent="0">
              <a:spcBef>
                <a:spcPts val="0"/>
              </a:spcBef>
              <a:buClr>
                <a:schemeClr val="tx1"/>
              </a:buClr>
              <a:buNone/>
              <a:defRPr/>
            </a:pPr>
            <a:r>
              <a:rPr lang="en-US" sz="1600" dirty="0">
                <a:latin typeface="PT Sans" panose="020B0503020203020204"/>
              </a:rPr>
              <a:t>This project is a 1.1-mile paved recreational trail on the former Iowa &amp; Northwestern Railroad from Hudson Avenue near 15th Street in Spirit Lake west to 219th Avenue.  This section will connect to completed Phase I &amp; II segments of </a:t>
            </a:r>
            <a:r>
              <a:rPr lang="en-US" sz="1600" dirty="0" err="1">
                <a:latin typeface="PT Sans" panose="020B0503020203020204"/>
              </a:rPr>
              <a:t>Tatonka</a:t>
            </a:r>
            <a:r>
              <a:rPr lang="en-US" sz="1600" dirty="0">
                <a:latin typeface="PT Sans" panose="020B0503020203020204"/>
              </a:rPr>
              <a:t> Ska Trace and the larger Iowa Great Lakes Spine Trail.  This project is part of a multi-phase rail trail that will span 37 miles and connect eight northwest Iowa towns joining the Ed Winkel Memorial Trail west of </a:t>
            </a:r>
            <a:r>
              <a:rPr lang="en-US" sz="1600" dirty="0" err="1">
                <a:latin typeface="PT Sans" panose="020B0503020203020204"/>
              </a:rPr>
              <a:t>Allendorf</a:t>
            </a:r>
            <a:r>
              <a:rPr lang="en-US" sz="1600" dirty="0">
                <a:latin typeface="PT Sans" panose="020B0503020203020204"/>
              </a:rPr>
              <a:t> and continuing to Sibley for a total of 43 miles.</a:t>
            </a:r>
          </a:p>
          <a:p>
            <a:pPr marL="0" indent="0">
              <a:spcBef>
                <a:spcPts val="0"/>
              </a:spcBef>
              <a:buClr>
                <a:schemeClr val="tx1"/>
              </a:buClr>
              <a:buNone/>
              <a:defRPr/>
            </a:pPr>
            <a:endParaRPr lang="en-US" sz="1600" dirty="0">
              <a:latin typeface="PT Sans" panose="020B0503020203020204"/>
            </a:endParaRPr>
          </a:p>
          <a:p>
            <a:pPr marL="0" indent="0">
              <a:spcBef>
                <a:spcPts val="0"/>
              </a:spcBef>
              <a:buClr>
                <a:schemeClr val="tx1"/>
              </a:buClr>
              <a:buNone/>
              <a:defRPr/>
            </a:pPr>
            <a:r>
              <a:rPr lang="en-US" sz="1600" b="1" dirty="0">
                <a:latin typeface="PT Sans" panose="020B0503020203020204"/>
                <a:cs typeface="Arial" pitchFamily="34" charset="0"/>
              </a:rPr>
              <a:t>Total Cost:    $612,356	</a:t>
            </a:r>
          </a:p>
          <a:p>
            <a:pPr marL="0" indent="0">
              <a:spcBef>
                <a:spcPts val="0"/>
              </a:spcBef>
              <a:buClr>
                <a:schemeClr val="tx1"/>
              </a:buClr>
              <a:buNone/>
              <a:defRPr/>
            </a:pPr>
            <a:r>
              <a:rPr lang="en-US" sz="1600" b="1" dirty="0">
                <a:latin typeface="PT Sans" panose="020B0503020203020204"/>
                <a:cs typeface="Arial" pitchFamily="34" charset="0"/>
              </a:rPr>
              <a:t>Requested:   $268,620  (44%)</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4458688"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List of Applications Recommended </a:t>
            </a:r>
            <a:endParaRPr lang="en-US" sz="1200" b="1" dirty="0">
              <a:latin typeface="PT Sans" panose="020B0503020203020204"/>
            </a:endParaRPr>
          </a:p>
        </p:txBody>
      </p:sp>
      <p:pic>
        <p:nvPicPr>
          <p:cNvPr id="2" name="Picture 1">
            <a:extLst>
              <a:ext uri="{FF2B5EF4-FFF2-40B4-BE49-F238E27FC236}">
                <a16:creationId xmlns:a16="http://schemas.microsoft.com/office/drawing/2014/main" id="{212FFA4B-D251-4333-BB47-60E32CBB5E76}"/>
              </a:ext>
            </a:extLst>
          </p:cNvPr>
          <p:cNvPicPr>
            <a:picLocks noChangeAspect="1"/>
          </p:cNvPicPr>
          <p:nvPr/>
        </p:nvPicPr>
        <p:blipFill>
          <a:blip r:embed="rId4"/>
          <a:stretch>
            <a:fillRect/>
          </a:stretch>
        </p:blipFill>
        <p:spPr>
          <a:xfrm>
            <a:off x="4096635" y="1843938"/>
            <a:ext cx="4663270" cy="2655960"/>
          </a:xfrm>
          <a:prstGeom prst="rect">
            <a:avLst/>
          </a:prstGeom>
        </p:spPr>
      </p:pic>
    </p:spTree>
    <p:extLst>
      <p:ext uri="{BB962C8B-B14F-4D97-AF65-F5344CB8AC3E}">
        <p14:creationId xmlns:p14="http://schemas.microsoft.com/office/powerpoint/2010/main" val="2775096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prstGeom prst="rect">
            <a:avLst/>
          </a:prstGeom>
        </p:spPr>
        <p:txBody>
          <a:bodyPr>
            <a:noAutofit/>
          </a:bodyPr>
          <a:lstStyle/>
          <a:p>
            <a:r>
              <a:rPr lang="en-US" b="1" dirty="0">
                <a:solidFill>
                  <a:schemeClr val="tx2"/>
                </a:solidFill>
              </a:rPr>
              <a:t>List of Applications </a:t>
            </a:r>
            <a:br>
              <a:rPr lang="en-US" b="1" dirty="0">
                <a:solidFill>
                  <a:schemeClr val="tx2"/>
                </a:solidFill>
              </a:rPr>
            </a:br>
            <a:r>
              <a:rPr lang="en-US" dirty="0"/>
              <a:t>Not </a:t>
            </a:r>
            <a:r>
              <a:rPr lang="en-US" b="1" dirty="0">
                <a:solidFill>
                  <a:schemeClr val="tx2"/>
                </a:solidFill>
              </a:rPr>
              <a:t>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2636167187"/>
              </p:ext>
            </p:extLst>
          </p:nvPr>
        </p:nvGraphicFramePr>
        <p:xfrm>
          <a:off x="177696" y="1988840"/>
          <a:ext cx="8788608" cy="4127336"/>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20080">
                  <a:extLst>
                    <a:ext uri="{9D8B030D-6E8A-4147-A177-3AD203B41FA5}">
                      <a16:colId xmlns:a16="http://schemas.microsoft.com/office/drawing/2014/main" val="3420930524"/>
                    </a:ext>
                  </a:extLst>
                </a:gridCol>
                <a:gridCol w="1368152">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513984">
                  <a:extLst>
                    <a:ext uri="{9D8B030D-6E8A-4147-A177-3AD203B41FA5}">
                      <a16:colId xmlns:a16="http://schemas.microsoft.com/office/drawing/2014/main" val="1639893002"/>
                    </a:ext>
                  </a:extLst>
                </a:gridCol>
              </a:tblGrid>
              <a:tr h="954106">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558062">
                <a:tc>
                  <a:txBody>
                    <a:bodyPr/>
                    <a:lstStyle/>
                    <a:p>
                      <a:pPr algn="ctr"/>
                      <a:r>
                        <a:rPr lang="en-US" sz="1400" b="1" dirty="0"/>
                        <a:t>Rolling Prairie Trail Extension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Waverly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$294,000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$220,000</a:t>
                      </a:r>
                    </a:p>
                    <a:p>
                      <a:pPr algn="ctr"/>
                      <a:r>
                        <a:rPr lang="en-US" sz="1400" b="1"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576064">
                <a:tc>
                  <a:txBody>
                    <a:bodyPr/>
                    <a:lstStyle/>
                    <a:p>
                      <a:pPr algn="ctr"/>
                      <a:r>
                        <a:rPr lang="en-US" sz="1400" b="1" dirty="0"/>
                        <a:t>George </a:t>
                      </a:r>
                      <a:r>
                        <a:rPr lang="en-US" sz="1400" b="1" dirty="0" err="1"/>
                        <a:t>Wyth</a:t>
                      </a:r>
                      <a:r>
                        <a:rPr lang="en-US" sz="1400" b="1" dirty="0"/>
                        <a:t> State Park Trail Replacement Phase I</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Iowa DNR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$268,000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$201,000</a:t>
                      </a:r>
                    </a:p>
                    <a:p>
                      <a:pPr algn="ctr"/>
                      <a:r>
                        <a:rPr lang="en-US" sz="1400" b="1"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576064">
                <a:tc>
                  <a:txBody>
                    <a:bodyPr/>
                    <a:lstStyle/>
                    <a:p>
                      <a:pPr algn="ctr"/>
                      <a:r>
                        <a:rPr lang="en-US" sz="1400" b="1" dirty="0"/>
                        <a:t>South Riverfront Corridor Trail</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Keokuk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$808,529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$506,397</a:t>
                      </a:r>
                    </a:p>
                    <a:p>
                      <a:pPr algn="ctr"/>
                      <a:r>
                        <a:rPr lang="en-US" sz="1400" b="1" dirty="0"/>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693719"/>
                  </a:ext>
                </a:extLst>
              </a:tr>
              <a:tr h="576064">
                <a:tc>
                  <a:txBody>
                    <a:bodyPr/>
                    <a:lstStyle/>
                    <a:p>
                      <a:pPr algn="ctr"/>
                      <a:r>
                        <a:rPr lang="en-US" sz="1400" b="1" dirty="0"/>
                        <a:t>Connecting Fort Madison! Phase 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Fort Madison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$415,180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$285,000</a:t>
                      </a:r>
                    </a:p>
                    <a:p>
                      <a:pPr algn="ctr"/>
                      <a:r>
                        <a:rPr lang="en-US" sz="1400" b="1" dirty="0"/>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80548"/>
                  </a:ext>
                </a:extLst>
              </a:tr>
              <a:tr h="504056">
                <a:tc>
                  <a:txBody>
                    <a:bodyPr/>
                    <a:lstStyle/>
                    <a:p>
                      <a:pPr algn="ctr"/>
                      <a:r>
                        <a:rPr lang="en-US" sz="1400" b="1" dirty="0"/>
                        <a:t>Grant Wood Trail Gap Connection West of </a:t>
                      </a:r>
                      <a:r>
                        <a:rPr lang="en-US" sz="1400" b="1" dirty="0" err="1"/>
                        <a:t>Paralta</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Linn County Conservation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$2,022,000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$650,000</a:t>
                      </a:r>
                    </a:p>
                    <a:p>
                      <a:pPr algn="ctr"/>
                      <a:r>
                        <a:rPr lang="en-US" sz="1400" b="1"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8034571"/>
                  </a:ext>
                </a:extLst>
              </a:tr>
            </a:tbl>
          </a:graphicData>
        </a:graphic>
      </p:graphicFrame>
      <p:sp>
        <p:nvSpPr>
          <p:cNvPr id="3" name="TextBox 2">
            <a:hlinkClick r:id="rId3" action="ppaction://hlinksldjump"/>
            <a:extLst>
              <a:ext uri="{FF2B5EF4-FFF2-40B4-BE49-F238E27FC236}">
                <a16:creationId xmlns:a16="http://schemas.microsoft.com/office/drawing/2014/main" id="{819131DD-FD17-4F64-9439-4DE349A696EC}"/>
              </a:ext>
            </a:extLst>
          </p:cNvPr>
          <p:cNvSpPr txBox="1"/>
          <p:nvPr/>
        </p:nvSpPr>
        <p:spPr>
          <a:xfrm>
            <a:off x="107504" y="6453336"/>
            <a:ext cx="5544616" cy="276999"/>
          </a:xfrm>
          <a:prstGeom prst="rect">
            <a:avLst/>
          </a:prstGeom>
          <a:noFill/>
        </p:spPr>
        <p:txBody>
          <a:bodyPr wrap="square" rtlCol="0">
            <a:spAutoFit/>
          </a:bodyPr>
          <a:lstStyle/>
          <a:p>
            <a:r>
              <a:rPr lang="en-US" sz="1200" b="1" dirty="0">
                <a:hlinkClick r:id="rId3" action="ppaction://hlinksldjump"/>
              </a:rPr>
              <a:t>Return to List of Applications Recommended</a:t>
            </a:r>
            <a:endParaRPr lang="en-US" sz="1200" b="1" dirty="0"/>
          </a:p>
        </p:txBody>
      </p:sp>
    </p:spTree>
    <p:extLst>
      <p:ext uri="{BB962C8B-B14F-4D97-AF65-F5344CB8AC3E}">
        <p14:creationId xmlns:p14="http://schemas.microsoft.com/office/powerpoint/2010/main" val="332882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prstGeom prst="rect">
            <a:avLst/>
          </a:prstGeom>
        </p:spPr>
        <p:txBody>
          <a:bodyPr>
            <a:noAutofit/>
          </a:bodyPr>
          <a:lstStyle/>
          <a:p>
            <a:r>
              <a:rPr lang="en-US" b="1" dirty="0">
                <a:solidFill>
                  <a:schemeClr val="tx2"/>
                </a:solidFill>
              </a:rPr>
              <a:t>List of Applications </a:t>
            </a:r>
            <a:br>
              <a:rPr lang="en-US" b="1" dirty="0">
                <a:solidFill>
                  <a:schemeClr val="tx2"/>
                </a:solidFill>
              </a:rPr>
            </a:br>
            <a:r>
              <a:rPr lang="en-US" dirty="0"/>
              <a:t>Not </a:t>
            </a:r>
            <a:r>
              <a:rPr lang="en-US" b="1" dirty="0">
                <a:solidFill>
                  <a:schemeClr val="tx2"/>
                </a:solidFill>
              </a:rPr>
              <a:t>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598876669"/>
              </p:ext>
            </p:extLst>
          </p:nvPr>
        </p:nvGraphicFramePr>
        <p:xfrm>
          <a:off x="177696" y="1988840"/>
          <a:ext cx="8788608" cy="4282792"/>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20080">
                  <a:extLst>
                    <a:ext uri="{9D8B030D-6E8A-4147-A177-3AD203B41FA5}">
                      <a16:colId xmlns:a16="http://schemas.microsoft.com/office/drawing/2014/main" val="3420930524"/>
                    </a:ext>
                  </a:extLst>
                </a:gridCol>
                <a:gridCol w="1368152">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513984">
                  <a:extLst>
                    <a:ext uri="{9D8B030D-6E8A-4147-A177-3AD203B41FA5}">
                      <a16:colId xmlns:a16="http://schemas.microsoft.com/office/drawing/2014/main" val="1639893002"/>
                    </a:ext>
                  </a:extLst>
                </a:gridCol>
              </a:tblGrid>
              <a:tr h="954106">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558062">
                <a:tc>
                  <a:txBody>
                    <a:bodyPr/>
                    <a:lstStyle/>
                    <a:p>
                      <a:pPr algn="ctr"/>
                      <a:r>
                        <a:rPr lang="en-US" sz="1400" b="1" dirty="0"/>
                        <a:t>Albia Trail Blue Route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Albia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$350,000</a:t>
                      </a:r>
                    </a:p>
                    <a:p>
                      <a:pPr algn="ctr"/>
                      <a:r>
                        <a:rPr lang="en-US" sz="1400" b="1"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576064">
                <a:tc>
                  <a:txBody>
                    <a:bodyPr/>
                    <a:lstStyle/>
                    <a:p>
                      <a:pPr algn="ctr"/>
                      <a:r>
                        <a:rPr lang="en-US" sz="1400" b="1" dirty="0"/>
                        <a:t>Clear Creek Trail Extension from Half Moon Avenue SW to F.W. Kent Park</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Johnson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$680,000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$172,740</a:t>
                      </a:r>
                    </a:p>
                    <a:p>
                      <a:pPr algn="ctr"/>
                      <a:r>
                        <a:rPr lang="en-US" sz="1400" b="1"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576064">
                <a:tc>
                  <a:txBody>
                    <a:bodyPr/>
                    <a:lstStyle/>
                    <a:p>
                      <a:pPr algn="ctr"/>
                      <a:r>
                        <a:rPr lang="en-US" sz="1400" b="1" dirty="0"/>
                        <a:t>U.S. 65/Gay Lea Wilson Trail Underpass at Brick Street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Bondurant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$2,679,574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$400,000</a:t>
                      </a:r>
                    </a:p>
                    <a:p>
                      <a:pPr algn="ctr"/>
                      <a:r>
                        <a:rPr lang="en-US" sz="1400" b="1"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693719"/>
                  </a:ext>
                </a:extLst>
              </a:tr>
              <a:tr h="576064">
                <a:tc>
                  <a:txBody>
                    <a:bodyPr/>
                    <a:lstStyle/>
                    <a:p>
                      <a:pPr algn="ctr"/>
                      <a:r>
                        <a:rPr lang="en-US" sz="1400" b="1" dirty="0"/>
                        <a:t>Magnetic Park Trail</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Cherokee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$604,670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$250,000</a:t>
                      </a:r>
                    </a:p>
                    <a:p>
                      <a:pPr algn="ctr"/>
                      <a:r>
                        <a:rPr lang="en-US" sz="1400" b="1" dirty="0"/>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80548"/>
                  </a:ext>
                </a:extLst>
              </a:tr>
              <a:tr h="504056">
                <a:tc>
                  <a:txBody>
                    <a:bodyPr/>
                    <a:lstStyle/>
                    <a:p>
                      <a:pPr algn="ctr"/>
                      <a:r>
                        <a:rPr lang="en-US" sz="1400" b="1" dirty="0"/>
                        <a:t>High Trestle to City of Boone Trail Phase I</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Boone County Conservation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$418,000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$308,000</a:t>
                      </a:r>
                    </a:p>
                    <a:p>
                      <a:pPr algn="ctr"/>
                      <a:r>
                        <a:rPr lang="en-US" sz="1400" b="1" dirty="0"/>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8034571"/>
                  </a:ext>
                </a:extLst>
              </a:tr>
            </a:tbl>
          </a:graphicData>
        </a:graphic>
      </p:graphicFrame>
      <p:sp>
        <p:nvSpPr>
          <p:cNvPr id="3" name="TextBox 2">
            <a:hlinkClick r:id="rId3" action="ppaction://hlinksldjump"/>
            <a:extLst>
              <a:ext uri="{FF2B5EF4-FFF2-40B4-BE49-F238E27FC236}">
                <a16:creationId xmlns:a16="http://schemas.microsoft.com/office/drawing/2014/main" id="{819131DD-FD17-4F64-9439-4DE349A696EC}"/>
              </a:ext>
            </a:extLst>
          </p:cNvPr>
          <p:cNvSpPr txBox="1"/>
          <p:nvPr/>
        </p:nvSpPr>
        <p:spPr>
          <a:xfrm>
            <a:off x="107504" y="6453336"/>
            <a:ext cx="5544616" cy="276999"/>
          </a:xfrm>
          <a:prstGeom prst="rect">
            <a:avLst/>
          </a:prstGeom>
          <a:noFill/>
        </p:spPr>
        <p:txBody>
          <a:bodyPr wrap="square" rtlCol="0">
            <a:spAutoFit/>
          </a:bodyPr>
          <a:lstStyle/>
          <a:p>
            <a:r>
              <a:rPr lang="en-US" sz="1200" b="1" dirty="0">
                <a:hlinkClick r:id="rId3" action="ppaction://hlinksldjump"/>
              </a:rPr>
              <a:t>Return to List of Applications Recommended</a:t>
            </a:r>
            <a:endParaRPr lang="en-US" sz="1200" b="1" dirty="0"/>
          </a:p>
        </p:txBody>
      </p:sp>
    </p:spTree>
    <p:extLst>
      <p:ext uri="{BB962C8B-B14F-4D97-AF65-F5344CB8AC3E}">
        <p14:creationId xmlns:p14="http://schemas.microsoft.com/office/powerpoint/2010/main" val="2177759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prstGeom prst="rect">
            <a:avLst/>
          </a:prstGeom>
        </p:spPr>
        <p:txBody>
          <a:bodyPr>
            <a:noAutofit/>
          </a:bodyPr>
          <a:lstStyle/>
          <a:p>
            <a:r>
              <a:rPr lang="en-US" b="1" dirty="0">
                <a:solidFill>
                  <a:schemeClr val="tx2"/>
                </a:solidFill>
              </a:rPr>
              <a:t>List of Applications </a:t>
            </a:r>
            <a:br>
              <a:rPr lang="en-US" b="1" dirty="0">
                <a:solidFill>
                  <a:schemeClr val="tx2"/>
                </a:solidFill>
              </a:rPr>
            </a:br>
            <a:r>
              <a:rPr lang="en-US" dirty="0"/>
              <a:t>Not </a:t>
            </a:r>
            <a:r>
              <a:rPr lang="en-US" b="1" dirty="0">
                <a:solidFill>
                  <a:schemeClr val="tx2"/>
                </a:solidFill>
              </a:rPr>
              <a:t>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1159645222"/>
              </p:ext>
            </p:extLst>
          </p:nvPr>
        </p:nvGraphicFramePr>
        <p:xfrm>
          <a:off x="177696" y="1988840"/>
          <a:ext cx="8788608" cy="3920088"/>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20080">
                  <a:extLst>
                    <a:ext uri="{9D8B030D-6E8A-4147-A177-3AD203B41FA5}">
                      <a16:colId xmlns:a16="http://schemas.microsoft.com/office/drawing/2014/main" val="3420930524"/>
                    </a:ext>
                  </a:extLst>
                </a:gridCol>
                <a:gridCol w="1368152">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513984">
                  <a:extLst>
                    <a:ext uri="{9D8B030D-6E8A-4147-A177-3AD203B41FA5}">
                      <a16:colId xmlns:a16="http://schemas.microsoft.com/office/drawing/2014/main" val="1639893002"/>
                    </a:ext>
                  </a:extLst>
                </a:gridCol>
              </a:tblGrid>
              <a:tr h="954106">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558062">
                <a:tc>
                  <a:txBody>
                    <a:bodyPr/>
                    <a:lstStyle/>
                    <a:p>
                      <a:pPr algn="ctr"/>
                      <a:r>
                        <a:rPr lang="en-US" sz="1400" b="1" dirty="0"/>
                        <a:t>13th Avenue North Corridor Trail</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Clinton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$837,912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$400,000</a:t>
                      </a:r>
                    </a:p>
                    <a:p>
                      <a:pPr algn="ctr"/>
                      <a:r>
                        <a:rPr lang="en-US" sz="1400" b="1" dirty="0"/>
                        <a:t>(48%)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576064">
                <a:tc>
                  <a:txBody>
                    <a:bodyPr/>
                    <a:lstStyle/>
                    <a:p>
                      <a:pPr algn="ctr"/>
                      <a:r>
                        <a:rPr lang="en-US" sz="1400" b="1" dirty="0"/>
                        <a:t>Wapsipinicon Trail Phase 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Jones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$438,406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$195,261</a:t>
                      </a:r>
                    </a:p>
                    <a:p>
                      <a:pPr algn="ctr"/>
                      <a:r>
                        <a:rPr lang="en-US" sz="1400" b="1" dirty="0"/>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576064">
                <a:tc>
                  <a:txBody>
                    <a:bodyPr/>
                    <a:lstStyle/>
                    <a:p>
                      <a:pPr algn="ctr"/>
                      <a:r>
                        <a:rPr lang="en-US" sz="1400" b="1" dirty="0" err="1"/>
                        <a:t>Castek</a:t>
                      </a:r>
                      <a:r>
                        <a:rPr lang="en-US" sz="1400" b="1" dirty="0"/>
                        <a:t> Park Trail Rehabilitation and Paving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Swisher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$42,400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$30,000</a:t>
                      </a:r>
                    </a:p>
                    <a:p>
                      <a:pPr algn="ctr"/>
                      <a:r>
                        <a:rPr lang="en-US" sz="1400" b="1" dirty="0"/>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693719"/>
                  </a:ext>
                </a:extLst>
              </a:tr>
              <a:tr h="576064">
                <a:tc>
                  <a:txBody>
                    <a:bodyPr/>
                    <a:lstStyle/>
                    <a:p>
                      <a:pPr algn="ctr"/>
                      <a:r>
                        <a:rPr lang="en-US" sz="1400" b="1" dirty="0"/>
                        <a:t>I-74 Mississippi River Bridge Letdown Structure and Pedestrian Bridge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Bettendorf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$1,941,000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$1,000,000</a:t>
                      </a:r>
                    </a:p>
                    <a:p>
                      <a:pPr algn="ctr"/>
                      <a:r>
                        <a:rPr lang="en-US" sz="1400" b="1" dirty="0"/>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80548"/>
                  </a:ext>
                </a:extLst>
              </a:tr>
            </a:tbl>
          </a:graphicData>
        </a:graphic>
      </p:graphicFrame>
      <p:sp>
        <p:nvSpPr>
          <p:cNvPr id="3" name="TextBox 2">
            <a:hlinkClick r:id="rId3" action="ppaction://hlinksldjump"/>
            <a:extLst>
              <a:ext uri="{FF2B5EF4-FFF2-40B4-BE49-F238E27FC236}">
                <a16:creationId xmlns:a16="http://schemas.microsoft.com/office/drawing/2014/main" id="{819131DD-FD17-4F64-9439-4DE349A696EC}"/>
              </a:ext>
            </a:extLst>
          </p:cNvPr>
          <p:cNvSpPr txBox="1"/>
          <p:nvPr/>
        </p:nvSpPr>
        <p:spPr>
          <a:xfrm>
            <a:off x="107504" y="6453336"/>
            <a:ext cx="5544616" cy="276999"/>
          </a:xfrm>
          <a:prstGeom prst="rect">
            <a:avLst/>
          </a:prstGeom>
          <a:noFill/>
        </p:spPr>
        <p:txBody>
          <a:bodyPr wrap="square" rtlCol="0">
            <a:spAutoFit/>
          </a:bodyPr>
          <a:lstStyle/>
          <a:p>
            <a:r>
              <a:rPr lang="en-US" sz="1200" b="1" dirty="0">
                <a:hlinkClick r:id="rId3" action="ppaction://hlinksldjump"/>
              </a:rPr>
              <a:t>Return to List of Applications Recommended</a:t>
            </a:r>
            <a:endParaRPr lang="en-US" sz="1200" b="1" dirty="0"/>
          </a:p>
        </p:txBody>
      </p:sp>
    </p:spTree>
    <p:extLst>
      <p:ext uri="{BB962C8B-B14F-4D97-AF65-F5344CB8AC3E}">
        <p14:creationId xmlns:p14="http://schemas.microsoft.com/office/powerpoint/2010/main" val="1735727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prstGeom prst="rect">
            <a:avLst/>
          </a:prstGeom>
        </p:spPr>
        <p:txBody>
          <a:bodyPr>
            <a:noAutofit/>
          </a:bodyPr>
          <a:lstStyle/>
          <a:p>
            <a:r>
              <a:rPr lang="en-US" b="1" dirty="0">
                <a:solidFill>
                  <a:schemeClr val="tx2"/>
                </a:solidFill>
              </a:rPr>
              <a:t>List of Applications </a:t>
            </a:r>
            <a:br>
              <a:rPr lang="en-US" b="1" dirty="0">
                <a:solidFill>
                  <a:schemeClr val="tx2"/>
                </a:solidFill>
              </a:rPr>
            </a:br>
            <a:r>
              <a:rPr lang="en-US" dirty="0"/>
              <a:t>Not </a:t>
            </a:r>
            <a:r>
              <a:rPr lang="en-US" b="1" dirty="0">
                <a:solidFill>
                  <a:schemeClr val="tx2"/>
                </a:solidFill>
              </a:rPr>
              <a:t>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903926013"/>
              </p:ext>
            </p:extLst>
          </p:nvPr>
        </p:nvGraphicFramePr>
        <p:xfrm>
          <a:off x="177696" y="1988840"/>
          <a:ext cx="8788608" cy="4127336"/>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20080">
                  <a:extLst>
                    <a:ext uri="{9D8B030D-6E8A-4147-A177-3AD203B41FA5}">
                      <a16:colId xmlns:a16="http://schemas.microsoft.com/office/drawing/2014/main" val="3420930524"/>
                    </a:ext>
                  </a:extLst>
                </a:gridCol>
                <a:gridCol w="1368152">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513984">
                  <a:extLst>
                    <a:ext uri="{9D8B030D-6E8A-4147-A177-3AD203B41FA5}">
                      <a16:colId xmlns:a16="http://schemas.microsoft.com/office/drawing/2014/main" val="1639893002"/>
                    </a:ext>
                  </a:extLst>
                </a:gridCol>
              </a:tblGrid>
              <a:tr h="954106">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558062">
                <a:tc>
                  <a:txBody>
                    <a:bodyPr/>
                    <a:lstStyle/>
                    <a:p>
                      <a:pPr algn="ctr"/>
                      <a:r>
                        <a:rPr lang="en-US" sz="1400" b="1" dirty="0"/>
                        <a:t>Plywood Trail Stage 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Le Mars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$3,255,000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$2,000,000</a:t>
                      </a:r>
                    </a:p>
                    <a:p>
                      <a:pPr algn="ctr"/>
                      <a:r>
                        <a:rPr lang="en-US" sz="1400" b="1" dirty="0"/>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576064">
                <a:tc>
                  <a:txBody>
                    <a:bodyPr/>
                    <a:lstStyle/>
                    <a:p>
                      <a:pPr algn="ctr"/>
                      <a:r>
                        <a:rPr lang="en-US" sz="1400" b="1" dirty="0"/>
                        <a:t>Pocahontas County Trail Phase I Prairie Park Trail</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Laurens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$503,482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$250,000</a:t>
                      </a:r>
                    </a:p>
                    <a:p>
                      <a:pPr algn="ctr"/>
                      <a:r>
                        <a:rPr lang="en-US" sz="1400" b="1"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576064">
                <a:tc>
                  <a:txBody>
                    <a:bodyPr/>
                    <a:lstStyle/>
                    <a:p>
                      <a:pPr algn="ctr"/>
                      <a:r>
                        <a:rPr lang="en-US" sz="1400" b="1" dirty="0"/>
                        <a:t>Plywood Trail Stage 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Merrill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$732,000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$549,000</a:t>
                      </a:r>
                    </a:p>
                    <a:p>
                      <a:pPr algn="ctr"/>
                      <a:r>
                        <a:rPr lang="en-US" sz="1400" b="1"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2890533"/>
                  </a:ext>
                </a:extLst>
              </a:tr>
              <a:tr h="576064">
                <a:tc>
                  <a:txBody>
                    <a:bodyPr/>
                    <a:lstStyle/>
                    <a:p>
                      <a:pPr algn="ctr"/>
                      <a:r>
                        <a:rPr lang="en-US" sz="1400" b="1" dirty="0"/>
                        <a:t>Northland Park Trail Phase I</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Glidden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$218,120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$163,590</a:t>
                      </a:r>
                    </a:p>
                    <a:p>
                      <a:pPr algn="ctr"/>
                      <a:r>
                        <a:rPr lang="en-US" sz="1400" b="1"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693719"/>
                  </a:ext>
                </a:extLst>
              </a:tr>
              <a:tr h="576064">
                <a:tc>
                  <a:txBody>
                    <a:bodyPr/>
                    <a:lstStyle/>
                    <a:p>
                      <a:pPr algn="ctr"/>
                      <a:r>
                        <a:rPr lang="en-US" sz="1400" b="1" dirty="0"/>
                        <a:t>Shelby County Comprehensive Trails Project Phase I</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Shelby 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$491,750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$368,813</a:t>
                      </a:r>
                    </a:p>
                    <a:p>
                      <a:pPr algn="ctr"/>
                      <a:r>
                        <a:rPr lang="en-US" sz="1400" b="1"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80548"/>
                  </a:ext>
                </a:extLst>
              </a:tr>
            </a:tbl>
          </a:graphicData>
        </a:graphic>
      </p:graphicFrame>
      <p:sp>
        <p:nvSpPr>
          <p:cNvPr id="3" name="TextBox 2">
            <a:hlinkClick r:id="rId3" action="ppaction://hlinksldjump"/>
            <a:extLst>
              <a:ext uri="{FF2B5EF4-FFF2-40B4-BE49-F238E27FC236}">
                <a16:creationId xmlns:a16="http://schemas.microsoft.com/office/drawing/2014/main" id="{819131DD-FD17-4F64-9439-4DE349A696EC}"/>
              </a:ext>
            </a:extLst>
          </p:cNvPr>
          <p:cNvSpPr txBox="1"/>
          <p:nvPr/>
        </p:nvSpPr>
        <p:spPr>
          <a:xfrm>
            <a:off x="107504" y="6453336"/>
            <a:ext cx="5544616" cy="276999"/>
          </a:xfrm>
          <a:prstGeom prst="rect">
            <a:avLst/>
          </a:prstGeom>
          <a:noFill/>
        </p:spPr>
        <p:txBody>
          <a:bodyPr wrap="square" rtlCol="0">
            <a:spAutoFit/>
          </a:bodyPr>
          <a:lstStyle/>
          <a:p>
            <a:r>
              <a:rPr lang="en-US" sz="1200" b="1" dirty="0">
                <a:hlinkClick r:id="rId3" action="ppaction://hlinksldjump"/>
              </a:rPr>
              <a:t>Return to List of Applications Recommended</a:t>
            </a:r>
            <a:endParaRPr lang="en-US" sz="1200" b="1" dirty="0"/>
          </a:p>
        </p:txBody>
      </p:sp>
    </p:spTree>
    <p:extLst>
      <p:ext uri="{BB962C8B-B14F-4D97-AF65-F5344CB8AC3E}">
        <p14:creationId xmlns:p14="http://schemas.microsoft.com/office/powerpoint/2010/main" val="1677083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prstGeom prst="rect">
            <a:avLst/>
          </a:prstGeom>
        </p:spPr>
        <p:txBody>
          <a:bodyPr>
            <a:noAutofit/>
          </a:bodyPr>
          <a:lstStyle/>
          <a:p>
            <a:r>
              <a:rPr lang="en-US" b="1" dirty="0">
                <a:solidFill>
                  <a:schemeClr val="tx2"/>
                </a:solidFill>
              </a:rPr>
              <a:t>List of Applications </a:t>
            </a:r>
            <a:br>
              <a:rPr lang="en-US" b="1" dirty="0">
                <a:solidFill>
                  <a:schemeClr val="tx2"/>
                </a:solidFill>
              </a:rPr>
            </a:br>
            <a:r>
              <a:rPr lang="en-US" dirty="0"/>
              <a:t>Not </a:t>
            </a:r>
            <a:r>
              <a:rPr lang="en-US" b="1" dirty="0">
                <a:solidFill>
                  <a:schemeClr val="tx2"/>
                </a:solidFill>
              </a:rPr>
              <a:t>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122196030"/>
              </p:ext>
            </p:extLst>
          </p:nvPr>
        </p:nvGraphicFramePr>
        <p:xfrm>
          <a:off x="177696" y="1988840"/>
          <a:ext cx="8788608" cy="2088232"/>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20080">
                  <a:extLst>
                    <a:ext uri="{9D8B030D-6E8A-4147-A177-3AD203B41FA5}">
                      <a16:colId xmlns:a16="http://schemas.microsoft.com/office/drawing/2014/main" val="3420930524"/>
                    </a:ext>
                  </a:extLst>
                </a:gridCol>
                <a:gridCol w="1368152">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513984">
                  <a:extLst>
                    <a:ext uri="{9D8B030D-6E8A-4147-A177-3AD203B41FA5}">
                      <a16:colId xmlns:a16="http://schemas.microsoft.com/office/drawing/2014/main" val="1639893002"/>
                    </a:ext>
                  </a:extLst>
                </a:gridCol>
              </a:tblGrid>
              <a:tr h="954106">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558062">
                <a:tc>
                  <a:txBody>
                    <a:bodyPr/>
                    <a:lstStyle/>
                    <a:p>
                      <a:pPr algn="ctr"/>
                      <a:r>
                        <a:rPr lang="en-US" sz="1400" b="1" dirty="0"/>
                        <a:t>1st Street Multi-Use Path Phase II</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Long Grove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$416,288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$312,209</a:t>
                      </a:r>
                    </a:p>
                    <a:p>
                      <a:pPr algn="ctr"/>
                      <a:r>
                        <a:rPr lang="en-US" sz="1400" b="1"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576064">
                <a:tc>
                  <a:txBody>
                    <a:bodyPr/>
                    <a:lstStyle/>
                    <a:p>
                      <a:pPr algn="ctr"/>
                      <a:r>
                        <a:rPr lang="en-US" sz="1400" b="1" dirty="0"/>
                        <a:t>Glenwood Trail and Trail Head Project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Glenwood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$1,488,663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$250,000</a:t>
                      </a:r>
                    </a:p>
                    <a:p>
                      <a:pPr algn="ctr"/>
                      <a:r>
                        <a:rPr lang="en-US" sz="1400" b="1"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bl>
          </a:graphicData>
        </a:graphic>
      </p:graphicFrame>
      <p:sp>
        <p:nvSpPr>
          <p:cNvPr id="3" name="TextBox 2">
            <a:hlinkClick r:id="rId3" action="ppaction://hlinksldjump"/>
            <a:extLst>
              <a:ext uri="{FF2B5EF4-FFF2-40B4-BE49-F238E27FC236}">
                <a16:creationId xmlns:a16="http://schemas.microsoft.com/office/drawing/2014/main" id="{819131DD-FD17-4F64-9439-4DE349A696EC}"/>
              </a:ext>
            </a:extLst>
          </p:cNvPr>
          <p:cNvSpPr txBox="1"/>
          <p:nvPr/>
        </p:nvSpPr>
        <p:spPr>
          <a:xfrm>
            <a:off x="107504" y="6453336"/>
            <a:ext cx="5544616" cy="276999"/>
          </a:xfrm>
          <a:prstGeom prst="rect">
            <a:avLst/>
          </a:prstGeom>
          <a:noFill/>
        </p:spPr>
        <p:txBody>
          <a:bodyPr wrap="square" rtlCol="0">
            <a:spAutoFit/>
          </a:bodyPr>
          <a:lstStyle/>
          <a:p>
            <a:r>
              <a:rPr lang="en-US" sz="1200" b="1" dirty="0">
                <a:hlinkClick r:id="rId3" action="ppaction://hlinksldjump"/>
              </a:rPr>
              <a:t>Return to List of Applications Recommended</a:t>
            </a:r>
            <a:endParaRPr lang="en-US" sz="1200" b="1" dirty="0"/>
          </a:p>
        </p:txBody>
      </p:sp>
    </p:spTree>
    <p:extLst>
      <p:ext uri="{BB962C8B-B14F-4D97-AF65-F5344CB8AC3E}">
        <p14:creationId xmlns:p14="http://schemas.microsoft.com/office/powerpoint/2010/main" val="1581717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Autofit/>
          </a:bodyPr>
          <a:lstStyle/>
          <a:p>
            <a:pPr lvl="0">
              <a:spcAft>
                <a:spcPts val="1200"/>
              </a:spcAft>
            </a:pPr>
            <a:r>
              <a:rPr lang="en-US" sz="2200" dirty="0"/>
              <a:t>Created in 1988</a:t>
            </a:r>
          </a:p>
          <a:p>
            <a:pPr lvl="0">
              <a:spcAft>
                <a:spcPts val="1200"/>
              </a:spcAft>
            </a:pPr>
            <a:r>
              <a:rPr lang="en-US" sz="2200" dirty="0"/>
              <a:t>Available to cities, counties, state agencies, local governments, or non-profit organizations through an application program</a:t>
            </a:r>
          </a:p>
          <a:p>
            <a:pPr lvl="0"/>
            <a:r>
              <a:rPr lang="en-US" sz="2200" dirty="0"/>
              <a:t>Purpose is to establish recreational trails in Iowa for the use, enjoyment and participation of the public.</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699519"/>
            <a:ext cx="7886700" cy="936104"/>
          </a:xfrm>
        </p:spPr>
        <p:txBody>
          <a:bodyPr>
            <a:noAutofit/>
          </a:bodyPr>
          <a:lstStyle/>
          <a:p>
            <a:r>
              <a:rPr lang="en-US" sz="3400" b="1" dirty="0">
                <a:solidFill>
                  <a:schemeClr val="tx2"/>
                </a:solidFill>
              </a:rPr>
              <a:t>State Recreational Trail Program</a:t>
            </a: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rmAutofit fontScale="77500" lnSpcReduction="20000"/>
          </a:bodyPr>
          <a:lstStyle/>
          <a:p>
            <a:pPr lvl="0"/>
            <a:r>
              <a:rPr lang="en-US" dirty="0"/>
              <a:t>Need in terms of population to be served and existing trails in the area (25 points)</a:t>
            </a:r>
          </a:p>
          <a:p>
            <a:pPr lvl="0"/>
            <a:r>
              <a:rPr lang="en-US" dirty="0"/>
              <a:t>Compatibility with local, areawide, regional or statewide plans (15 points)</a:t>
            </a:r>
          </a:p>
          <a:p>
            <a:pPr lvl="0"/>
            <a:r>
              <a:rPr lang="en-US" dirty="0"/>
              <a:t>Benefits of multiple uses and recreational opportunities (20 points)</a:t>
            </a:r>
          </a:p>
          <a:p>
            <a:pPr lvl="0"/>
            <a:r>
              <a:rPr lang="en-US" dirty="0"/>
              <a:t>Quality of the site (25 points)</a:t>
            </a:r>
          </a:p>
          <a:p>
            <a:pPr lvl="0"/>
            <a:r>
              <a:rPr lang="en-US" dirty="0"/>
              <a:t>Economic benefits to the local area (10 points)</a:t>
            </a:r>
          </a:p>
          <a:p>
            <a:pPr lvl="0"/>
            <a:r>
              <a:rPr lang="en-US" dirty="0"/>
              <a:t>Special facilities for disabled users (5 points)</a:t>
            </a:r>
          </a:p>
          <a:p>
            <a:pPr lvl="0"/>
            <a:r>
              <a:rPr lang="en-US" dirty="0"/>
              <a:t>Project is "shovel ready“ and will be completed by 6-30-2022 (25 points)</a:t>
            </a:r>
          </a:p>
          <a:p>
            <a:pPr lvl="0"/>
            <a:r>
              <a:rPr lang="en-US" dirty="0"/>
              <a:t>Projects with cash match (5 points)</a:t>
            </a:r>
          </a:p>
          <a:p>
            <a:pPr lvl="0"/>
            <a:endParaRPr lang="en-US" dirty="0"/>
          </a:p>
        </p:txBody>
      </p:sp>
      <p:sp>
        <p:nvSpPr>
          <p:cNvPr id="5" name="Title 10">
            <a:extLst>
              <a:ext uri="{FF2B5EF4-FFF2-40B4-BE49-F238E27FC236}">
                <a16:creationId xmlns:a16="http://schemas.microsoft.com/office/drawing/2014/main" id="{8F42A082-033A-4C0F-986F-7776BA315ECE}"/>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Project Evaluation Criteria</a:t>
            </a:r>
          </a:p>
        </p:txBody>
      </p:sp>
    </p:spTree>
    <p:extLst>
      <p:ext uri="{BB962C8B-B14F-4D97-AF65-F5344CB8AC3E}">
        <p14:creationId xmlns:p14="http://schemas.microsoft.com/office/powerpoint/2010/main" val="42870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rmAutofit/>
          </a:bodyPr>
          <a:lstStyle/>
          <a:p>
            <a:pPr lvl="0">
              <a:spcAft>
                <a:spcPts val="1200"/>
              </a:spcAft>
            </a:pPr>
            <a:r>
              <a:rPr lang="en-US" sz="2200" dirty="0"/>
              <a:t>Available Funding:</a:t>
            </a:r>
          </a:p>
          <a:p>
            <a:pPr lvl="1"/>
            <a:r>
              <a:rPr lang="en-US" sz="2200" b="1" dirty="0"/>
              <a:t>FY 2020 Legislative appropriation from the Rebuild Iowa Infrastructure Fund:	$1,500,000</a:t>
            </a:r>
          </a:p>
          <a:p>
            <a:pPr lvl="0">
              <a:spcAft>
                <a:spcPts val="1200"/>
              </a:spcAft>
            </a:pPr>
            <a:r>
              <a:rPr lang="en-US" sz="2200" b="1" dirty="0"/>
              <a:t>Application Summary:</a:t>
            </a:r>
          </a:p>
          <a:p>
            <a:pPr lvl="1"/>
            <a:r>
              <a:rPr lang="en-US" sz="2200" b="1" dirty="0"/>
              <a:t>Total number of projects:  25</a:t>
            </a:r>
          </a:p>
          <a:p>
            <a:pPr lvl="1"/>
            <a:r>
              <a:rPr lang="en-US" sz="2200" b="1" dirty="0"/>
              <a:t>Total project costs:  $22,628,466</a:t>
            </a:r>
          </a:p>
          <a:p>
            <a:pPr lvl="1"/>
            <a:r>
              <a:rPr lang="en-US" sz="2200" b="1" dirty="0"/>
              <a:t>Total amount requested:  $10,428,240</a:t>
            </a:r>
          </a:p>
        </p:txBody>
      </p:sp>
      <p:sp>
        <p:nvSpPr>
          <p:cNvPr id="5" name="Title 10">
            <a:extLst>
              <a:ext uri="{FF2B5EF4-FFF2-40B4-BE49-F238E27FC236}">
                <a16:creationId xmlns:a16="http://schemas.microsoft.com/office/drawing/2014/main" id="{C66066E1-1CDF-4981-B319-508E795C1FD5}"/>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Available Funding and Application Summary</a:t>
            </a:r>
          </a:p>
        </p:txBody>
      </p:sp>
    </p:spTree>
    <p:extLst>
      <p:ext uri="{BB962C8B-B14F-4D97-AF65-F5344CB8AC3E}">
        <p14:creationId xmlns:p14="http://schemas.microsoft.com/office/powerpoint/2010/main" val="238237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719107"/>
            <a:ext cx="7886700" cy="360040"/>
          </a:xfrm>
          <a:prstGeom prst="rect">
            <a:avLst/>
          </a:prstGeom>
        </p:spPr>
        <p:txBody>
          <a:bodyPr>
            <a:noAutofit/>
          </a:bodyPr>
          <a:lstStyle/>
          <a:p>
            <a:r>
              <a:rPr lang="en-US" b="1" dirty="0">
                <a:solidFill>
                  <a:schemeClr val="tx2"/>
                </a:solidFill>
              </a:rPr>
              <a:t>List of Applications 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3061420810"/>
              </p:ext>
            </p:extLst>
          </p:nvPr>
        </p:nvGraphicFramePr>
        <p:xfrm>
          <a:off x="177696" y="1173977"/>
          <a:ext cx="8788608" cy="5284772"/>
        </p:xfrm>
        <a:graphic>
          <a:graphicData uri="http://schemas.openxmlformats.org/drawingml/2006/table">
            <a:tbl>
              <a:tblPr firstRow="1" bandRow="1">
                <a:tableStyleId>{5C22544A-7EE6-4342-B048-85BDC9FD1C3A}</a:tableStyleId>
              </a:tblPr>
              <a:tblGrid>
                <a:gridCol w="2064211">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92088">
                  <a:extLst>
                    <a:ext uri="{9D8B030D-6E8A-4147-A177-3AD203B41FA5}">
                      <a16:colId xmlns:a16="http://schemas.microsoft.com/office/drawing/2014/main" val="3420930524"/>
                    </a:ext>
                  </a:extLst>
                </a:gridCol>
                <a:gridCol w="1440160">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467813">
                  <a:extLst>
                    <a:ext uri="{9D8B030D-6E8A-4147-A177-3AD203B41FA5}">
                      <a16:colId xmlns:a16="http://schemas.microsoft.com/office/drawing/2014/main" val="1639893002"/>
                    </a:ext>
                  </a:extLst>
                </a:gridCol>
              </a:tblGrid>
              <a:tr h="1031633">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1031633">
                <a:tc>
                  <a:txBody>
                    <a:bodyPr/>
                    <a:lstStyle/>
                    <a:p>
                      <a:pPr algn="ctr"/>
                      <a:r>
                        <a:rPr lang="en-US" sz="1400" b="1" dirty="0">
                          <a:hlinkClick r:id="rId3" action="ppaction://hlinksldjump"/>
                        </a:rPr>
                        <a:t>Raccoon River Valley Trail to High Trestle Trail Connector</a:t>
                      </a:r>
                    </a:p>
                    <a:p>
                      <a:pPr algn="ctr"/>
                      <a:r>
                        <a:rPr lang="en-US" sz="1400" b="1" dirty="0">
                          <a:hlinkClick r:id="rId3" action="ppaction://hlinksldjump"/>
                        </a:rPr>
                        <a:t>Phase III Construction</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Dallas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$569,000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$392,610</a:t>
                      </a:r>
                    </a:p>
                    <a:p>
                      <a:pPr algn="ctr"/>
                      <a:r>
                        <a:rPr lang="en-US" sz="1400" b="1" dirty="0"/>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$392,610</a:t>
                      </a:r>
                    </a:p>
                    <a:p>
                      <a:pPr algn="ctr"/>
                      <a:r>
                        <a:rPr lang="en-US" sz="1400" b="1" dirty="0"/>
                        <a:t>(69%)</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1031633">
                <a:tc>
                  <a:txBody>
                    <a:bodyPr/>
                    <a:lstStyle/>
                    <a:p>
                      <a:pPr algn="ctr"/>
                      <a:r>
                        <a:rPr lang="en-US" sz="1400" b="1" dirty="0">
                          <a:hlinkClick r:id="rId4" action="ppaction://hlinksldjump"/>
                        </a:rPr>
                        <a:t>Iowa River Trail from Steamboat Rock to Edgington Avenue Paving</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Hardin 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$1,115,136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$375,000</a:t>
                      </a:r>
                    </a:p>
                    <a:p>
                      <a:pPr algn="ctr"/>
                      <a:r>
                        <a:rPr lang="en-US" sz="1400" b="1" dirty="0"/>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$375,000</a:t>
                      </a:r>
                    </a:p>
                    <a:p>
                      <a:pPr algn="ctr"/>
                      <a:r>
                        <a:rPr lang="en-US" sz="1400" b="1" dirty="0"/>
                        <a:t>(34%)</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1031633">
                <a:tc>
                  <a:txBody>
                    <a:bodyPr/>
                    <a:lstStyle/>
                    <a:p>
                      <a:pPr algn="ctr"/>
                      <a:r>
                        <a:rPr lang="en-US" sz="1400" b="1" dirty="0">
                          <a:hlinkClick r:id="rId5" action="ppaction://hlinksldjump"/>
                        </a:rPr>
                        <a:t>Heart of Iowa Nature Trail Paving from 560th Avenue to South Skunk River Bridge</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Story County Conservation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$1,077,000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$530,000</a:t>
                      </a:r>
                    </a:p>
                    <a:p>
                      <a:pPr algn="ctr"/>
                      <a:r>
                        <a:rPr lang="en-US" sz="1400" b="1" dirty="0"/>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$530,000</a:t>
                      </a:r>
                    </a:p>
                    <a:p>
                      <a:pPr algn="ctr"/>
                      <a:r>
                        <a:rPr lang="en-US" sz="1400" b="1" dirty="0"/>
                        <a:t>(49%)</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415648"/>
                  </a:ext>
                </a:extLst>
              </a:tr>
              <a:tr h="1031633">
                <a:tc>
                  <a:txBody>
                    <a:bodyPr/>
                    <a:lstStyle/>
                    <a:p>
                      <a:pPr algn="ctr"/>
                      <a:r>
                        <a:rPr lang="en-US" sz="1400" b="1" dirty="0" err="1">
                          <a:hlinkClick r:id="rId6" action="ppaction://hlinksldjump"/>
                        </a:rPr>
                        <a:t>Tatonka</a:t>
                      </a:r>
                      <a:r>
                        <a:rPr lang="en-US" sz="1400" b="1" dirty="0">
                          <a:hlinkClick r:id="rId6" action="ppaction://hlinksldjump"/>
                        </a:rPr>
                        <a:t> Ska Trace Rail Trail Phase III(a)</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Dickinson 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$612,356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$268,620</a:t>
                      </a:r>
                    </a:p>
                    <a:p>
                      <a:pPr algn="ctr"/>
                      <a:r>
                        <a:rPr lang="en-US" sz="1400" b="1" dirty="0"/>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$202,390</a:t>
                      </a:r>
                    </a:p>
                    <a:p>
                      <a:pPr algn="ctr"/>
                      <a:r>
                        <a:rPr lang="en-US" sz="1400" b="1" dirty="0"/>
                        <a:t>(33%)</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2288806"/>
                  </a:ext>
                </a:extLst>
              </a:tr>
            </a:tbl>
          </a:graphicData>
        </a:graphic>
      </p:graphicFrame>
      <p:sp>
        <p:nvSpPr>
          <p:cNvPr id="3" name="TextBox 2">
            <a:extLst>
              <a:ext uri="{FF2B5EF4-FFF2-40B4-BE49-F238E27FC236}">
                <a16:creationId xmlns:a16="http://schemas.microsoft.com/office/drawing/2014/main" id="{F5820BDE-4DE8-4E70-B05F-14D44B56349D}"/>
              </a:ext>
            </a:extLst>
          </p:cNvPr>
          <p:cNvSpPr txBox="1"/>
          <p:nvPr/>
        </p:nvSpPr>
        <p:spPr>
          <a:xfrm>
            <a:off x="0" y="6525344"/>
            <a:ext cx="7164288" cy="276999"/>
          </a:xfrm>
          <a:prstGeom prst="rect">
            <a:avLst/>
          </a:prstGeom>
          <a:noFill/>
        </p:spPr>
        <p:txBody>
          <a:bodyPr wrap="square" rtlCol="0">
            <a:spAutoFit/>
          </a:bodyPr>
          <a:lstStyle/>
          <a:p>
            <a:r>
              <a:rPr lang="en-US" sz="1200" b="1" dirty="0">
                <a:hlinkClick r:id="rId7" action="ppaction://hlinksldjump"/>
              </a:rPr>
              <a:t>Jump to applications not recommended for funding</a:t>
            </a:r>
            <a:endParaRPr lang="en-US" sz="1200" b="1" dirty="0"/>
          </a:p>
        </p:txBody>
      </p:sp>
    </p:spTree>
    <p:extLst>
      <p:ext uri="{BB962C8B-B14F-4D97-AF65-F5344CB8AC3E}">
        <p14:creationId xmlns:p14="http://schemas.microsoft.com/office/powerpoint/2010/main" val="246824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A9DBDE-EC8E-48C5-8E3A-DB658F7808F6}"/>
              </a:ext>
            </a:extLst>
          </p:cNvPr>
          <p:cNvPicPr>
            <a:picLocks noChangeAspect="1"/>
          </p:cNvPicPr>
          <p:nvPr/>
        </p:nvPicPr>
        <p:blipFill>
          <a:blip r:embed="rId2"/>
          <a:stretch>
            <a:fillRect/>
          </a:stretch>
        </p:blipFill>
        <p:spPr>
          <a:xfrm>
            <a:off x="276227" y="1052736"/>
            <a:ext cx="8591546" cy="5467873"/>
          </a:xfrm>
          <a:prstGeom prst="rect">
            <a:avLst/>
          </a:prstGeom>
        </p:spPr>
      </p:pic>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710535"/>
            <a:ext cx="7886700" cy="288033"/>
          </a:xfrm>
        </p:spPr>
        <p:txBody>
          <a:bodyPr>
            <a:noAutofit/>
          </a:bodyPr>
          <a:lstStyle/>
          <a:p>
            <a:r>
              <a:rPr lang="en-US" b="1" dirty="0">
                <a:solidFill>
                  <a:schemeClr val="tx2"/>
                </a:solidFill>
              </a:rPr>
              <a:t>Map of Applications Received</a:t>
            </a:r>
          </a:p>
        </p:txBody>
      </p:sp>
    </p:spTree>
    <p:extLst>
      <p:ext uri="{BB962C8B-B14F-4D97-AF65-F5344CB8AC3E}">
        <p14:creationId xmlns:p14="http://schemas.microsoft.com/office/powerpoint/2010/main" val="328891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
        <p:nvSpPr>
          <p:cNvPr id="12" name="TextBox 11">
            <a:extLst>
              <a:ext uri="{FF2B5EF4-FFF2-40B4-BE49-F238E27FC236}">
                <a16:creationId xmlns:a16="http://schemas.microsoft.com/office/drawing/2014/main" id="{33F7CF90-4942-4D85-8831-4BBCA8213A53}"/>
              </a:ext>
            </a:extLst>
          </p:cNvPr>
          <p:cNvSpPr txBox="1"/>
          <p:nvPr/>
        </p:nvSpPr>
        <p:spPr>
          <a:xfrm>
            <a:off x="2114600" y="5445224"/>
            <a:ext cx="4752528" cy="954107"/>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Craig Markley, Systems Planning Bureau</a:t>
            </a:r>
          </a:p>
          <a:p>
            <a:r>
              <a:rPr lang="en-US" sz="1400" b="1" dirty="0">
                <a:solidFill>
                  <a:schemeClr val="bg1">
                    <a:lumMod val="50000"/>
                  </a:schemeClr>
                </a:solidFill>
                <a:latin typeface="Century Gothic" panose="020B0502020202020204" pitchFamily="34" charset="0"/>
                <a:cs typeface="Arial" panose="020B0604020202020204" pitchFamily="34" charset="0"/>
                <a:hlinkClick r:id="rId4"/>
              </a:rPr>
              <a:t>craig.markley@iowadot.us</a:t>
            </a:r>
            <a:endParaRPr lang="en-US" sz="1400" b="1" dirty="0">
              <a:solidFill>
                <a:schemeClr val="bg1">
                  <a:lumMod val="50000"/>
                </a:schemeClr>
              </a:solidFill>
              <a:latin typeface="Century Gothic" panose="020B0502020202020204" pitchFamily="34" charset="0"/>
              <a:cs typeface="Arial" panose="020B0604020202020204" pitchFamily="34" charset="0"/>
            </a:endParaRPr>
          </a:p>
          <a:p>
            <a:r>
              <a:rPr lang="en-US" sz="1400" b="1" dirty="0">
                <a:solidFill>
                  <a:schemeClr val="bg1">
                    <a:lumMod val="50000"/>
                  </a:schemeClr>
                </a:solidFill>
                <a:latin typeface="Century Gothic" panose="020B0502020202020204" pitchFamily="34" charset="0"/>
                <a:cs typeface="Arial" panose="020B0604020202020204" pitchFamily="34" charset="0"/>
              </a:rPr>
              <a:t>515-239-1027</a:t>
            </a:r>
          </a:p>
          <a:p>
            <a:pPr algn="ctr"/>
            <a:endParaRPr lang="en-US" sz="1400" b="1" dirty="0">
              <a:solidFill>
                <a:schemeClr val="bg1">
                  <a:lumMod val="50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39821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168351" cy="501317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Raccoon River Valley Trail to High Trestle Trail Connector Phase III Construction (Dallas County Conservation Board)</a:t>
            </a:r>
          </a:p>
          <a:p>
            <a:pPr marL="0" indent="0">
              <a:spcBef>
                <a:spcPts val="0"/>
              </a:spcBef>
              <a:buClr>
                <a:schemeClr val="tx1"/>
              </a:buClr>
              <a:buNone/>
              <a:defRPr/>
            </a:pPr>
            <a:endParaRPr lang="en-US" sz="1800" b="1" dirty="0">
              <a:latin typeface="PT Sans" panose="020B0503020203020204"/>
              <a:cs typeface="Arial" pitchFamily="34" charset="0"/>
            </a:endParaRPr>
          </a:p>
          <a:p>
            <a:pPr marL="0" indent="0">
              <a:spcBef>
                <a:spcPts val="0"/>
              </a:spcBef>
              <a:buClr>
                <a:schemeClr val="tx1"/>
              </a:buClr>
              <a:buNone/>
              <a:defRPr/>
            </a:pPr>
            <a:r>
              <a:rPr lang="en-US" sz="1600" dirty="0">
                <a:latin typeface="PT Sans" panose="020B0503020203020204"/>
              </a:rPr>
              <a:t>This project is a 1-mile paved segment of the connector trail from Quinlan Avenue to R Avenue in Dallas County between Bouton and Woodward.   Upon completion of all phases of construction, the 9-mile connector trail will link the Raccoon River Valley Trail and the High Trestle Trail between Perry and Woodward. </a:t>
            </a:r>
          </a:p>
          <a:p>
            <a:pPr marL="0" indent="0">
              <a:spcBef>
                <a:spcPts val="0"/>
              </a:spcBef>
              <a:buClr>
                <a:schemeClr val="tx1"/>
              </a:buClr>
              <a:buNone/>
              <a:defRPr/>
            </a:pPr>
            <a:endParaRPr lang="en-US" sz="1600" dirty="0">
              <a:latin typeface="PT Sans" panose="020B0503020203020204"/>
            </a:endParaRPr>
          </a:p>
          <a:p>
            <a:pPr marL="0" indent="0">
              <a:spcBef>
                <a:spcPts val="0"/>
              </a:spcBef>
              <a:buClr>
                <a:schemeClr val="tx1"/>
              </a:buClr>
              <a:buNone/>
              <a:defRPr/>
            </a:pPr>
            <a:r>
              <a:rPr lang="en-US" sz="1600" b="1" dirty="0">
                <a:latin typeface="PT Sans" panose="020B0503020203020204"/>
                <a:cs typeface="Arial" pitchFamily="34" charset="0"/>
              </a:rPr>
              <a:t>Total Cost:    $569,000	</a:t>
            </a:r>
          </a:p>
          <a:p>
            <a:pPr marL="0" indent="0">
              <a:spcBef>
                <a:spcPts val="0"/>
              </a:spcBef>
              <a:buClr>
                <a:schemeClr val="tx1"/>
              </a:buClr>
              <a:buNone/>
              <a:defRPr/>
            </a:pPr>
            <a:r>
              <a:rPr lang="en-US" sz="1600" b="1" dirty="0">
                <a:latin typeface="PT Sans" panose="020B0503020203020204"/>
                <a:cs typeface="Arial" pitchFamily="34" charset="0"/>
              </a:rPr>
              <a:t>Requested:   $392,610  (69%)</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4458688"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List of Applications Recommended </a:t>
            </a:r>
            <a:endParaRPr lang="en-US" sz="1200" b="1" dirty="0">
              <a:latin typeface="PT Sans" panose="020B0503020203020204"/>
            </a:endParaRPr>
          </a:p>
        </p:txBody>
      </p:sp>
      <p:pic>
        <p:nvPicPr>
          <p:cNvPr id="2" name="Picture 1">
            <a:extLst>
              <a:ext uri="{FF2B5EF4-FFF2-40B4-BE49-F238E27FC236}">
                <a16:creationId xmlns:a16="http://schemas.microsoft.com/office/drawing/2014/main" id="{92EFD3BE-5C42-40F4-BBCA-01DC1D4D533F}"/>
              </a:ext>
            </a:extLst>
          </p:cNvPr>
          <p:cNvPicPr>
            <a:picLocks noChangeAspect="1"/>
          </p:cNvPicPr>
          <p:nvPr/>
        </p:nvPicPr>
        <p:blipFill>
          <a:blip r:embed="rId4"/>
          <a:stretch>
            <a:fillRect/>
          </a:stretch>
        </p:blipFill>
        <p:spPr>
          <a:xfrm>
            <a:off x="3403077" y="1080120"/>
            <a:ext cx="5561409" cy="3501008"/>
          </a:xfrm>
          <a:prstGeom prst="rect">
            <a:avLst/>
          </a:prstGeom>
        </p:spPr>
      </p:pic>
    </p:spTree>
    <p:extLst>
      <p:ext uri="{BB962C8B-B14F-4D97-AF65-F5344CB8AC3E}">
        <p14:creationId xmlns:p14="http://schemas.microsoft.com/office/powerpoint/2010/main" val="229741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4" y="764704"/>
            <a:ext cx="3247832" cy="501317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Iowa River Trail from Steamboat Rock to Edgington Avenue Paving (Hardin County and Hardin County Trail Committee)</a:t>
            </a:r>
          </a:p>
          <a:p>
            <a:pPr marL="0" indent="0">
              <a:spcBef>
                <a:spcPts val="0"/>
              </a:spcBef>
              <a:buClr>
                <a:schemeClr val="tx1"/>
              </a:buClr>
              <a:buNone/>
              <a:defRPr/>
            </a:pPr>
            <a:endParaRPr lang="en-US" sz="1800" b="1" dirty="0">
              <a:latin typeface="PT Sans" panose="020B0503020203020204"/>
              <a:cs typeface="Arial" pitchFamily="34" charset="0"/>
            </a:endParaRPr>
          </a:p>
          <a:p>
            <a:pPr marL="0" indent="0">
              <a:spcBef>
                <a:spcPts val="0"/>
              </a:spcBef>
              <a:buClr>
                <a:schemeClr val="tx1"/>
              </a:buClr>
              <a:buNone/>
              <a:defRPr/>
            </a:pPr>
            <a:r>
              <a:rPr lang="en-US" sz="1600" dirty="0">
                <a:latin typeface="PT Sans" panose="020B0503020203020204"/>
              </a:rPr>
              <a:t>This project is a 4.4-mile paved trail segment within a former railroad corridor from south of D-35 in Steamboat Rock to Edgington Avenue in Eldora connecting to the Eldora Trail which leads to the Pine Lake State Park Trail (Hardin County Trail).  A soft trail will also be completed adjacent to the paved trail. </a:t>
            </a:r>
          </a:p>
          <a:p>
            <a:pPr marL="0" indent="0">
              <a:spcBef>
                <a:spcPts val="0"/>
              </a:spcBef>
              <a:buClr>
                <a:schemeClr val="tx1"/>
              </a:buClr>
              <a:buNone/>
              <a:defRPr/>
            </a:pPr>
            <a:endParaRPr lang="en-US" sz="1600" dirty="0">
              <a:latin typeface="PT Sans" panose="020B0503020203020204"/>
            </a:endParaRPr>
          </a:p>
          <a:p>
            <a:pPr marL="0" indent="0">
              <a:spcBef>
                <a:spcPts val="0"/>
              </a:spcBef>
              <a:buClr>
                <a:schemeClr val="tx1"/>
              </a:buClr>
              <a:buNone/>
              <a:defRPr/>
            </a:pPr>
            <a:r>
              <a:rPr lang="en-US" sz="1600" b="1" dirty="0">
                <a:latin typeface="PT Sans" panose="020B0503020203020204"/>
                <a:cs typeface="Arial" pitchFamily="34" charset="0"/>
              </a:rPr>
              <a:t>Total Cost:    $1,115,136	</a:t>
            </a:r>
          </a:p>
          <a:p>
            <a:pPr marL="0" indent="0">
              <a:spcBef>
                <a:spcPts val="0"/>
              </a:spcBef>
              <a:buClr>
                <a:schemeClr val="tx1"/>
              </a:buClr>
              <a:buNone/>
              <a:defRPr/>
            </a:pPr>
            <a:r>
              <a:rPr lang="en-US" sz="1600" b="1" dirty="0">
                <a:latin typeface="PT Sans" panose="020B0503020203020204"/>
                <a:cs typeface="Arial" pitchFamily="34" charset="0"/>
              </a:rPr>
              <a:t>Requested:   $   375,000  (34%)</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4458688"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List of Applications Recommended </a:t>
            </a:r>
            <a:endParaRPr lang="en-US" sz="1200" b="1" dirty="0">
              <a:latin typeface="PT Sans" panose="020B0503020203020204"/>
            </a:endParaRPr>
          </a:p>
        </p:txBody>
      </p:sp>
      <p:pic>
        <p:nvPicPr>
          <p:cNvPr id="2" name="Picture 1">
            <a:extLst>
              <a:ext uri="{FF2B5EF4-FFF2-40B4-BE49-F238E27FC236}">
                <a16:creationId xmlns:a16="http://schemas.microsoft.com/office/drawing/2014/main" id="{207D2D2E-CDD0-46AC-8853-186900116466}"/>
              </a:ext>
            </a:extLst>
          </p:cNvPr>
          <p:cNvPicPr>
            <a:picLocks noChangeAspect="1"/>
          </p:cNvPicPr>
          <p:nvPr/>
        </p:nvPicPr>
        <p:blipFill>
          <a:blip r:embed="rId4"/>
          <a:stretch>
            <a:fillRect/>
          </a:stretch>
        </p:blipFill>
        <p:spPr>
          <a:xfrm>
            <a:off x="3427345" y="769288"/>
            <a:ext cx="5508182" cy="4459912"/>
          </a:xfrm>
          <a:prstGeom prst="rect">
            <a:avLst/>
          </a:prstGeom>
        </p:spPr>
      </p:pic>
    </p:spTree>
    <p:extLst>
      <p:ext uri="{BB962C8B-B14F-4D97-AF65-F5344CB8AC3E}">
        <p14:creationId xmlns:p14="http://schemas.microsoft.com/office/powerpoint/2010/main" val="1064126680"/>
      </p:ext>
    </p:extLst>
  </p:cSld>
  <p:clrMapOvr>
    <a:masterClrMapping/>
  </p:clrMapOvr>
</p:sld>
</file>

<file path=ppt/theme/theme1.xml><?xml version="1.0" encoding="utf-8"?>
<a:theme xmlns:a="http://schemas.openxmlformats.org/drawingml/2006/main" name="Office Theme">
  <a:themeElements>
    <a:clrScheme name="Custom 4">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0070C0"/>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11841</TotalTime>
  <Words>1265</Words>
  <Application>Microsoft Office PowerPoint</Application>
  <PresentationFormat>On-screen Show (4:3)</PresentationFormat>
  <Paragraphs>297</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PT Sans</vt:lpstr>
      <vt:lpstr>Office Theme</vt:lpstr>
      <vt:lpstr>PowerPoint Presentation</vt:lpstr>
      <vt:lpstr>State Recreational Trail Program</vt:lpstr>
      <vt:lpstr>PowerPoint Presentation</vt:lpstr>
      <vt:lpstr>PowerPoint Presentation</vt:lpstr>
      <vt:lpstr>List of Applications Recommended</vt:lpstr>
      <vt:lpstr>Map of Applications Received</vt:lpstr>
      <vt:lpstr>PowerPoint Presentation</vt:lpstr>
      <vt:lpstr>PowerPoint Presentation</vt:lpstr>
      <vt:lpstr>PowerPoint Presentation</vt:lpstr>
      <vt:lpstr>PowerPoint Presentation</vt:lpstr>
      <vt:lpstr>PowerPoint Presentation</vt:lpstr>
      <vt:lpstr>List of Applications  Not Recommended for Award</vt:lpstr>
      <vt:lpstr>List of Applications  Not Recommended for Award</vt:lpstr>
      <vt:lpstr>List of Applications  Not Recommended for Award</vt:lpstr>
      <vt:lpstr>List of Applications  Not Recommended for Award</vt:lpstr>
      <vt:lpstr>List of Applications  Not Recommended for Award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Markley, Craig</cp:lastModifiedBy>
  <cp:revision>188</cp:revision>
  <cp:lastPrinted>2019-08-06T13:40:11Z</cp:lastPrinted>
  <dcterms:created xsi:type="dcterms:W3CDTF">2014-05-10T08:44:16Z</dcterms:created>
  <dcterms:modified xsi:type="dcterms:W3CDTF">2019-08-06T13:43:55Z</dcterms:modified>
</cp:coreProperties>
</file>