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332" r:id="rId3"/>
    <p:sldId id="334" r:id="rId4"/>
    <p:sldId id="333" r:id="rId5"/>
    <p:sldId id="351" r:id="rId6"/>
    <p:sldId id="352" r:id="rId7"/>
    <p:sldId id="287"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86D"/>
    <a:srgbClr val="53565A"/>
    <a:srgbClr val="34495E"/>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10" autoAdjust="0"/>
    <p:restoredTop sz="95574" autoAdjust="0"/>
  </p:normalViewPr>
  <p:slideViewPr>
    <p:cSldViewPr>
      <p:cViewPr varScale="1">
        <p:scale>
          <a:sx n="71" d="100"/>
          <a:sy n="71" d="100"/>
        </p:scale>
        <p:origin x="72" y="12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62" d="100"/>
          <a:sy n="62" d="100"/>
        </p:scale>
        <p:origin x="312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8/6/2019</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8/6/2019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mailto:craig.markley@iowadot.u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830997"/>
          </a:xfrm>
          <a:prstGeom prst="rect">
            <a:avLst/>
          </a:prstGeom>
          <a:noFill/>
        </p:spPr>
        <p:txBody>
          <a:bodyPr wrap="square" rtlCol="0">
            <a:spAutoFit/>
          </a:bodyPr>
          <a:lstStyle/>
          <a:p>
            <a:r>
              <a:rPr lang="en-US" sz="2400" b="1" dirty="0">
                <a:solidFill>
                  <a:schemeClr val="bg1"/>
                </a:solidFill>
                <a:latin typeface="PT Sans" panose="020B0503020203020204" pitchFamily="34" charset="0"/>
              </a:rPr>
              <a:t>Revitalize Iowa’s Sound Economy Program</a:t>
            </a:r>
            <a:endParaRPr lang="en-US" sz="2400"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55000" lnSpcReduction="20000"/>
          </a:bodyPr>
          <a:lstStyle/>
          <a:p>
            <a:pPr lvl="0"/>
            <a:r>
              <a:rPr lang="en-US" sz="3100" b="1" dirty="0"/>
              <a:t>Available Funding</a:t>
            </a:r>
          </a:p>
          <a:p>
            <a:pPr lvl="1">
              <a:spcAft>
                <a:spcPts val="1200"/>
              </a:spcAft>
            </a:pPr>
            <a:r>
              <a:rPr lang="en-US" dirty="0"/>
              <a:t>Funded annually with dedicated state motor fuel and special fuel tax revenues</a:t>
            </a:r>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0"/>
            <a:r>
              <a:rPr lang="en-US" sz="3100" b="1" dirty="0"/>
              <a:t>Application Summary for SFY2020</a:t>
            </a:r>
          </a:p>
          <a:p>
            <a:pPr lvl="1">
              <a:spcAft>
                <a:spcPts val="1200"/>
              </a:spcAft>
            </a:pPr>
            <a:r>
              <a:rPr lang="en-US" dirty="0"/>
              <a:t>Total number of projects awarded: 3</a:t>
            </a:r>
          </a:p>
          <a:p>
            <a:pPr lvl="1">
              <a:spcAft>
                <a:spcPts val="1200"/>
              </a:spcAft>
            </a:pPr>
            <a:r>
              <a:rPr lang="en-US" dirty="0"/>
              <a:t>Total project costs: $4,345,480</a:t>
            </a:r>
          </a:p>
          <a:p>
            <a:pPr lvl="1">
              <a:spcAft>
                <a:spcPts val="1200"/>
              </a:spcAft>
            </a:pPr>
            <a:r>
              <a:rPr lang="en-US" dirty="0"/>
              <a:t>Total amount awarded: $1,644,750</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1367210782"/>
              </p:ext>
            </p:extLst>
          </p:nvPr>
        </p:nvGraphicFramePr>
        <p:xfrm>
          <a:off x="1547664" y="2420888"/>
          <a:ext cx="6552728" cy="1971040"/>
        </p:xfrm>
        <a:graphic>
          <a:graphicData uri="http://schemas.openxmlformats.org/drawingml/2006/table">
            <a:tbl>
              <a:tblPr firstRow="1" bandRow="1">
                <a:tableStyleId>{5C22544A-7EE6-4342-B048-85BDC9FD1C3A}</a:tableStyleId>
              </a:tblPr>
              <a:tblGrid>
                <a:gridCol w="2967272">
                  <a:extLst>
                    <a:ext uri="{9D8B030D-6E8A-4147-A177-3AD203B41FA5}">
                      <a16:colId xmlns:a16="http://schemas.microsoft.com/office/drawing/2014/main" val="1223671175"/>
                    </a:ext>
                  </a:extLst>
                </a:gridCol>
                <a:gridCol w="1854546">
                  <a:extLst>
                    <a:ext uri="{9D8B030D-6E8A-4147-A177-3AD203B41FA5}">
                      <a16:colId xmlns:a16="http://schemas.microsoft.com/office/drawing/2014/main" val="2782411665"/>
                    </a:ext>
                  </a:extLst>
                </a:gridCol>
                <a:gridCol w="1730910">
                  <a:extLst>
                    <a:ext uri="{9D8B030D-6E8A-4147-A177-3AD203B41FA5}">
                      <a16:colId xmlns:a16="http://schemas.microsoft.com/office/drawing/2014/main" val="77337432"/>
                    </a:ext>
                  </a:extLst>
                </a:gridCol>
              </a:tblGrid>
              <a:tr h="360040">
                <a:tc>
                  <a:txBody>
                    <a:bodyPr/>
                    <a:lstStyle/>
                    <a:p>
                      <a:endParaRPr lang="en-US" dirty="0"/>
                    </a:p>
                  </a:txBody>
                  <a:tcPr>
                    <a:solidFill>
                      <a:schemeClr val="tx1"/>
                    </a:solidFill>
                  </a:tcPr>
                </a:tc>
                <a:tc>
                  <a:txBody>
                    <a:bodyPr/>
                    <a:lstStyle/>
                    <a:p>
                      <a:pPr algn="ctr"/>
                      <a:r>
                        <a:rPr lang="en-US" sz="1500" b="0" dirty="0">
                          <a:latin typeface="PT Sans" panose="020B0503020203020204"/>
                        </a:rPr>
                        <a:t>CITY</a:t>
                      </a:r>
                    </a:p>
                  </a:txBody>
                  <a:tcPr>
                    <a:solidFill>
                      <a:schemeClr val="tx1"/>
                    </a:solidFill>
                  </a:tcPr>
                </a:tc>
                <a:tc>
                  <a:txBody>
                    <a:bodyPr/>
                    <a:lstStyle/>
                    <a:p>
                      <a:pPr algn="ctr"/>
                      <a:r>
                        <a:rPr lang="en-US" sz="1500" b="0" dirty="0">
                          <a:latin typeface="PT Sans" panose="020B0503020203020204"/>
                        </a:rPr>
                        <a:t>COUNTY</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Average funding generated monthly</a:t>
                      </a:r>
                    </a:p>
                  </a:txBody>
                  <a:tcPr>
                    <a:solidFill>
                      <a:schemeClr val="tx1"/>
                    </a:solidFill>
                  </a:tcPr>
                </a:tc>
                <a:tc>
                  <a:txBody>
                    <a:bodyPr/>
                    <a:lstStyle/>
                    <a:p>
                      <a:pPr algn="ctr"/>
                      <a:r>
                        <a:rPr lang="en-US" sz="1500" dirty="0">
                          <a:latin typeface="PT Sans" panose="020B0503020203020204"/>
                        </a:rPr>
                        <a:t>$972,943</a:t>
                      </a:r>
                    </a:p>
                  </a:txBody>
                  <a:tcPr/>
                </a:tc>
                <a:tc>
                  <a:txBody>
                    <a:bodyPr/>
                    <a:lstStyle/>
                    <a:p>
                      <a:pPr algn="ctr"/>
                      <a:r>
                        <a:rPr lang="en-US" sz="1500" dirty="0">
                          <a:latin typeface="PT Sans" panose="020B0503020203020204"/>
                        </a:rPr>
                        <a:t>$486,471</a:t>
                      </a:r>
                    </a:p>
                  </a:txBody>
                  <a:tcPr/>
                </a:tc>
                <a:extLst>
                  <a:ext uri="{0D108BD9-81ED-4DB2-BD59-A6C34878D82A}">
                    <a16:rowId xmlns:a16="http://schemas.microsoft.com/office/drawing/2014/main" val="391757430"/>
                  </a:ext>
                </a:extLst>
              </a:tr>
              <a:tr h="508000">
                <a:tc>
                  <a:txBody>
                    <a:bodyPr/>
                    <a:lstStyle/>
                    <a:p>
                      <a:r>
                        <a:rPr lang="en-US" sz="1500" b="0" dirty="0">
                          <a:solidFill>
                            <a:schemeClr val="bg1"/>
                          </a:solidFill>
                          <a:latin typeface="PT Sans" panose="020B0503020203020204"/>
                        </a:rPr>
                        <a:t>SFY 2020 estimated Road Use Tax Revenue for July 2019</a:t>
                      </a:r>
                    </a:p>
                  </a:txBody>
                  <a:tcPr>
                    <a:solidFill>
                      <a:schemeClr val="tx1"/>
                    </a:solidFill>
                  </a:tcPr>
                </a:tc>
                <a:tc>
                  <a:txBody>
                    <a:bodyPr/>
                    <a:lstStyle/>
                    <a:p>
                      <a:pPr algn="ctr"/>
                      <a:r>
                        <a:rPr lang="en-US" sz="1500" dirty="0">
                          <a:latin typeface="PT Sans" panose="020B0503020203020204"/>
                        </a:rPr>
                        <a:t>$972,943</a:t>
                      </a:r>
                    </a:p>
                  </a:txBody>
                  <a:tcPr/>
                </a:tc>
                <a:tc>
                  <a:txBody>
                    <a:bodyPr/>
                    <a:lstStyle/>
                    <a:p>
                      <a:pPr algn="ctr"/>
                      <a:r>
                        <a:rPr lang="en-US" sz="1500" dirty="0">
                          <a:latin typeface="PT Sans" panose="020B0503020203020204"/>
                        </a:rPr>
                        <a:t>$486,471</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Estimated Unobligated Balance</a:t>
                      </a:r>
                    </a:p>
                  </a:txBody>
                  <a:tcPr>
                    <a:solidFill>
                      <a:schemeClr val="tx1"/>
                    </a:solidFill>
                  </a:tcPr>
                </a:tc>
                <a:tc>
                  <a:txBody>
                    <a:bodyPr/>
                    <a:lstStyle/>
                    <a:p>
                      <a:pPr algn="ctr"/>
                      <a:r>
                        <a:rPr lang="en-US" sz="1500">
                          <a:latin typeface="PT Sans" panose="020B0503020203020204"/>
                        </a:rPr>
                        <a:t>$17,738,546</a:t>
                      </a:r>
                      <a:endParaRPr lang="en-US" sz="1500" dirty="0">
                        <a:latin typeface="PT Sans" panose="020B0503020203020204"/>
                      </a:endParaRPr>
                    </a:p>
                  </a:txBody>
                  <a:tcPr/>
                </a:tc>
                <a:tc>
                  <a:txBody>
                    <a:bodyPr/>
                    <a:lstStyle/>
                    <a:p>
                      <a:pPr algn="ctr"/>
                      <a:r>
                        <a:rPr lang="en-US" sz="1500" dirty="0">
                          <a:latin typeface="PT Sans" panose="020B0503020203020204"/>
                        </a:rPr>
                        <a:t>-$689,529</a:t>
                      </a:r>
                    </a:p>
                  </a:txBody>
                  <a:tcPr/>
                </a:tc>
                <a:extLst>
                  <a:ext uri="{0D108BD9-81ED-4DB2-BD59-A6C34878D82A}">
                    <a16:rowId xmlns:a16="http://schemas.microsoft.com/office/drawing/2014/main" val="4199533641"/>
                  </a:ext>
                </a:extLst>
              </a:tr>
            </a:tbl>
          </a:graphicData>
        </a:graphic>
      </p:graphicFrame>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51" name="Picture 50">
            <a:extLst>
              <a:ext uri="{FF2B5EF4-FFF2-40B4-BE49-F238E27FC236}">
                <a16:creationId xmlns:a16="http://schemas.microsoft.com/office/drawing/2014/main" id="{F999C3B5-2DBB-4A65-B0D5-D4CF53A35A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21468" y="1627960"/>
            <a:ext cx="8871716" cy="844612"/>
            <a:chOff x="172361" y="2033593"/>
            <a:chExt cx="8871716"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71716" cy="844612"/>
              <a:chOff x="173243" y="2962504"/>
              <a:chExt cx="8871716"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56105" y="3115112"/>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418897"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575520" y="2962504"/>
                <a:ext cx="1599102"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177053" y="2962504"/>
                <a:ext cx="674450"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2835529" y="3212976"/>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08623" y="3238615"/>
                <a:ext cx="742880"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32343" y="2033593"/>
              <a:ext cx="1335383"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784945" y="2109650"/>
              <a:ext cx="1335383" cy="692497"/>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5230039"/>
            <a:ext cx="2215963" cy="148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extLst>
              <a:ext uri="{FF2B5EF4-FFF2-40B4-BE49-F238E27FC236}">
                <a16:creationId xmlns:a16="http://schemas.microsoft.com/office/drawing/2014/main" id="{D0F94BDC-7C4D-49AA-8D34-56ECA9BB5E87}"/>
              </a:ext>
            </a:extLst>
          </p:cNvPr>
          <p:cNvSpPr>
            <a:spLocks noChangeAspect="1"/>
          </p:cNvSpPr>
          <p:nvPr/>
        </p:nvSpPr>
        <p:spPr>
          <a:xfrm>
            <a:off x="4549489" y="6044582"/>
            <a:ext cx="143979" cy="1356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1" name="Table 40">
            <a:extLst>
              <a:ext uri="{FF2B5EF4-FFF2-40B4-BE49-F238E27FC236}">
                <a16:creationId xmlns:a16="http://schemas.microsoft.com/office/drawing/2014/main" id="{0CE1317D-342B-455D-8255-C58A16B65282}"/>
              </a:ext>
            </a:extLst>
          </p:cNvPr>
          <p:cNvGraphicFramePr>
            <a:graphicFrameLocks noGrp="1"/>
          </p:cNvGraphicFramePr>
          <p:nvPr>
            <p:extLst>
              <p:ext uri="{D42A27DB-BD31-4B8C-83A1-F6EECF244321}">
                <p14:modId xmlns:p14="http://schemas.microsoft.com/office/powerpoint/2010/main" val="1799700892"/>
              </p:ext>
            </p:extLst>
          </p:nvPr>
        </p:nvGraphicFramePr>
        <p:xfrm>
          <a:off x="121468" y="2472572"/>
          <a:ext cx="8896156" cy="1158240"/>
        </p:xfrm>
        <a:graphic>
          <a:graphicData uri="http://schemas.openxmlformats.org/drawingml/2006/table">
            <a:tbl>
              <a:tblPr firstRow="1" bandRow="1">
                <a:tableStyleId>{9D7B26C5-4107-4FEC-AEDC-1716B250A1EF}</a:tableStyleId>
              </a:tblPr>
              <a:tblGrid>
                <a:gridCol w="2434308">
                  <a:extLst>
                    <a:ext uri="{9D8B030D-6E8A-4147-A177-3AD203B41FA5}">
                      <a16:colId xmlns:a16="http://schemas.microsoft.com/office/drawing/2014/main" val="2346649935"/>
                    </a:ext>
                  </a:extLst>
                </a:gridCol>
                <a:gridCol w="1584176">
                  <a:extLst>
                    <a:ext uri="{9D8B030D-6E8A-4147-A177-3AD203B41FA5}">
                      <a16:colId xmlns:a16="http://schemas.microsoft.com/office/drawing/2014/main" val="736485009"/>
                    </a:ext>
                  </a:extLst>
                </a:gridCol>
                <a:gridCol w="648072">
                  <a:extLst>
                    <a:ext uri="{9D8B030D-6E8A-4147-A177-3AD203B41FA5}">
                      <a16:colId xmlns:a16="http://schemas.microsoft.com/office/drawing/2014/main" val="321046396"/>
                    </a:ext>
                  </a:extLst>
                </a:gridCol>
                <a:gridCol w="1333668">
                  <a:extLst>
                    <a:ext uri="{9D8B030D-6E8A-4147-A177-3AD203B41FA5}">
                      <a16:colId xmlns:a16="http://schemas.microsoft.com/office/drawing/2014/main" val="718421099"/>
                    </a:ext>
                  </a:extLst>
                </a:gridCol>
                <a:gridCol w="1413239">
                  <a:extLst>
                    <a:ext uri="{9D8B030D-6E8A-4147-A177-3AD203B41FA5}">
                      <a16:colId xmlns:a16="http://schemas.microsoft.com/office/drawing/2014/main" val="2695416265"/>
                    </a:ext>
                  </a:extLst>
                </a:gridCol>
                <a:gridCol w="1482693">
                  <a:extLst>
                    <a:ext uri="{9D8B030D-6E8A-4147-A177-3AD203B41FA5}">
                      <a16:colId xmlns:a16="http://schemas.microsoft.com/office/drawing/2014/main" val="1928966016"/>
                    </a:ext>
                  </a:extLst>
                </a:gridCol>
              </a:tblGrid>
              <a:tr h="774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Construction of approximately 1,600 feet of SW 28th Street. </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City of Des Moines and the Des Moines Airport Authority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60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$2,576,812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$1,288,406</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587592"/>
                  </a:ext>
                </a:extLst>
              </a:tr>
            </a:tbl>
          </a:graphicData>
        </a:graphic>
      </p:graphicFrame>
    </p:spTree>
    <p:extLst>
      <p:ext uri="{BB962C8B-B14F-4D97-AF65-F5344CB8AC3E}">
        <p14:creationId xmlns:p14="http://schemas.microsoft.com/office/powerpoint/2010/main" val="388904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5E1EBD-70F1-41B1-B984-CCFA03939046}"/>
              </a:ext>
            </a:extLst>
          </p:cNvPr>
          <p:cNvPicPr>
            <a:picLocks noChangeAspect="1"/>
          </p:cNvPicPr>
          <p:nvPr/>
        </p:nvPicPr>
        <p:blipFill rotWithShape="1">
          <a:blip r:embed="rId2"/>
          <a:srcRect l="5176" t="12281" r="8263" b="7160"/>
          <a:stretch/>
        </p:blipFill>
        <p:spPr>
          <a:xfrm>
            <a:off x="435146" y="3640324"/>
            <a:ext cx="4975780" cy="2894216"/>
          </a:xfrm>
          <a:prstGeom prst="rect">
            <a:avLst/>
          </a:prstGeom>
          <a:ln>
            <a:solidFill>
              <a:schemeClr val="tx1"/>
            </a:solidFill>
          </a:ln>
        </p:spPr>
      </p:pic>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Des Moines</a:t>
            </a:r>
          </a:p>
          <a:p>
            <a:pPr marL="0" indent="0">
              <a:spcBef>
                <a:spcPts val="0"/>
              </a:spcBef>
              <a:buClr>
                <a:schemeClr val="tx1"/>
              </a:buClr>
              <a:buNone/>
              <a:defRPr/>
            </a:pPr>
            <a:r>
              <a:rPr lang="en-US" sz="1800" b="1" dirty="0">
                <a:latin typeface="PT Sans" panose="020B0503020203020204"/>
                <a:cs typeface="Arial" pitchFamily="34" charset="0"/>
              </a:rPr>
              <a:t>(Local Development)</a:t>
            </a:r>
            <a:endParaRPr lang="en-US" sz="2400" b="1" dirty="0">
              <a:latin typeface="PT Sans" panose="020B0503020203020204"/>
              <a:cs typeface="Arial" pitchFamily="34" charset="0"/>
            </a:endParaRPr>
          </a:p>
          <a:p>
            <a:pPr marL="0" indent="0">
              <a:buNone/>
            </a:pPr>
            <a:r>
              <a:rPr lang="en-US" sz="1800" dirty="0">
                <a:latin typeface="PT Sans" panose="020B0503020203020204"/>
              </a:rPr>
              <a:t>Construction of approximately 1,600 feet of SW 28th Street located on the southwest side of town.  This project is necessary to provide access to the expanded Des Moines International Airport for industrial and airport purposes.</a:t>
            </a:r>
          </a:p>
          <a:p>
            <a:pPr marL="0" indent="0">
              <a:buNone/>
            </a:pPr>
            <a:r>
              <a:rPr lang="en-US" sz="1800" dirty="0">
                <a:latin typeface="PT Sans" panose="020B0503020203020204"/>
              </a:rPr>
              <a:t> </a:t>
            </a:r>
          </a:p>
          <a:p>
            <a:pPr marL="0" indent="0">
              <a:spcBef>
                <a:spcPts val="0"/>
              </a:spcBef>
              <a:buClr>
                <a:schemeClr val="tx1"/>
              </a:buClr>
              <a:buNone/>
              <a:defRPr/>
            </a:pPr>
            <a:r>
              <a:rPr lang="en-US" sz="1800" dirty="0">
                <a:latin typeface="PT Sans" panose="020B0503020203020204"/>
                <a:cs typeface="Arial" pitchFamily="34" charset="0"/>
              </a:rPr>
              <a:t>Total Cost:     $2,576,812</a:t>
            </a:r>
          </a:p>
          <a:p>
            <a:pPr marL="0" indent="0">
              <a:spcBef>
                <a:spcPts val="0"/>
              </a:spcBef>
              <a:buClr>
                <a:schemeClr val="tx1"/>
              </a:buClr>
              <a:buNone/>
              <a:defRPr/>
            </a:pPr>
            <a:r>
              <a:rPr lang="en-US" sz="1800" dirty="0">
                <a:latin typeface="PT Sans" panose="020B0503020203020204"/>
                <a:cs typeface="Arial" pitchFamily="34" charset="0"/>
              </a:rPr>
              <a:t>Requested:   $1,288,406  (50%)</a:t>
            </a:r>
          </a:p>
          <a:p>
            <a:pPr marL="0" indent="0">
              <a:spcBef>
                <a:spcPts val="0"/>
              </a:spcBef>
              <a:buClr>
                <a:schemeClr val="tx1"/>
              </a:buClr>
              <a:buNone/>
              <a:defRPr/>
            </a:pPr>
            <a:endParaRPr lang="en-US" sz="2400" dirty="0">
              <a:latin typeface="PT Sans" panose="020B0503020203020204"/>
              <a:cs typeface="Arial" pitchFamily="34" charset="0"/>
            </a:endParaRPr>
          </a:p>
        </p:txBody>
      </p:sp>
      <p:pic>
        <p:nvPicPr>
          <p:cNvPr id="4" name="Picture 3">
            <a:extLst>
              <a:ext uri="{FF2B5EF4-FFF2-40B4-BE49-F238E27FC236}">
                <a16:creationId xmlns:a16="http://schemas.microsoft.com/office/drawing/2014/main" id="{D60EA12F-40DA-4B90-8558-CD6BEDD41162}"/>
              </a:ext>
            </a:extLst>
          </p:cNvPr>
          <p:cNvPicPr>
            <a:picLocks noChangeAspect="1"/>
          </p:cNvPicPr>
          <p:nvPr/>
        </p:nvPicPr>
        <p:blipFill rotWithShape="1">
          <a:blip r:embed="rId3"/>
          <a:srcRect l="6688" t="13460" r="15350" b="5900"/>
          <a:stretch/>
        </p:blipFill>
        <p:spPr>
          <a:xfrm rot="2715115">
            <a:off x="4344839" y="2882629"/>
            <a:ext cx="4277974" cy="2765559"/>
          </a:xfrm>
          <a:prstGeom prst="rect">
            <a:avLst/>
          </a:prstGeom>
          <a:ln>
            <a:solidFill>
              <a:srgbClr val="69686D"/>
            </a:solidFill>
          </a:ln>
        </p:spPr>
      </p:pic>
      <p:sp>
        <p:nvSpPr>
          <p:cNvPr id="9" name="Oval 8">
            <a:extLst>
              <a:ext uri="{FF2B5EF4-FFF2-40B4-BE49-F238E27FC236}">
                <a16:creationId xmlns:a16="http://schemas.microsoft.com/office/drawing/2014/main" id="{8C49FEC4-0911-4F2E-A444-24AFCC28CA69}"/>
              </a:ext>
            </a:extLst>
          </p:cNvPr>
          <p:cNvSpPr/>
          <p:nvPr/>
        </p:nvSpPr>
        <p:spPr>
          <a:xfrm>
            <a:off x="2123728" y="5805264"/>
            <a:ext cx="122312" cy="122312"/>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15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Craig Markley, Systems Planning Bureau</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3"/>
              </a:rPr>
              <a:t>craig.markley@iowadot.us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515-239-1027</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13131</TotalTime>
  <Words>266</Words>
  <Application>Microsoft Office PowerPoint</Application>
  <PresentationFormat>On-screen Show (4:3)</PresentationFormat>
  <Paragraphs>61</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PT Sans</vt:lpstr>
      <vt:lpstr>Office Theme</vt:lpstr>
      <vt:lpstr>PowerPoint Presentation</vt:lpstr>
      <vt:lpstr>Revitalize Iowa’s Sound Economy Program</vt:lpstr>
      <vt:lpstr>Available Funding and Application Summary</vt:lpstr>
      <vt:lpstr>Local Development Project Evaluation Criteria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Kolacia, Jennifer</cp:lastModifiedBy>
  <cp:revision>249</cp:revision>
  <cp:lastPrinted>2019-08-05T18:11:11Z</cp:lastPrinted>
  <dcterms:created xsi:type="dcterms:W3CDTF">2014-05-10T08:44:16Z</dcterms:created>
  <dcterms:modified xsi:type="dcterms:W3CDTF">2019-08-06T13:05:23Z</dcterms:modified>
</cp:coreProperties>
</file>