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  <p:sldMasterId id="2147483699" r:id="rId6"/>
  </p:sldMasterIdLst>
  <p:notesMasterIdLst>
    <p:notesMasterId r:id="rId22"/>
  </p:notesMasterIdLst>
  <p:sldIdLst>
    <p:sldId id="257" r:id="rId7"/>
    <p:sldId id="335" r:id="rId8"/>
    <p:sldId id="336" r:id="rId9"/>
    <p:sldId id="322" r:id="rId10"/>
    <p:sldId id="337" r:id="rId11"/>
    <p:sldId id="271" r:id="rId12"/>
    <p:sldId id="338" r:id="rId13"/>
    <p:sldId id="339" r:id="rId14"/>
    <p:sldId id="340" r:id="rId15"/>
    <p:sldId id="344" r:id="rId16"/>
    <p:sldId id="341" r:id="rId17"/>
    <p:sldId id="345" r:id="rId18"/>
    <p:sldId id="342" r:id="rId19"/>
    <p:sldId id="347" r:id="rId20"/>
    <p:sldId id="34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ubrich, Matthew" initials="HM" lastIdx="1" clrIdx="0">
    <p:extLst>
      <p:ext uri="{19B8F6BF-5375-455C-9EA6-DF929625EA0E}">
        <p15:presenceInfo xmlns:p15="http://schemas.microsoft.com/office/powerpoint/2012/main" userId="S-1-5-21-133048727-1090477886-634672238-367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49" autoAdjust="0"/>
    <p:restoredTop sz="90335" autoAdjust="0"/>
  </p:normalViewPr>
  <p:slideViewPr>
    <p:cSldViewPr snapToGrid="0">
      <p:cViewPr varScale="1">
        <p:scale>
          <a:sx n="118" d="100"/>
          <a:sy n="118" d="100"/>
        </p:scale>
        <p:origin x="10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7BAC9-E3E8-484D-B82F-8598440F3133}" type="datetimeFigureOut">
              <a:rPr lang="en-US" smtClean="0"/>
              <a:t>7/30/2019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64418-ABC8-4147-8823-9716920390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0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224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4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1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05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871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197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13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560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0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36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4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9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2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1" y="617538"/>
            <a:ext cx="61245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07828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144AC-43F9-4529-B1FD-7C0D12AC06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9757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1" y="617538"/>
            <a:ext cx="61245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07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07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22D58-1E06-4DCE-8889-825802168C8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757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8DFB-531F-4F92-B36D-9EC2A807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656" y="435006"/>
            <a:ext cx="2433800" cy="1036468"/>
          </a:xfrm>
        </p:spPr>
        <p:txBody>
          <a:bodyPr anchor="b">
            <a:normAutofit/>
          </a:bodyPr>
          <a:lstStyle>
            <a:lvl1pPr>
              <a:defRPr sz="1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06EA2-574B-40D2-800A-405E00343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8656" y="1471474"/>
            <a:ext cx="2433800" cy="5026980"/>
          </a:xfr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66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 sz="1350" kern="0" dirty="0">
                <a:solidFill>
                  <a:sysClr val="windowText" lastClr="000000"/>
                </a:solidFill>
              </a:rPr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B5A6398-5B92-4880-B42C-2D0285FB01C7}" type="slidenum">
              <a:rPr lang="en-US" sz="1350" kern="0" smtClean="0">
                <a:solidFill>
                  <a:sysClr val="windowText" lastClr="000000"/>
                </a:solidFill>
              </a:rPr>
              <a:pPr defTabSz="685800"/>
              <a:t>‹#›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35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3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3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6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2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2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4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8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35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7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73" y="1006576"/>
            <a:ext cx="6262455" cy="2630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B182BB-62CC-4A1C-B2CC-B5F30AC44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31" y="6040106"/>
            <a:ext cx="1926336" cy="5334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FC98151-BCF3-4B95-81B9-19A50BC900A5}"/>
              </a:ext>
            </a:extLst>
          </p:cNvPr>
          <p:cNvSpPr txBox="1">
            <a:spLocks/>
          </p:cNvSpPr>
          <p:nvPr/>
        </p:nvSpPr>
        <p:spPr>
          <a:xfrm>
            <a:off x="324852" y="3826043"/>
            <a:ext cx="8494295" cy="20253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Transportation Asset Management (TAM) Overview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M.J. “Charlie” Purcell</a:t>
            </a:r>
          </a:p>
          <a:p>
            <a:r>
              <a:rPr lang="en-US" sz="2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Project Delivery Division Director</a:t>
            </a:r>
          </a:p>
          <a:p>
            <a:r>
              <a:rPr lang="en-US" sz="2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Transportation Commission Workshop</a:t>
            </a:r>
          </a:p>
          <a:p>
            <a:r>
              <a:rPr lang="en-US" sz="2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August 12, 2019</a:t>
            </a:r>
            <a:endParaRPr lang="en-US" sz="23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33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10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5A908-430E-40E1-9CA7-3C40B1481A50}"/>
              </a:ext>
            </a:extLst>
          </p:cNvPr>
          <p:cNvSpPr txBox="1">
            <a:spLocks/>
          </p:cNvSpPr>
          <p:nvPr/>
        </p:nvSpPr>
        <p:spPr>
          <a:xfrm>
            <a:off x="260100" y="77669"/>
            <a:ext cx="8623800" cy="117595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How does the TAMP fit in the planning and programming process?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2153E-CF2C-42D1-9EDD-A0A351B1131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13" y="963851"/>
            <a:ext cx="6695574" cy="514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65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11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DA0016F-FF41-410E-B6E0-7A42F8D03609}"/>
              </a:ext>
            </a:extLst>
          </p:cNvPr>
          <p:cNvSpPr txBox="1">
            <a:spLocks/>
          </p:cNvSpPr>
          <p:nvPr/>
        </p:nvSpPr>
        <p:spPr>
          <a:xfrm>
            <a:off x="540690" y="237799"/>
            <a:ext cx="7456500" cy="63511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 Governance Structure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58C0DB-66B2-4BC3-8000-8EE4AAB29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5" y="959643"/>
            <a:ext cx="8935345" cy="45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95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11842" y="4377446"/>
            <a:ext cx="4578818" cy="1626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04E88-DE66-48A6-BEF1-BEDDF9BB3C0E}"/>
              </a:ext>
            </a:extLst>
          </p:cNvPr>
          <p:cNvSpPr txBox="1">
            <a:spLocks/>
          </p:cNvSpPr>
          <p:nvPr/>
        </p:nvSpPr>
        <p:spPr>
          <a:xfrm>
            <a:off x="4391526" y="1214146"/>
            <a:ext cx="4578818" cy="41217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How can we improve our TAM presentations?</a:t>
            </a:r>
          </a:p>
        </p:txBody>
      </p:sp>
    </p:spTree>
    <p:extLst>
      <p:ext uri="{BB962C8B-B14F-4D97-AF65-F5344CB8AC3E}">
        <p14:creationId xmlns:p14="http://schemas.microsoft.com/office/powerpoint/2010/main" val="3264708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13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459219D-80D0-4B90-9BE5-39329299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33" y="77668"/>
            <a:ext cx="8632350" cy="6863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Proposed TAM Presentations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4E205A-FBD0-4989-981D-2FA477444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035416"/>
              </p:ext>
            </p:extLst>
          </p:nvPr>
        </p:nvGraphicFramePr>
        <p:xfrm>
          <a:off x="91775" y="764005"/>
          <a:ext cx="8901690" cy="532998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692828">
                  <a:extLst>
                    <a:ext uri="{9D8B030D-6E8A-4147-A177-3AD203B41FA5}">
                      <a16:colId xmlns:a16="http://schemas.microsoft.com/office/drawing/2014/main" val="64665051"/>
                    </a:ext>
                  </a:extLst>
                </a:gridCol>
                <a:gridCol w="6208862">
                  <a:extLst>
                    <a:ext uri="{9D8B030D-6E8A-4147-A177-3AD203B41FA5}">
                      <a16:colId xmlns:a16="http://schemas.microsoft.com/office/drawing/2014/main" val="984022111"/>
                    </a:ext>
                  </a:extLst>
                </a:gridCol>
              </a:tblGrid>
              <a:tr h="448428">
                <a:tc>
                  <a:txBody>
                    <a:bodyPr/>
                    <a:lstStyle/>
                    <a:p>
                      <a:r>
                        <a:rPr lang="en-US" sz="2000" dirty="0"/>
                        <a:t>Presentation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Objectives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25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107662"/>
                  </a:ext>
                </a:extLst>
              </a:tr>
              <a:tr h="3229468">
                <a:tc>
                  <a:txBody>
                    <a:bodyPr/>
                    <a:lstStyle/>
                    <a:p>
                      <a:r>
                        <a:rPr lang="en-US" sz="2000" dirty="0"/>
                        <a:t>Project prioritization review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how we developed the prioritization system and how we’re using it in project selection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 current prioritization factors and explain the process we used to determine the weighting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how the existing factors relate to economic development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Get input on how to add more weight to projects with local funding contributions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Highlight how prioritization factors relate to our long range plan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4254258"/>
                  </a:ext>
                </a:extLst>
              </a:tr>
              <a:tr h="1652093">
                <a:tc>
                  <a:txBody>
                    <a:bodyPr/>
                    <a:lstStyle/>
                    <a:p>
                      <a:r>
                        <a:rPr lang="en-US" sz="2000" dirty="0"/>
                        <a:t>Interstate Investment Plan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Present updated recommendations for timing and location of future capacity and stewardship investments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Request input on proposed schedule and funding level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Include a “preview” of revisions to the options list for Interstate projects</a:t>
                      </a:r>
                      <a:endParaRPr lang="en-US" sz="19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4966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267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14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459219D-80D0-4B90-9BE5-39329299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33" y="77668"/>
            <a:ext cx="8632350" cy="6863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Proposed TAM Presentations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9F11254-29A2-4FC6-9D35-E6FF61847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747194"/>
              </p:ext>
            </p:extLst>
          </p:nvPr>
        </p:nvGraphicFramePr>
        <p:xfrm>
          <a:off x="121155" y="856343"/>
          <a:ext cx="8901690" cy="415075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692827">
                  <a:extLst>
                    <a:ext uri="{9D8B030D-6E8A-4147-A177-3AD203B41FA5}">
                      <a16:colId xmlns:a16="http://schemas.microsoft.com/office/drawing/2014/main" val="64665051"/>
                    </a:ext>
                  </a:extLst>
                </a:gridCol>
                <a:gridCol w="6208863">
                  <a:extLst>
                    <a:ext uri="{9D8B030D-6E8A-4147-A177-3AD203B41FA5}">
                      <a16:colId xmlns:a16="http://schemas.microsoft.com/office/drawing/2014/main" val="984022111"/>
                    </a:ext>
                  </a:extLst>
                </a:gridCol>
              </a:tblGrid>
              <a:tr h="523630">
                <a:tc>
                  <a:txBody>
                    <a:bodyPr/>
                    <a:lstStyle/>
                    <a:p>
                      <a:r>
                        <a:rPr lang="en-US" sz="2000" dirty="0"/>
                        <a:t>Presentation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252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Objectives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25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107662"/>
                  </a:ext>
                </a:extLst>
              </a:tr>
              <a:tr h="638066">
                <a:tc>
                  <a:txBody>
                    <a:bodyPr/>
                    <a:lstStyle/>
                    <a:p>
                      <a:r>
                        <a:rPr lang="en-US" sz="2000" dirty="0"/>
                        <a:t>Project prioritization workshop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Consider updated weights for prioritization factors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8647888"/>
                  </a:ext>
                </a:extLst>
              </a:tr>
              <a:tr h="921650">
                <a:tc>
                  <a:txBody>
                    <a:bodyPr/>
                    <a:lstStyle/>
                    <a:p>
                      <a:r>
                        <a:rPr lang="en-US" sz="2000" dirty="0"/>
                        <a:t>Bridge management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Review of current bridge conditions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Present different investment scenarios and resulting conditions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3121854"/>
                  </a:ext>
                </a:extLst>
              </a:tr>
              <a:tr h="921650">
                <a:tc>
                  <a:txBody>
                    <a:bodyPr/>
                    <a:lstStyle/>
                    <a:p>
                      <a:r>
                        <a:rPr lang="en-US" sz="2000" dirty="0"/>
                        <a:t>Pavement management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Review of current pavement conditions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Present different investment scenarios and resulting conditions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7671564"/>
                  </a:ext>
                </a:extLst>
              </a:tr>
              <a:tr h="921650">
                <a:tc>
                  <a:txBody>
                    <a:bodyPr/>
                    <a:lstStyle/>
                    <a:p>
                      <a:r>
                        <a:rPr lang="en-US" sz="2000" dirty="0"/>
                        <a:t>Trade-off analysis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Present recommendations for investment levels (pavement vs. bridge, capacity vs. stewardship)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Receive feedback on proposed investment levels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4342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454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15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634A66-6735-41B8-8218-9B43627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25" y="344043"/>
            <a:ext cx="8632350" cy="615600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 Presentation Feedback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A298E8A6-7258-4C55-AC88-39270B768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5" y="1080097"/>
            <a:ext cx="8488524" cy="459041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Start</a:t>
            </a:r>
          </a:p>
          <a:p>
            <a:pPr lvl="1"/>
            <a:r>
              <a:rPr lang="en-US" sz="3200" dirty="0"/>
              <a:t>What is missing that should be added?</a:t>
            </a:r>
          </a:p>
          <a:p>
            <a:pPr lvl="1"/>
            <a:r>
              <a:rPr lang="en-US" sz="3200" dirty="0"/>
              <a:t>What kind information would be most helpful?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Stop</a:t>
            </a:r>
          </a:p>
          <a:p>
            <a:pPr lvl="1"/>
            <a:r>
              <a:rPr lang="en-US" sz="3200" dirty="0"/>
              <a:t>What parts are not helpful and should be discontinued?</a:t>
            </a:r>
          </a:p>
          <a:p>
            <a:r>
              <a:rPr lang="en-US" sz="3200" dirty="0">
                <a:solidFill>
                  <a:schemeClr val="accent2"/>
                </a:solidFill>
              </a:rPr>
              <a:t>Continue</a:t>
            </a:r>
          </a:p>
          <a:p>
            <a:pPr lvl="1"/>
            <a:r>
              <a:rPr lang="en-US" sz="3200" dirty="0"/>
              <a:t>What parts should we keep doing?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28658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11842" y="4377446"/>
            <a:ext cx="4578818" cy="1626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07159D-579A-4454-81A8-CF2B3A45F8EB}"/>
              </a:ext>
            </a:extLst>
          </p:cNvPr>
          <p:cNvSpPr txBox="1">
            <a:spLocks/>
          </p:cNvSpPr>
          <p:nvPr/>
        </p:nvSpPr>
        <p:spPr>
          <a:xfrm>
            <a:off x="4487092" y="1156709"/>
            <a:ext cx="4408714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Topics for Today: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0C80C6-3F76-41E9-998C-936A1A5F1CCC}"/>
              </a:ext>
            </a:extLst>
          </p:cNvPr>
          <p:cNvSpPr txBox="1">
            <a:spLocks/>
          </p:cNvSpPr>
          <p:nvPr/>
        </p:nvSpPr>
        <p:spPr>
          <a:xfrm>
            <a:off x="4487092" y="2023111"/>
            <a:ext cx="4408714" cy="34387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arabicPeriod"/>
            </a:pPr>
            <a:r>
              <a:rPr lang="en-US" sz="2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is TAM?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Why is it important?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are we doing to  implementing it?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How can we improve our TAM presentations?</a:t>
            </a:r>
          </a:p>
        </p:txBody>
      </p:sp>
    </p:spTree>
    <p:extLst>
      <p:ext uri="{BB962C8B-B14F-4D97-AF65-F5344CB8AC3E}">
        <p14:creationId xmlns:p14="http://schemas.microsoft.com/office/powerpoint/2010/main" val="2894996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11842" y="4377446"/>
            <a:ext cx="4578818" cy="1626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04E88-DE66-48A6-BEF1-BEDDF9BB3C0E}"/>
              </a:ext>
            </a:extLst>
          </p:cNvPr>
          <p:cNvSpPr txBox="1">
            <a:spLocks/>
          </p:cNvSpPr>
          <p:nvPr/>
        </p:nvSpPr>
        <p:spPr>
          <a:xfrm>
            <a:off x="4516394" y="1214146"/>
            <a:ext cx="4242595" cy="41217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is TAM?</a:t>
            </a:r>
          </a:p>
        </p:txBody>
      </p:sp>
    </p:spTree>
    <p:extLst>
      <p:ext uri="{BB962C8B-B14F-4D97-AF65-F5344CB8AC3E}">
        <p14:creationId xmlns:p14="http://schemas.microsoft.com/office/powerpoint/2010/main" val="30029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4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19" name="Transportation Asset Management- Defined">
            <a:hlinkClick r:id="" action="ppaction://media"/>
            <a:extLst>
              <a:ext uri="{FF2B5EF4-FFF2-40B4-BE49-F238E27FC236}">
                <a16:creationId xmlns:a16="http://schemas.microsoft.com/office/drawing/2014/main" id="{E7820171-BBC2-4801-86D2-71BE55759F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4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11842" y="4377446"/>
            <a:ext cx="4578818" cy="1626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04E88-DE66-48A6-BEF1-BEDDF9BB3C0E}"/>
              </a:ext>
            </a:extLst>
          </p:cNvPr>
          <p:cNvSpPr txBox="1">
            <a:spLocks/>
          </p:cNvSpPr>
          <p:nvPr/>
        </p:nvSpPr>
        <p:spPr>
          <a:xfrm>
            <a:off x="4516394" y="1214146"/>
            <a:ext cx="4053017" cy="41217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Why is TAM important?</a:t>
            </a:r>
          </a:p>
        </p:txBody>
      </p:sp>
    </p:spTree>
    <p:extLst>
      <p:ext uri="{BB962C8B-B14F-4D97-AF65-F5344CB8AC3E}">
        <p14:creationId xmlns:p14="http://schemas.microsoft.com/office/powerpoint/2010/main" val="364285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6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94F9B4-2984-4106-8590-6C7C45AF6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5" y="275700"/>
            <a:ext cx="8488524" cy="80384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 helps us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8741DC01-4390-4129-A1B3-773CB07B4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5" y="959643"/>
            <a:ext cx="8488524" cy="4888835"/>
          </a:xfrm>
        </p:spPr>
        <p:txBody>
          <a:bodyPr>
            <a:normAutofit/>
          </a:bodyPr>
          <a:lstStyle/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800" dirty="0"/>
              <a:t>Build, preserve, operate, maintain, upgrade, and expand the transportation system more cost-effectively throughout its whole life.</a:t>
            </a:r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800" dirty="0"/>
              <a:t>Improve performance of the transportation system. </a:t>
            </a:r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800" dirty="0"/>
              <a:t>Deliver to Iowa DOT’s customers the best value for every dollar spent </a:t>
            </a:r>
          </a:p>
          <a:p>
            <a:pPr marL="385763" indent="-385763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n-US" sz="2800" dirty="0"/>
              <a:t>Enhance Iowa DOT’s credibility and accountability in its stewardship of transportation assets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10989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7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35DF9C-9E8D-4A24-926D-0858FBB6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11" y="189535"/>
            <a:ext cx="8587978" cy="866014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 saves money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1E6BC7-919C-494B-9261-ACA00667E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10" y="890338"/>
            <a:ext cx="8961284" cy="51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68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11842" y="4377446"/>
            <a:ext cx="4578818" cy="1626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D04E88-DE66-48A6-BEF1-BEDDF9BB3C0E}"/>
              </a:ext>
            </a:extLst>
          </p:cNvPr>
          <p:cNvSpPr txBox="1">
            <a:spLocks/>
          </p:cNvSpPr>
          <p:nvPr/>
        </p:nvSpPr>
        <p:spPr>
          <a:xfrm>
            <a:off x="4516394" y="1214146"/>
            <a:ext cx="4242595" cy="412179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are we doing to implement TAM?</a:t>
            </a:r>
          </a:p>
        </p:txBody>
      </p:sp>
    </p:spTree>
    <p:extLst>
      <p:ext uri="{BB962C8B-B14F-4D97-AF65-F5344CB8AC3E}">
        <p14:creationId xmlns:p14="http://schemas.microsoft.com/office/powerpoint/2010/main" val="4102291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9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0E9FB8-2CC3-4D83-8702-636049710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90" y="870205"/>
            <a:ext cx="3515400" cy="1004400"/>
          </a:xfrm>
        </p:spPr>
        <p:txBody>
          <a:bodyPr anchor="t">
            <a:noAutofit/>
          </a:bodyPr>
          <a:lstStyle/>
          <a:p>
            <a:r>
              <a:rPr lang="en-US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 have a plan</a:t>
            </a:r>
            <a:br>
              <a:rPr lang="en-US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(we call it our TAMP)</a:t>
            </a:r>
            <a:endParaRPr lang="en-US" sz="3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A440B6-F57E-401D-9BBE-AC3C19ED7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9000" y="870205"/>
            <a:ext cx="4973400" cy="5157616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Defines clear links among agency goals, objectives, and decisions</a:t>
            </a:r>
          </a:p>
          <a:p>
            <a:pPr lvl="0"/>
            <a:r>
              <a:rPr lang="en-US" dirty="0"/>
              <a:t>Defines the relationship between proposed funding levels and expected results</a:t>
            </a:r>
          </a:p>
          <a:p>
            <a:pPr lvl="0"/>
            <a:r>
              <a:rPr lang="en-US" dirty="0"/>
              <a:t>Develops a long-term outlook for asset performance</a:t>
            </a:r>
          </a:p>
          <a:p>
            <a:pPr lvl="0"/>
            <a:r>
              <a:rPr lang="en-US" dirty="0"/>
              <a:t>Documents how decisions are supported by sound information</a:t>
            </a:r>
          </a:p>
          <a:p>
            <a:pPr lvl="0"/>
            <a:r>
              <a:rPr lang="en-US" dirty="0"/>
              <a:t>Develops a feedback loop from observed performance to subsequent planning and programming decisions</a:t>
            </a:r>
          </a:p>
          <a:p>
            <a:pPr lvl="0"/>
            <a:r>
              <a:rPr lang="en-US" dirty="0"/>
              <a:t>Improves accountability for decision making</a:t>
            </a:r>
          </a:p>
          <a:p>
            <a:r>
              <a:rPr lang="en-US" dirty="0"/>
              <a:t>Unifies existing data, business practices, and divisions to achieve Iowa DOT’s asset management goals</a:t>
            </a:r>
            <a:endParaRPr lang="en-US" sz="165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D352FB-566A-4657-9A94-E22550FAA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676" y="2016266"/>
            <a:ext cx="3648229" cy="282546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07259C8-CA10-446F-9AAB-D69F78C99A85}"/>
              </a:ext>
            </a:extLst>
          </p:cNvPr>
          <p:cNvSpPr txBox="1">
            <a:spLocks/>
          </p:cNvSpPr>
          <p:nvPr/>
        </p:nvSpPr>
        <p:spPr>
          <a:xfrm>
            <a:off x="3919905" y="204020"/>
            <a:ext cx="4973400" cy="66618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TAMP Objectives</a:t>
            </a:r>
          </a:p>
        </p:txBody>
      </p:sp>
    </p:spTree>
    <p:extLst>
      <p:ext uri="{BB962C8B-B14F-4D97-AF65-F5344CB8AC3E}">
        <p14:creationId xmlns:p14="http://schemas.microsoft.com/office/powerpoint/2010/main" val="259301847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ec8087e-16c8-40ed-aaba-ed07fce527d9">X5DPHAHSQADM-1859-123</_dlc_DocId>
    <_dlc_DocIdUrl xmlns="0ec8087e-16c8-40ed-aaba-ed07fce527d9">
      <Url>http://portal/xdiv/TAM/_layouts/15/DocIdRedir.aspx?ID=X5DPHAHSQADM-1859-123</Url>
      <Description>X5DPHAHSQADM-1859-123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7ABF27E634043BC3159C0C962F820" ma:contentTypeVersion="10" ma:contentTypeDescription="Create a new document." ma:contentTypeScope="" ma:versionID="0d61204d368e594be8b5885d77c6f184">
  <xsd:schema xmlns:xsd="http://www.w3.org/2001/XMLSchema" xmlns:xs="http://www.w3.org/2001/XMLSchema" xmlns:p="http://schemas.microsoft.com/office/2006/metadata/properties" xmlns:ns2="0ec8087e-16c8-40ed-aaba-ed07fce527d9" targetNamespace="http://schemas.microsoft.com/office/2006/metadata/properties" ma:root="true" ma:fieldsID="ca60c52d56bd4c45e22b2b5d05bdd972" ns2:_="">
    <xsd:import namespace="0ec8087e-16c8-40ed-aaba-ed07fce527d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8087e-16c8-40ed-aaba-ed07fce527d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FC743A-3234-4614-AC5D-316F823B12EB}">
  <ds:schemaRefs>
    <ds:schemaRef ds:uri="http://purl.org/dc/terms/"/>
    <ds:schemaRef ds:uri="http://schemas.openxmlformats.org/package/2006/metadata/core-properties"/>
    <ds:schemaRef ds:uri="0ec8087e-16c8-40ed-aaba-ed07fce527d9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D217508-AC75-4357-A129-863DD16984D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0ec8087e-16c8-40ed-aaba-ed07fce527d9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0E6FCE-CCBD-4D68-817B-50C79CE0C995}">
  <ds:schemaRefs>
    <ds:schemaRef ds:uri="http://schemas.microsoft.com/sharepoint/events"/>
    <ds:schemaRef ds:uri="http://www.w3.org/2000/xmlns/"/>
  </ds:schemaRefs>
</ds:datastoreItem>
</file>

<file path=customXml/itemProps4.xml><?xml version="1.0" encoding="utf-8"?>
<ds:datastoreItem xmlns:ds="http://schemas.openxmlformats.org/officeDocument/2006/customXml" ds:itemID="{515CE887-A13D-474C-95F1-77E42537E7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2097</TotalTime>
  <Words>462</Words>
  <Application>Microsoft Office PowerPoint</Application>
  <PresentationFormat>On-screen Show (4:3)</PresentationFormat>
  <Paragraphs>85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Microsoft Sans Serif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TAM helps us</vt:lpstr>
      <vt:lpstr>TAM saves money</vt:lpstr>
      <vt:lpstr>PowerPoint Presentation</vt:lpstr>
      <vt:lpstr>We have a plan (we call it our TAMP)</vt:lpstr>
      <vt:lpstr>PowerPoint Presentation</vt:lpstr>
      <vt:lpstr>PowerPoint Presentation</vt:lpstr>
      <vt:lpstr>PowerPoint Presentation</vt:lpstr>
      <vt:lpstr>Proposed TAM Presentations</vt:lpstr>
      <vt:lpstr>Proposed TAM Presentations</vt:lpstr>
      <vt:lpstr>TAM Presentation Feedback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Neubauer, Scott</dc:creator>
  <cp:lastModifiedBy>Purcell, Charlie</cp:lastModifiedBy>
  <cp:revision>133</cp:revision>
  <dcterms:created xsi:type="dcterms:W3CDTF">2017-11-22T13:15:27Z</dcterms:created>
  <dcterms:modified xsi:type="dcterms:W3CDTF">2019-07-30T13:58:36Z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0x0101002007ABF27E634043BC3159C0C962F820</vt:lpwstr>
  </property>
  <property fmtid="{D5CDD505-2E9C-101B-9397-08002B2CF9AE}" pid="3" name="_dlc_DocIdItemGuid">
    <vt:lpwstr>5e519d89-9d1d-432a-bd73-ff7dd666682b</vt:lpwstr>
  </property>
</Properties>
</file>