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9" r:id="rId2"/>
    <p:sldId id="258" r:id="rId3"/>
    <p:sldId id="270" r:id="rId4"/>
    <p:sldId id="256" r:id="rId5"/>
    <p:sldId id="257" r:id="rId6"/>
    <p:sldId id="269" r:id="rId7"/>
    <p:sldId id="263" r:id="rId8"/>
    <p:sldId id="264" r:id="rId9"/>
    <p:sldId id="271" r:id="rId10"/>
    <p:sldId id="265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272E-3A81-4341-993A-7FE4FF7472CF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3482-355C-41A6-8FCE-9A334308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EAA-3DF7-41BA-968A-C3988113B7FF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468-CD19-430A-8BEF-8C061D9E285C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850-D74F-484C-BBE0-66A04F9E9051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9380-00CD-4107-8A00-F549AE73870F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CF5-4416-4CF9-B172-C207AFD8FF4E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2B7-F278-43C6-8529-3A2A28AA7245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4FD-4F8E-400A-A349-3386AA4E0AEE}" type="datetime1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683-39E4-4F8A-A961-2E3DBBB421AA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BDD5-BFB6-4C87-A4EA-006A23F41F8F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7E2-9AEE-4F2B-9960-7F2D1A163FE7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F4-F4CA-4D77-A751-BD339C2811C5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3D0F-0DC6-4BEF-8268-B399B65914CB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200-F8A1-45F9-AA5E-98035DC9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/>
              <a:t>COVID-19 Transportation Funding Impact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7DC9-BD3B-41E4-BCB9-416CD0854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146913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A457-D4C1-4F28-A20D-21892F3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61DE-2767-45AE-A5E7-A49726F12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Reauthorization – no additional action</a:t>
            </a:r>
          </a:p>
          <a:p>
            <a:r>
              <a:rPr lang="en-US" dirty="0"/>
              <a:t>FFY 2021 Appropriation – passed the full House</a:t>
            </a:r>
          </a:p>
          <a:p>
            <a:r>
              <a:rPr lang="en-US" dirty="0"/>
              <a:t>COVID-19 Relief Package</a:t>
            </a:r>
          </a:p>
          <a:p>
            <a:pPr lvl="1"/>
            <a:r>
              <a:rPr lang="en-US" dirty="0"/>
              <a:t>House passed bill on May 15, 2020</a:t>
            </a:r>
          </a:p>
          <a:p>
            <a:pPr lvl="1"/>
            <a:r>
              <a:rPr lang="en-US" dirty="0"/>
              <a:t>Senate proposal released July 27, 2020</a:t>
            </a:r>
          </a:p>
          <a:p>
            <a:pPr lvl="1"/>
            <a:r>
              <a:rPr lang="en-US" dirty="0"/>
              <a:t>Negotiations failed by self-imposed August 7, 2020 deadline</a:t>
            </a:r>
          </a:p>
          <a:p>
            <a:pPr lvl="1"/>
            <a:r>
              <a:rPr lang="en-US" dirty="0"/>
              <a:t>Primary issue: whether to provide financial aid to state and local governments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4EA8-A748-4E7F-ACE8-4805481F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CAF3-749A-4FB7-9F3F-11E96EA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DD06-ED9B-4F83-AE2B-ACCEBE77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250D-8783-4D7D-A519-6B9F7863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1E54-5EE3-45B1-8343-23789869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59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Travel trends</a:t>
            </a:r>
          </a:p>
          <a:p>
            <a:pPr lvl="1"/>
            <a:r>
              <a:rPr lang="en-US" dirty="0"/>
              <a:t>US total rail carloads</a:t>
            </a:r>
          </a:p>
          <a:p>
            <a:pPr lvl="1"/>
            <a:r>
              <a:rPr lang="en-US" dirty="0"/>
              <a:t>Commercial air service passenger counts</a:t>
            </a:r>
          </a:p>
          <a:p>
            <a:pPr lvl="1"/>
            <a:r>
              <a:rPr lang="en-US" dirty="0"/>
              <a:t>Vehicular traffic</a:t>
            </a:r>
          </a:p>
          <a:p>
            <a:pPr lvl="1"/>
            <a:r>
              <a:rPr lang="en-US" dirty="0"/>
              <a:t>Vehicle sales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State Road Use Tax Fund</a:t>
            </a:r>
          </a:p>
          <a:p>
            <a:pPr lvl="1"/>
            <a:r>
              <a:rPr lang="en-US" dirty="0"/>
              <a:t>Federal funding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AEB9B-3844-4E91-B440-C7A33BFE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48941-963A-43E5-9E7D-69DBC3CE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3" y="253322"/>
            <a:ext cx="8560040" cy="6103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CB6C6-9917-4BF0-AA63-63496040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E3C6C5F-5CDA-4B3A-BA0A-4D4634CC5643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4F453-A2F0-43D2-8F8C-F32A233F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874"/>
            <a:ext cx="9144000" cy="40908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5932AA-D0F9-4D45-A369-00C512763AD3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1018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Passenger Counts at Iowa’s Eight Commercial Service Airports</a:t>
            </a:r>
          </a:p>
          <a:p>
            <a:r>
              <a:rPr lang="en-US" sz="2400" dirty="0"/>
              <a:t>(through June 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4FF3D-6829-4308-8C5C-DD79C5C6E06D}"/>
              </a:ext>
            </a:extLst>
          </p:cNvPr>
          <p:cNvSpPr txBox="1"/>
          <p:nvPr/>
        </p:nvSpPr>
        <p:spPr>
          <a:xfrm>
            <a:off x="1157681" y="4249023"/>
            <a:ext cx="746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9/11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0FE17-8A7B-49D4-A18B-0550C48992B7}"/>
              </a:ext>
            </a:extLst>
          </p:cNvPr>
          <p:cNvSpPr txBox="1"/>
          <p:nvPr/>
        </p:nvSpPr>
        <p:spPr>
          <a:xfrm>
            <a:off x="8071607" y="4249023"/>
            <a:ext cx="746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COVID-19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10396-0B21-4910-81BD-2766A78CF835}"/>
              </a:ext>
            </a:extLst>
          </p:cNvPr>
          <p:cNvSpPr txBox="1"/>
          <p:nvPr/>
        </p:nvSpPr>
        <p:spPr>
          <a:xfrm>
            <a:off x="3937233" y="4249023"/>
            <a:ext cx="1121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2008 Recession</a:t>
            </a:r>
            <a:endParaRPr lang="en-US" sz="1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9761423-8E95-4D76-AF32-92AA9DEF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6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BB993-D480-4276-AFF1-E8A040BA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64"/>
            <a:ext cx="9144000" cy="62904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F5431-10F4-452F-AB66-F840210B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2334" y="6466695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2D28ECB-21E1-4E54-893D-57491E98A129}"/>
              </a:ext>
            </a:extLst>
          </p:cNvPr>
          <p:cNvSpPr txBox="1"/>
          <p:nvPr/>
        </p:nvSpPr>
        <p:spPr>
          <a:xfrm>
            <a:off x="5598254" y="4569990"/>
            <a:ext cx="3048000" cy="11239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</a:t>
            </a:r>
            <a:r>
              <a:rPr lang="en-US" sz="1100" baseline="0" dirty="0"/>
              <a:t> weeks beginning June 26, 2020, and July 3, 2020, will be outliers due to the July 4 holiday. The July 4 holiday typically sees low traffic volumes and the 2019 holiday is reflected in the 6/26/20 data and the 2020 holiday will be reflected in the 7/3/30 data.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855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B2D10-ABEA-4B15-BDC7-18C35945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886"/>
            <a:ext cx="9144000" cy="63002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08D2-0906-4690-8A7F-31E8E1A6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6200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97C7AFB-1D6B-4F80-9FCD-CF366CB560E8}"/>
              </a:ext>
            </a:extLst>
          </p:cNvPr>
          <p:cNvSpPr txBox="1"/>
          <p:nvPr/>
        </p:nvSpPr>
        <p:spPr>
          <a:xfrm>
            <a:off x="5962650" y="5820692"/>
            <a:ext cx="3048000" cy="6191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* Used/Other also</a:t>
            </a:r>
            <a:r>
              <a:rPr lang="en-US" sz="1100" baseline="0"/>
              <a:t> includes new resident vehicles and vehicles transferred due to inheritance, foreclosure, abandoned, gifts, etc.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376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  <a:p>
            <a:pPr lvl="1"/>
            <a:r>
              <a:rPr lang="en-US" dirty="0"/>
              <a:t>Fuel tax revenue down with reduced travel</a:t>
            </a:r>
          </a:p>
          <a:p>
            <a:pPr lvl="1"/>
            <a:r>
              <a:rPr lang="en-US" dirty="0"/>
              <a:t>Fee for New Registration revenue down with reduced vehicle sales</a:t>
            </a:r>
          </a:p>
          <a:p>
            <a:pPr lvl="1"/>
            <a:r>
              <a:rPr lang="en-US" dirty="0"/>
              <a:t>Annual vehicle registration revenue down slightly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F56-6671-4E2F-8F12-6DC8E683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24EF-EA9E-4C16-8BAA-C19F78F6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Monthly Funding Impacts</a:t>
            </a:r>
          </a:p>
          <a:p>
            <a:pPr lvl="1"/>
            <a:r>
              <a:rPr lang="en-US" dirty="0"/>
              <a:t>June allocation of RUTF (actual): -$25 million</a:t>
            </a:r>
          </a:p>
          <a:p>
            <a:pPr lvl="2"/>
            <a:r>
              <a:rPr lang="en-US" dirty="0"/>
              <a:t>Generally reflective of April collections</a:t>
            </a:r>
          </a:p>
          <a:p>
            <a:pPr lvl="1"/>
            <a:r>
              <a:rPr lang="en-US" dirty="0"/>
              <a:t>July allocation of RUTF (actual): +$18 million (had estimated -$1 million)</a:t>
            </a:r>
          </a:p>
          <a:p>
            <a:pPr lvl="2"/>
            <a:r>
              <a:rPr lang="en-US" dirty="0"/>
              <a:t>COVID-19 impact is offset by a fuel tax deposit timing situation.</a:t>
            </a:r>
          </a:p>
          <a:p>
            <a:pPr lvl="1"/>
            <a:r>
              <a:rPr lang="en-US" b="1" dirty="0"/>
              <a:t>August allocation of RUTF (actual): -$6 million (had estimated -$28 million)</a:t>
            </a:r>
          </a:p>
          <a:p>
            <a:pPr lvl="1"/>
            <a:r>
              <a:rPr lang="en-US" b="1" dirty="0"/>
              <a:t>September allocation of RUTF (est.): -$19 million (had estimated -$25 million)</a:t>
            </a:r>
          </a:p>
          <a:p>
            <a:pPr lvl="1"/>
            <a:r>
              <a:rPr lang="en-US" b="1" dirty="0"/>
              <a:t>October allocation of RUTF (est.): -$17 million (had estimated -$20 million)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1E13-5CA2-4E60-9C1A-E9484DE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F56-6671-4E2F-8F12-6DC8E683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24EF-EA9E-4C16-8BAA-C19F78F6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Long-Term Estimated Impacts</a:t>
            </a:r>
          </a:p>
          <a:p>
            <a:pPr lvl="1"/>
            <a:r>
              <a:rPr lang="en-US" b="1" dirty="0"/>
              <a:t>June 2020 through Oct. 2020 Impact: -$50 million (had estimated -$100 million)</a:t>
            </a:r>
          </a:p>
          <a:p>
            <a:pPr lvl="1"/>
            <a:r>
              <a:rPr lang="en-US" b="1" dirty="0"/>
              <a:t>Nov. 2020 through June 2021 Impact: -$96 million (had estimated -$118 million)</a:t>
            </a:r>
          </a:p>
          <a:p>
            <a:r>
              <a:rPr lang="en-US" dirty="0"/>
              <a:t>Reasons for Changes</a:t>
            </a:r>
          </a:p>
          <a:p>
            <a:pPr lvl="1"/>
            <a:r>
              <a:rPr lang="en-US" dirty="0"/>
              <a:t>Vehicle sales did not drop as significantly as data originally showed. Much of the drop was due to delayed processing as a result of COVID-19 office closures.</a:t>
            </a:r>
          </a:p>
          <a:p>
            <a:pPr lvl="1"/>
            <a:r>
              <a:rPr lang="en-US" dirty="0"/>
              <a:t>Fuel tax</a:t>
            </a:r>
          </a:p>
          <a:p>
            <a:pPr lvl="2"/>
            <a:r>
              <a:rPr lang="en-US" dirty="0"/>
              <a:t>Diesel tax is helping offset lower gasoline tax</a:t>
            </a:r>
          </a:p>
          <a:p>
            <a:pPr lvl="2"/>
            <a:r>
              <a:rPr lang="en-US" dirty="0"/>
              <a:t>Fuel tax receipts may still not fully reflect lower travel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1E13-5CA2-4E60-9C1A-E9484DE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</TotalTime>
  <Words>435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COVID-19 Transportation Funding Impact Update</vt:lpstr>
      <vt:lpstr>Update</vt:lpstr>
      <vt:lpstr>PowerPoint Presentation</vt:lpstr>
      <vt:lpstr>PowerPoint Presentation</vt:lpstr>
      <vt:lpstr>PowerPoint Presentation</vt:lpstr>
      <vt:lpstr>PowerPoint Presentation</vt:lpstr>
      <vt:lpstr>Road Use Tax Fund</vt:lpstr>
      <vt:lpstr>Road Use Tax Fund (cont.)</vt:lpstr>
      <vt:lpstr>Road Use Tax Fund (cont.)</vt:lpstr>
      <vt:lpstr>Federal Funding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34</cp:revision>
  <cp:lastPrinted>2020-07-10T13:26:44Z</cp:lastPrinted>
  <dcterms:created xsi:type="dcterms:W3CDTF">2020-06-02T12:58:37Z</dcterms:created>
  <dcterms:modified xsi:type="dcterms:W3CDTF">2020-08-10T15:07:24Z</dcterms:modified>
</cp:coreProperties>
</file>