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5" r:id="rId7"/>
    <p:sldId id="275" r:id="rId8"/>
    <p:sldId id="280" r:id="rId9"/>
    <p:sldId id="278" r:id="rId10"/>
    <p:sldId id="269" r:id="rId11"/>
    <p:sldId id="287" r:id="rId12"/>
    <p:sldId id="289" r:id="rId13"/>
    <p:sldId id="286" r:id="rId14"/>
    <p:sldId id="276" r:id="rId15"/>
    <p:sldId id="277" r:id="rId16"/>
    <p:sldId id="281" r:id="rId17"/>
    <p:sldId id="282" r:id="rId18"/>
    <p:sldId id="283" r:id="rId19"/>
    <p:sldId id="284" r:id="rId20"/>
    <p:sldId id="285" r:id="rId21"/>
    <p:sldId id="288" r:id="rId22"/>
    <p:sldId id="267" r:id="rId23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3D0022-809C-499E-B617-20EDA66ACC21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1FB9C2-792B-4EDD-9D04-EB9E540D4864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774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05004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needs updated and fixed to 2016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071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4015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361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Calculate change,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48264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161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189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92213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884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971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new survey data for this information (same)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308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Updated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9092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01812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7763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2426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4015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needs updated and fixed to 2016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5749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fixed, changed to 2016 numbers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B9C2-792B-4EDD-9D04-EB9E540D4864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962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14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252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60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53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5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273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46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81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27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54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9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8EEC5-A077-4D07-B1CD-AF29D7DED848}" type="datetimeFigureOut">
              <a:rPr lang="es-MX" smtClean="0"/>
              <a:t>29/07/2021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FA573-2A93-49F7-B672-28A5FF6A6113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441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3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U.S. Highway 30 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Coalition of Iowa</a:t>
            </a:r>
            <a:endParaRPr lang="es-MX" sz="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153400" cy="2362200"/>
          </a:xfrm>
        </p:spPr>
        <p:txBody>
          <a:bodyPr/>
          <a:lstStyle/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Iowa Department of Transportation Commission Public Input Session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August </a:t>
            </a:r>
            <a:r>
              <a:rPr lang="en-US" dirty="0" smtClean="0">
                <a:solidFill>
                  <a:schemeClr val="bg1"/>
                </a:solidFill>
              </a:rPr>
              <a:t>10, 2021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570231"/>
            <a:ext cx="4267200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Iowa 4 Jefferson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2700" y="6543226"/>
            <a:ext cx="916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2016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7" y="2141555"/>
            <a:ext cx="5547929" cy="4287035"/>
          </a:xfrm>
          <a:prstGeom prst="rect">
            <a:avLst/>
          </a:prstGeom>
        </p:spPr>
      </p:pic>
      <p:pic>
        <p:nvPicPr>
          <p:cNvPr id="9" name="Picture 2" descr="Image result for greene county iow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91773"/>
            <a:ext cx="1524000" cy="99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53200" y="926068"/>
            <a:ext cx="2613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Greene County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Hwy 144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926068"/>
            <a:ext cx="2613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Greene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00" y="6543226"/>
            <a:ext cx="916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</a:t>
            </a:r>
            <a:r>
              <a:rPr lang="en-US" sz="1100" i="1" smtClean="0">
                <a:solidFill>
                  <a:schemeClr val="bg1"/>
                </a:solidFill>
              </a:rPr>
              <a:t>, 2016</a:t>
            </a:r>
            <a:endParaRPr lang="es-MX" sz="11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8006" y="5684453"/>
            <a:ext cx="153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</a:t>
            </a:r>
            <a:r>
              <a:rPr lang="en-US" dirty="0" smtClean="0">
                <a:solidFill>
                  <a:schemeClr val="bg1"/>
                </a:solidFill>
              </a:rPr>
              <a:t>Grand Junction</a:t>
            </a:r>
            <a:endParaRPr lang="es-MX" dirty="0"/>
          </a:p>
        </p:txBody>
      </p:sp>
      <p:pic>
        <p:nvPicPr>
          <p:cNvPr id="4098" name="Picture 2" descr="Image result for greene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91773"/>
            <a:ext cx="1524000" cy="99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77" y="2254085"/>
            <a:ext cx="5275729" cy="40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" y="-75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1247" y="1417638"/>
            <a:ext cx="3988154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169 North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4461" y="6075102"/>
            <a:ext cx="573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End of 4-lane U.S. Highway 30 in Western Iowa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2700" y="6543226"/>
            <a:ext cx="916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2015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24" y="1905000"/>
            <a:ext cx="5384976" cy="4161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3200" y="926068"/>
            <a:ext cx="2613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Boone County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2" name="Picture 2" descr="Image result for boone county iow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1"/>
            <a:ext cx="1512365" cy="9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L Avenue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936365"/>
            <a:ext cx="246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Boone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3198"/>
            <a:ext cx="915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2015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Image result for boone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1"/>
            <a:ext cx="1512365" cy="9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85" y="2132659"/>
            <a:ext cx="5428129" cy="41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I 35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936365"/>
            <a:ext cx="230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Story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4346" y="5887121"/>
            <a:ext cx="139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</a:t>
            </a:r>
            <a:r>
              <a:rPr lang="en-US" dirty="0" smtClean="0">
                <a:solidFill>
                  <a:schemeClr val="bg1"/>
                </a:solidFill>
              </a:rPr>
              <a:t>Ames</a:t>
            </a:r>
            <a:endParaRPr lang="es-MX" dirty="0"/>
          </a:p>
        </p:txBody>
      </p:sp>
      <p:sp>
        <p:nvSpPr>
          <p:cNvPr id="7" name="TextBox 6"/>
          <p:cNvSpPr txBox="1"/>
          <p:nvPr/>
        </p:nvSpPr>
        <p:spPr>
          <a:xfrm>
            <a:off x="-12700" y="6543226"/>
            <a:ext cx="916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2015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Image result for story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05784"/>
            <a:ext cx="1486255" cy="9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23" y="2157652"/>
            <a:ext cx="5331531" cy="41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Hwy 330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936365"/>
            <a:ext cx="276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Marshall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3226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2017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Image result for marshall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95736"/>
            <a:ext cx="1447800" cy="9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40474"/>
            <a:ext cx="5342965" cy="41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F Avenue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936365"/>
            <a:ext cx="246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Tama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3226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2017</a:t>
            </a:r>
            <a:endParaRPr lang="es-MX" sz="11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7728" y="5634335"/>
            <a:ext cx="189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Meskwaki Settlement</a:t>
            </a:r>
            <a:endParaRPr lang="es-MX" dirty="0"/>
          </a:p>
        </p:txBody>
      </p:sp>
      <p:pic>
        <p:nvPicPr>
          <p:cNvPr id="10242" name="Picture 2" descr="Image result for tama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83" y="1371600"/>
            <a:ext cx="139603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35" y="2294981"/>
            <a:ext cx="5199529" cy="40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33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Avenue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936365"/>
            <a:ext cx="253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Benton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3226"/>
            <a:ext cx="915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2017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Image result for benton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02859"/>
            <a:ext cx="1447800" cy="9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85" y="2240474"/>
            <a:ext cx="5047129" cy="39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w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U.S. 151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936365"/>
            <a:ext cx="2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Linn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00" y="6543226"/>
            <a:ext cx="9169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2017</a:t>
            </a:r>
            <a:endParaRPr lang="es-MX" sz="11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3058" y="5678269"/>
            <a:ext cx="187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City of Cedar Rapids</a:t>
            </a:r>
            <a:endParaRPr lang="es-MX" dirty="0"/>
          </a:p>
        </p:txBody>
      </p:sp>
      <p:pic>
        <p:nvPicPr>
          <p:cNvPr id="8194" name="Picture 2" descr="Image result for linn county iow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71599"/>
            <a:ext cx="1426299" cy="93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01" y="2352035"/>
            <a:ext cx="5461396" cy="37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Hwy 38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936365"/>
            <a:ext cx="238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Cedar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69" y="6540870"/>
            <a:ext cx="906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2018</a:t>
            </a:r>
          </a:p>
        </p:txBody>
      </p:sp>
      <p:pic>
        <p:nvPicPr>
          <p:cNvPr id="7170" name="Picture 2" descr="Image result for cedar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76" y="1404219"/>
            <a:ext cx="1447800" cy="9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35" y="2240474"/>
            <a:ext cx="5123329" cy="39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16" y="1466042"/>
            <a:ext cx="7429340" cy="48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1066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9583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Highway 30 Corridor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Hwy 61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936365"/>
            <a:ext cx="253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Clinton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00" y="6543226"/>
            <a:ext cx="916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2018</a:t>
            </a:r>
            <a:endParaRPr lang="es-MX" sz="11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7611" y="5977149"/>
            <a:ext cx="155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City of DeWitt</a:t>
            </a:r>
            <a:endParaRPr lang="es-MX" dirty="0"/>
          </a:p>
        </p:txBody>
      </p:sp>
      <p:pic>
        <p:nvPicPr>
          <p:cNvPr id="6146" name="Picture 2" descr="Image result for clinton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54" y="1371600"/>
            <a:ext cx="1436166" cy="9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" r="6014" b="1039"/>
          <a:stretch/>
        </p:blipFill>
        <p:spPr>
          <a:xfrm>
            <a:off x="1932060" y="2184232"/>
            <a:ext cx="5306851" cy="42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Thank you!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Priorities and Future US 30 Projects: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Lisbon to Dewitt </a:t>
            </a:r>
            <a:r>
              <a:rPr lang="en-US" sz="2400" dirty="0" smtClean="0">
                <a:solidFill>
                  <a:schemeClr val="bg1"/>
                </a:solidFill>
              </a:rPr>
              <a:t>- 4 Lane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Missouri Valley Bypass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Carroll to US 169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Mt. Vernon/Lisbon Bypass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 30 and US 218 Four-lane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 </a:t>
            </a:r>
            <a:r>
              <a:rPr lang="en-US" sz="2400" dirty="0" smtClean="0">
                <a:solidFill>
                  <a:schemeClr val="bg1"/>
                </a:solidFill>
              </a:rPr>
              <a:t>30 and IA 21 Interchange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 30 and S14 Grade Separation in Nevada</a:t>
            </a:r>
          </a:p>
        </p:txBody>
      </p:sp>
    </p:spTree>
    <p:extLst>
      <p:ext uri="{BB962C8B-B14F-4D97-AF65-F5344CB8AC3E}">
        <p14:creationId xmlns:p14="http://schemas.microsoft.com/office/powerpoint/2010/main" val="14428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514600"/>
            <a:ext cx="8839200" cy="37338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THANK YOU!</a:t>
            </a:r>
            <a:endParaRPr lang="es-MX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414642"/>
              </p:ext>
            </p:extLst>
          </p:nvPr>
        </p:nvGraphicFramePr>
        <p:xfrm>
          <a:off x="304800" y="1447799"/>
          <a:ext cx="8610600" cy="4800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2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Corridor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 Census Population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2019 Census Estimates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Percent Change 2010-2019</a:t>
                      </a:r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1,013,966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1,107,320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8.43%</a:t>
                      </a:r>
                      <a:endParaRPr lang="es-MX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541,356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555,524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2.55%</a:t>
                      </a:r>
                      <a:endParaRPr lang="es-MX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476,419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477,611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0.25%</a:t>
                      </a:r>
                      <a:endParaRPr lang="es-MX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181,454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179,481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-1.09%</a:t>
                      </a:r>
                      <a:endParaRPr lang="es-MX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238,887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221,</a:t>
                      </a:r>
                      <a:r>
                        <a:rPr lang="en-US" baseline="0" dirty="0" smtClean="0"/>
                        <a:t>543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-7.83%</a:t>
                      </a:r>
                      <a:endParaRPr lang="es-MX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of Iowa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3,046,355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3,155,070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3.45%</a:t>
                      </a:r>
                      <a:endParaRPr lang="es-MX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8" descr="ih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83" y="2566203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2" descr="ush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83" y="3183732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0" descr="ush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81" y="3810000"/>
            <a:ext cx="485714" cy="4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4" descr="ush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83" y="4446223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 descr="ush0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81" y="5076886"/>
            <a:ext cx="485714" cy="4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29854" y="6593517"/>
            <a:ext cx="457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Source: 2010 U.S. Census Bureau, 2019 U.S. Census Bureau ACS Estimates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5854" y="9906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East-West Highway Corridor Population Trend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996384"/>
              </p:ext>
            </p:extLst>
          </p:nvPr>
        </p:nvGraphicFramePr>
        <p:xfrm>
          <a:off x="304800" y="1447800"/>
          <a:ext cx="8610600" cy="480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24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Corridor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 Number of Companies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Percent of Total Iowa Companies</a:t>
                      </a:r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91,885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35.46%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41,560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16.04%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28,961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11.18%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16,451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6.35%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22,093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8.53%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35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of Iowa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259,121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43384" y="96794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East-West Highway Corridor Businesses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9" name="Picture 68" descr="ih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80" y="259471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2" descr="ush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24" y="3183732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0" descr="ush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71" y="3810000"/>
            <a:ext cx="461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4" descr="ush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12" y="4446223"/>
            <a:ext cx="477688" cy="4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8" descr="ush0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46" y="5076886"/>
            <a:ext cx="485714" cy="4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53200"/>
            <a:ext cx="9129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U.S. Census Bureau, 2012 Survey of Business Owners</a:t>
            </a:r>
            <a:endParaRPr lang="es-MX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38508"/>
              </p:ext>
            </p:extLst>
          </p:nvPr>
        </p:nvGraphicFramePr>
        <p:xfrm>
          <a:off x="304800" y="1447800"/>
          <a:ext cx="8610600" cy="4800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0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Corridor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2010 Employment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2019 Employment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Percent Change</a:t>
                      </a:r>
                      <a:r>
                        <a:rPr lang="en-US" sz="20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2010-2019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2019</a:t>
                      </a:r>
                      <a:r>
                        <a:rPr lang="en-US" sz="2000" baseline="0" dirty="0" smtClean="0"/>
                        <a:t> Percent of Total Employment</a:t>
                      </a: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43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538,804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586,628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00B050"/>
                          </a:solidFill>
                          <a:latin typeface="+mn-lt"/>
                          <a:ea typeface="Calibri"/>
                          <a:cs typeface="+mn-cs"/>
                        </a:rPr>
                        <a:t>8.88%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36.35%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43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280,285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287,187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00B050"/>
                          </a:solidFill>
                          <a:latin typeface="+mn-lt"/>
                          <a:ea typeface="Calibri"/>
                          <a:cs typeface="+mn-cs"/>
                        </a:rPr>
                        <a:t>2.46%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17.79%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43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239,494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246,285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2.76%</a:t>
                      </a:r>
                      <a:endParaRPr lang="es-MX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15.26%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43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87,513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86,339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-1.36%</a:t>
                      </a:r>
                      <a:endParaRPr lang="es-MX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5.35%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43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122,937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113,809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-7.42%</a:t>
                      </a:r>
                      <a:endParaRPr lang="es-MX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7.05%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3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State of Iowa</a:t>
                      </a:r>
                      <a:endParaRPr lang="es-MX" b="1" dirty="0" smtClean="0"/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1,553,594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+mn-cs"/>
                        </a:rPr>
                        <a:t>1,613,902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3.88%</a:t>
                      </a:r>
                      <a:endParaRPr lang="es-MX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95800" y="92607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East-West Highway Corridor Employment Trend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7" name="Picture 68" descr="ih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4" y="2681131"/>
            <a:ext cx="505738" cy="5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2" descr="ush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5" y="3276600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0" descr="ush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6" y="3854154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4" descr="ush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5" y="4471870"/>
            <a:ext cx="501724" cy="5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 descr="ush0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4" y="5044314"/>
            <a:ext cx="505737" cy="50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6553200"/>
            <a:ext cx="5080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Source:  2010 U.S. Census Bureau, 2019 American Community Survey 5-Year Estimates</a:t>
            </a:r>
            <a:br>
              <a:rPr lang="en-US" sz="1100" i="1" dirty="0" smtClean="0">
                <a:solidFill>
                  <a:schemeClr val="bg1"/>
                </a:solidFill>
              </a:rPr>
            </a:br>
            <a:endParaRPr lang="es-MX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6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138858"/>
              </p:ext>
            </p:extLst>
          </p:nvPr>
        </p:nvGraphicFramePr>
        <p:xfrm>
          <a:off x="457200" y="1600200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State</a:t>
                      </a:r>
                      <a:endParaRPr lang="es-MX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Nebraska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301,318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83,520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1,013,632</a:t>
                      </a:r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Illinois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6,739,791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7,371,462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6,399,241</a:t>
                      </a:r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62" descr="ush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11883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11883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99182"/>
            <a:ext cx="5064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5999" y="936365"/>
            <a:ext cx="307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Nebraska vs. Illinois Population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8942" y="6553198"/>
            <a:ext cx="3568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Source: 2019 American Community Survey 5-Year Estimates</a:t>
            </a:r>
            <a:br>
              <a:rPr lang="en-US" sz="1100" i="1" dirty="0" smtClean="0">
                <a:solidFill>
                  <a:schemeClr val="bg1"/>
                </a:solidFill>
              </a:rPr>
            </a:b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3962400" cy="2246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14800"/>
            <a:ext cx="3886200" cy="22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U.S. 29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936365"/>
            <a:ext cx="307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Harrison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8942" y="6553198"/>
            <a:ext cx="3568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2016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8" name="Picture 4" descr="Image result for harrison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782" y="1409835"/>
            <a:ext cx="1536700" cy="100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60" y="2133600"/>
            <a:ext cx="5504329" cy="4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U.S. 59 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936365"/>
            <a:ext cx="268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Crawford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56596" y="592361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City of Denison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700" y="6553198"/>
            <a:ext cx="915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2016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Image result for crawford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0"/>
            <a:ext cx="1524000" cy="99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98" y="2379799"/>
            <a:ext cx="6421304" cy="3611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8444" y="3430588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rgbClr val="EE7722"/>
                  </a:solidFill>
                </a:ln>
                <a:solidFill>
                  <a:schemeClr val="bg1"/>
                </a:solidFill>
                <a:latin typeface="Myriad Pro" panose="020B0503030403020204" pitchFamily="34" charset="0"/>
              </a:rPr>
              <a:t>9,000</a:t>
            </a:r>
            <a:endParaRPr lang="en-US" b="1" dirty="0">
              <a:ln w="19050">
                <a:solidFill>
                  <a:srgbClr val="EE7722"/>
                </a:solidFill>
              </a:ln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5489" y="5338109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3203306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29" y="5198969"/>
            <a:ext cx="456971" cy="4569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02089" y="3652366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rgbClr val="EE7722"/>
                  </a:solidFill>
                </a:ln>
                <a:solidFill>
                  <a:schemeClr val="bg1"/>
                </a:solidFill>
                <a:latin typeface="Myriad Pro" panose="020B0503030403020204" pitchFamily="34" charset="0"/>
              </a:rPr>
              <a:t>8,800</a:t>
            </a:r>
            <a:endParaRPr lang="en-US" b="1" dirty="0">
              <a:ln w="19050">
                <a:solidFill>
                  <a:srgbClr val="EE7722"/>
                </a:solidFill>
              </a:ln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6200" y="549310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rgbClr val="EE7722"/>
                  </a:solidFill>
                </a:ln>
                <a:solidFill>
                  <a:schemeClr val="bg1"/>
                </a:solidFill>
                <a:latin typeface="Myriad Pro" panose="020B0503030403020204" pitchFamily="34" charset="0"/>
              </a:rPr>
              <a:t>9,800</a:t>
            </a:r>
            <a:endParaRPr lang="en-US" b="1" dirty="0">
              <a:ln w="19050">
                <a:solidFill>
                  <a:srgbClr val="EE7722"/>
                </a:solidFill>
              </a:ln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U.S. 30 and Griffith Road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936365"/>
            <a:ext cx="246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30 in Carroll County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3498" y="5962152"/>
            <a:ext cx="186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</a:t>
            </a:r>
            <a:r>
              <a:rPr lang="en-US" dirty="0" smtClean="0">
                <a:solidFill>
                  <a:schemeClr val="bg1"/>
                </a:solidFill>
              </a:rPr>
              <a:t>Carroll</a:t>
            </a:r>
            <a:endParaRPr lang="es-MX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53198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1"/>
                </a:solidFill>
              </a:rPr>
              <a:t>Source: Iowa Department of Transportation, 2016</a:t>
            </a:r>
            <a:endParaRPr lang="es-MX" sz="1100" i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Image result for carroll county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85842"/>
            <a:ext cx="1525809" cy="99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303086"/>
            <a:ext cx="6438900" cy="3621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49" y="5262598"/>
            <a:ext cx="3429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579933"/>
            <a:ext cx="293977" cy="2939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51537" y="2873910"/>
            <a:ext cx="167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rgbClr val="EE7722"/>
                  </a:solidFill>
                </a:ln>
                <a:solidFill>
                  <a:schemeClr val="bg1"/>
                </a:solidFill>
                <a:latin typeface="Myriad Pro" panose="020B0503030403020204" pitchFamily="34" charset="0"/>
              </a:rPr>
              <a:t>9,100</a:t>
            </a:r>
            <a:endParaRPr lang="en-US" b="1" dirty="0">
              <a:ln w="19050">
                <a:solidFill>
                  <a:srgbClr val="EE7722"/>
                </a:solidFill>
              </a:ln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4037" y="283612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rgbClr val="EE7722"/>
                  </a:solidFill>
                </a:ln>
                <a:solidFill>
                  <a:schemeClr val="bg1"/>
                </a:solidFill>
                <a:latin typeface="Myriad Pro" panose="020B0503030403020204" pitchFamily="34" charset="0"/>
              </a:rPr>
              <a:t>3,360</a:t>
            </a:r>
            <a:endParaRPr lang="en-US" b="1" dirty="0">
              <a:ln w="19050">
                <a:solidFill>
                  <a:srgbClr val="EE7722"/>
                </a:solidFill>
              </a:ln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2550" y="5176260"/>
            <a:ext cx="167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rgbClr val="EE7722"/>
                  </a:solidFill>
                </a:ln>
                <a:solidFill>
                  <a:schemeClr val="bg1"/>
                </a:solidFill>
                <a:latin typeface="Myriad Pro" panose="020B0503030403020204" pitchFamily="34" charset="0"/>
              </a:rPr>
              <a:t>1,590</a:t>
            </a:r>
            <a:endParaRPr lang="en-US" b="1" dirty="0">
              <a:ln w="19050">
                <a:solidFill>
                  <a:srgbClr val="EE7722"/>
                </a:solidFill>
              </a:ln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66730" y="5399760"/>
            <a:ext cx="147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rgbClr val="EE7722"/>
                  </a:solidFill>
                </a:ln>
                <a:solidFill>
                  <a:schemeClr val="bg1"/>
                </a:solidFill>
                <a:latin typeface="Myriad Pro" panose="020B0503030403020204" pitchFamily="34" charset="0"/>
              </a:rPr>
              <a:t>8,800</a:t>
            </a:r>
            <a:endParaRPr lang="en-US" b="1" dirty="0">
              <a:ln w="19050">
                <a:solidFill>
                  <a:srgbClr val="EE7722"/>
                </a:solidFill>
              </a:ln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13627</TotalTime>
  <Words>668</Words>
  <Application>Microsoft Office PowerPoint</Application>
  <PresentationFormat>On-screen Show (4:3)</PresentationFormat>
  <Paragraphs>197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Myriad Pro</vt:lpstr>
      <vt:lpstr>Office Theme</vt:lpstr>
      <vt:lpstr>U.S. Highway 30  Coalition of Iowa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Highway 30  Coalition of Iowa</dc:title>
  <dc:creator>Intern</dc:creator>
  <cp:lastModifiedBy>Chris Whitaker</cp:lastModifiedBy>
  <cp:revision>186</cp:revision>
  <cp:lastPrinted>2021-07-16T19:30:06Z</cp:lastPrinted>
  <dcterms:created xsi:type="dcterms:W3CDTF">2017-07-26T17:45:58Z</dcterms:created>
  <dcterms:modified xsi:type="dcterms:W3CDTF">2021-07-29T19:14:59Z</dcterms:modified>
</cp:coreProperties>
</file>