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1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72518" autoAdjust="0"/>
  </p:normalViewPr>
  <p:slideViewPr>
    <p:cSldViewPr>
      <p:cViewPr varScale="1">
        <p:scale>
          <a:sx n="84" d="100"/>
          <a:sy n="84" d="100"/>
        </p:scale>
        <p:origin x="9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4044" tIns="47023" rIns="94044" bIns="470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4044" tIns="47023" rIns="94044" bIns="47023" rtlCol="0"/>
          <a:lstStyle>
            <a:lvl1pPr algn="r">
              <a:defRPr sz="1200"/>
            </a:lvl1pPr>
          </a:lstStyle>
          <a:p>
            <a:pPr>
              <a:defRPr/>
            </a:pPr>
            <a:fld id="{30EC1F9A-2FB4-4B26-8B78-E60AA3F5435B}" type="datetimeFigureOut">
              <a:rPr lang="en-US"/>
              <a:pPr>
                <a:defRPr/>
              </a:pPr>
              <a:t>08/04/2021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5138"/>
          </a:xfrm>
          <a:prstGeom prst="rect">
            <a:avLst/>
          </a:prstGeom>
        </p:spPr>
        <p:txBody>
          <a:bodyPr vert="horz" lIns="94044" tIns="47023" rIns="94044" bIns="470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5138"/>
          </a:xfrm>
          <a:prstGeom prst="rect">
            <a:avLst/>
          </a:prstGeom>
        </p:spPr>
        <p:txBody>
          <a:bodyPr vert="horz" lIns="94044" tIns="47023" rIns="94044" bIns="47023" rtlCol="0" anchor="b"/>
          <a:lstStyle>
            <a:lvl1pPr algn="r">
              <a:defRPr sz="1200"/>
            </a:lvl1pPr>
          </a:lstStyle>
          <a:p>
            <a:pPr>
              <a:defRPr/>
            </a:pPr>
            <a:fld id="{D7A1EEEA-87A9-4F95-89FE-92B878994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1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4044" tIns="47023" rIns="94044" bIns="470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4044" tIns="47023" rIns="94044" bIns="470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9D9B37-9D14-4A74-9488-96C9CB4892A5}" type="datetimeFigureOut">
              <a:rPr lang="en-US"/>
              <a:pPr>
                <a:defRPr/>
              </a:pPr>
              <a:t>08/04/2021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4" tIns="47023" rIns="94044" bIns="470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4044" tIns="47023" rIns="94044" bIns="470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7840" cy="465138"/>
          </a:xfrm>
          <a:prstGeom prst="rect">
            <a:avLst/>
          </a:prstGeom>
        </p:spPr>
        <p:txBody>
          <a:bodyPr vert="horz" lIns="94044" tIns="47023" rIns="94044" bIns="470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6"/>
            <a:ext cx="3037840" cy="465138"/>
          </a:xfrm>
          <a:prstGeom prst="rect">
            <a:avLst/>
          </a:prstGeom>
        </p:spPr>
        <p:txBody>
          <a:bodyPr vert="horz" lIns="94044" tIns="47023" rIns="94044" bIns="470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364999-DBB8-4E3D-84DA-7C6D6A1C6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0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D1631F-DC7E-4575-BE1F-32F1309630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364999-DBB8-4E3D-84DA-7C6D6A1C6A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2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364999-DBB8-4E3D-84DA-7C6D6A1C6A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8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C3A6BCE-0886-4D55-B4E6-91A112BD851F}" type="datetimeFigureOut">
              <a:rPr lang="en-US" smtClean="0"/>
              <a:pPr>
                <a:defRPr/>
              </a:pPr>
              <a:t>08/04/2021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6721C2-57DC-4470-8701-A3A939846C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6955D-F0D9-4C47-8123-9F81569EC364}" type="datetimeFigureOut">
              <a:rPr lang="en-US" smtClean="0"/>
              <a:pPr>
                <a:defRPr/>
              </a:pPr>
              <a:t>08/04/2021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5F45F-164D-4480-803E-353B54B7B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4C6441-CD29-4CA9-B8DB-FBC609F5A57F}" type="datetimeFigureOut">
              <a:rPr lang="en-US" smtClean="0"/>
              <a:pPr>
                <a:defRPr/>
              </a:pPr>
              <a:t>08/04/2021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AE460-12C3-4D89-8FD1-7138593ABA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45F5CC-0E6E-49A1-962D-E6BF5FCD4A4B}" type="datetimeFigureOut">
              <a:rPr lang="en-US" smtClean="0"/>
              <a:pPr>
                <a:defRPr/>
              </a:pPr>
              <a:t>08/04/2021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7FE6D-E32B-4A4A-A555-79B3A525F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5920869"/>
            <a:ext cx="1029128" cy="776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49FBB-83FB-4882-8E5A-EFD1B1B81338}" type="datetimeFigureOut">
              <a:rPr lang="en-US" smtClean="0"/>
              <a:pPr>
                <a:defRPr/>
              </a:pPr>
              <a:t>08/04/2021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363A6-1F77-4804-BF87-FC3EC49695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8FD7D-23B9-405A-92C3-A409D00649E6}" type="datetimeFigureOut">
              <a:rPr lang="en-US" smtClean="0"/>
              <a:pPr>
                <a:defRPr/>
              </a:pPr>
              <a:t>08/04/2021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9A930-90F2-494F-A437-E1CF2B5AB0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854993-0D45-4D0C-9A66-9944F0422EE8}" type="datetimeFigureOut">
              <a:rPr lang="en-US" smtClean="0"/>
              <a:pPr>
                <a:defRPr/>
              </a:pPr>
              <a:t>08/04/2021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6EACC-32C2-407D-A067-C85F81ADC1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3956C-6E89-4670-8B25-4CC083372523}" type="datetimeFigureOut">
              <a:rPr lang="en-US" smtClean="0"/>
              <a:pPr>
                <a:defRPr/>
              </a:pPr>
              <a:t>08/04/2021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9BFEC-AE59-4C4A-8E45-C5FF5D7B2D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9A7DF1-7016-4D1C-8EEE-BCF664261AF7}" type="datetimeFigureOut">
              <a:rPr lang="en-US" smtClean="0"/>
              <a:pPr>
                <a:defRPr/>
              </a:pPr>
              <a:t>08/04/2021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AFBEE-403E-4D27-B550-538783FC1C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6F385A42-DD96-47FC-87E0-22F6A8A891FF}" type="datetimeFigureOut">
              <a:rPr lang="en-US" smtClean="0"/>
              <a:pPr>
                <a:defRPr/>
              </a:pPr>
              <a:t>08/04/2021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E977B-8745-4876-8FD3-A6C50F09D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0935224-C361-4191-AD48-261E17715626}" type="datetimeFigureOut">
              <a:rPr lang="en-US" smtClean="0"/>
              <a:pPr>
                <a:defRPr/>
              </a:pPr>
              <a:t>08/04/2021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43F619B-56BF-401F-A236-3CC6A9256E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9C4BBC8-DCBC-42A7-8C8F-1F04EE1211E0}" type="datetimeFigureOut">
              <a:rPr lang="en-US" smtClean="0"/>
              <a:pPr>
                <a:defRPr/>
              </a:pPr>
              <a:t>08/04/2021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91D803-C9E4-4926-9AA9-9F73B21F47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20" indent="-192024" algn="l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6344" indent="-171450" algn="l" rtl="0" eaLnBrk="1" latinLnBrk="0" hangingPunct="1">
        <a:spcBef>
          <a:spcPts val="243"/>
        </a:spcBef>
        <a:buClr>
          <a:schemeClr val="accent1"/>
        </a:buClr>
        <a:buFont typeface="Verdana"/>
        <a:buChar char="◦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652" indent="-171450" algn="l" rtl="0" eaLnBrk="1" latinLnBrk="0" hangingPunct="1">
        <a:spcBef>
          <a:spcPts val="263"/>
        </a:spcBef>
        <a:buClr>
          <a:schemeClr val="accent2"/>
        </a:buClr>
        <a:buSzPct val="100000"/>
        <a:buFont typeface="Wingdings 2"/>
        <a:buChar char="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DDA626-93B4-4A3F-AF86-2A510FEAF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top 60 intersection for crashes in Iowa</a:t>
            </a:r>
          </a:p>
          <a:p>
            <a:pPr lvl="1"/>
            <a:r>
              <a:rPr lang="en-US" sz="2000" dirty="0"/>
              <a:t>Left Turn movement was the top crash contributor</a:t>
            </a:r>
          </a:p>
          <a:p>
            <a:r>
              <a:rPr lang="en-US" sz="2800" dirty="0"/>
              <a:t>Improvements made:</a:t>
            </a:r>
          </a:p>
          <a:p>
            <a:pPr lvl="1"/>
            <a:r>
              <a:rPr lang="en-US" sz="2000" dirty="0"/>
              <a:t>Extended bridge under US 30 to the south in order to expand roadway</a:t>
            </a:r>
          </a:p>
          <a:p>
            <a:pPr lvl="1"/>
            <a:r>
              <a:rPr lang="en-US" sz="2000" dirty="0"/>
              <a:t>Expanded roadway to the south for east bound traffic</a:t>
            </a:r>
          </a:p>
          <a:p>
            <a:pPr lvl="1"/>
            <a:r>
              <a:rPr lang="en-US" sz="2000" dirty="0"/>
              <a:t>Added dedicated left turn lanes at US 30 and Grant Road</a:t>
            </a:r>
          </a:p>
          <a:p>
            <a:pPr lvl="1"/>
            <a:r>
              <a:rPr lang="en-US" sz="2000" dirty="0"/>
              <a:t>Extended the continuous two-way turn lane from the east to the US 30 and Grant Road intersection</a:t>
            </a:r>
          </a:p>
          <a:p>
            <a:pPr lvl="1"/>
            <a:r>
              <a:rPr lang="en-US" sz="2000" dirty="0"/>
              <a:t>Improved turning radiuses</a:t>
            </a:r>
          </a:p>
          <a:p>
            <a:pPr lvl="1"/>
            <a:r>
              <a:rPr lang="en-US" sz="2000" dirty="0"/>
              <a:t>Improved traffic signals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503E6C-72F1-41C4-91A8-0E47EDA7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 30-Grant Road Intersection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4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Construction Period - April, 2019 to October, 2019</a:t>
            </a:r>
          </a:p>
          <a:p>
            <a:r>
              <a:rPr lang="en-US" altLang="en-US" sz="2800" dirty="0"/>
              <a:t>Construction Cost - $1,455,565.45</a:t>
            </a:r>
          </a:p>
          <a:p>
            <a:r>
              <a:rPr lang="en-US" altLang="en-US" sz="2800" dirty="0"/>
              <a:t>DOT Funding:</a:t>
            </a:r>
          </a:p>
          <a:p>
            <a:pPr lvl="1"/>
            <a:r>
              <a:rPr lang="en-US" altLang="en-US" sz="2000" dirty="0"/>
              <a:t>Traffic Safety Improvement Program (State) </a:t>
            </a:r>
            <a:r>
              <a:rPr lang="en-US" altLang="en-US" sz="2000" b="1" dirty="0"/>
              <a:t>$500,000</a:t>
            </a:r>
          </a:p>
          <a:p>
            <a:pPr lvl="1"/>
            <a:r>
              <a:rPr lang="en-US" altLang="en-US" sz="2000" dirty="0"/>
              <a:t>Urban-State Traffic Engineering Program (State) </a:t>
            </a:r>
            <a:r>
              <a:rPr lang="en-US" altLang="en-US" sz="2000" b="1" dirty="0"/>
              <a:t>$400,000</a:t>
            </a:r>
          </a:p>
          <a:p>
            <a:pPr lvl="1"/>
            <a:r>
              <a:rPr lang="en-US" altLang="en-US" sz="2000" dirty="0"/>
              <a:t>ROW Purchase </a:t>
            </a:r>
            <a:r>
              <a:rPr lang="en-US" altLang="en-US" sz="2000" b="1" dirty="0"/>
              <a:t>$462,833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US 30-Grant Road Intersection Improvements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04853E-BDDA-48C6-9F8C-0AED161B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 30-Grant Road Intersection Improvements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977951A-8718-43F7-B44C-DFBF0056011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t="14416"/>
          <a:stretch/>
        </p:blipFill>
        <p:spPr>
          <a:xfrm>
            <a:off x="152400" y="1524000"/>
            <a:ext cx="8839200" cy="5257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CCA78C-3D31-4D80-BB69-B16B0C338D3E}"/>
              </a:ext>
            </a:extLst>
          </p:cNvPr>
          <p:cNvSpPr txBox="1"/>
          <p:nvPr/>
        </p:nvSpPr>
        <p:spPr>
          <a:xfrm>
            <a:off x="2133600" y="586740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Before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BFAA0-15A9-48D7-AB43-CD2C594EDD81}"/>
              </a:ext>
            </a:extLst>
          </p:cNvPr>
          <p:cNvSpPr txBox="1"/>
          <p:nvPr/>
        </p:nvSpPr>
        <p:spPr>
          <a:xfrm>
            <a:off x="6705600" y="5867399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86583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D2C39E-170C-401D-AF66-D1BE3F972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High Ridge Road: 8th Street to 18th Street – Asphalt resurfacing - May, 2016 to June, 2017</a:t>
            </a:r>
          </a:p>
          <a:p>
            <a:pPr lvl="1"/>
            <a:r>
              <a:rPr lang="en-US" sz="2000" dirty="0"/>
              <a:t>Construction Cost - $1,180,008.61</a:t>
            </a:r>
          </a:p>
          <a:p>
            <a:pPr lvl="1"/>
            <a:r>
              <a:rPr lang="en-US" sz="2000" dirty="0"/>
              <a:t>DOT Funding – Surface Transportation Program (Federal) </a:t>
            </a:r>
            <a:r>
              <a:rPr lang="en-US" sz="2000" b="1" dirty="0"/>
              <a:t>$480,000</a:t>
            </a:r>
          </a:p>
          <a:p>
            <a:r>
              <a:rPr lang="en-US" sz="2800" dirty="0"/>
              <a:t>Third Street: US 71 to Grant Road – Asphalt resurfacing with milling - August, 2017 to April, 2018</a:t>
            </a:r>
          </a:p>
          <a:p>
            <a:pPr lvl="1"/>
            <a:r>
              <a:rPr lang="en-US" sz="2000" dirty="0"/>
              <a:t>Construction Cost - $779,257.58</a:t>
            </a:r>
          </a:p>
          <a:p>
            <a:pPr lvl="1"/>
            <a:r>
              <a:rPr lang="en-US" sz="2000" dirty="0"/>
              <a:t>DOT Funding – Surface Transportation Program (Federal) </a:t>
            </a:r>
            <a:r>
              <a:rPr lang="en-US" sz="2000" b="1" dirty="0"/>
              <a:t>$623,406.06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80F6A1-43B1-44FE-97D8-A5E59127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Transportation Investments</a:t>
            </a:r>
          </a:p>
        </p:txBody>
      </p:sp>
    </p:spTree>
    <p:extLst>
      <p:ext uri="{BB962C8B-B14F-4D97-AF65-F5344CB8AC3E}">
        <p14:creationId xmlns:p14="http://schemas.microsoft.com/office/powerpoint/2010/main" val="24769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1BDA50-22F4-4043-8ADE-7C6AA5C5A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West Street: 7th Street to 18th Street and Grant Road: Middle Raccoon River to </a:t>
            </a:r>
            <a:r>
              <a:rPr lang="en-US" sz="2800" dirty="0" err="1"/>
              <a:t>UPRR</a:t>
            </a:r>
            <a:r>
              <a:rPr lang="en-US" sz="2800" dirty="0"/>
              <a:t> – Asphalt resurfacing with milling – July, 2020 to November, 2020</a:t>
            </a:r>
          </a:p>
          <a:p>
            <a:pPr lvl="1"/>
            <a:r>
              <a:rPr lang="en-US" sz="2000" dirty="0"/>
              <a:t>Construction Cost - $1,092,325.45</a:t>
            </a:r>
          </a:p>
          <a:p>
            <a:pPr lvl="1"/>
            <a:r>
              <a:rPr lang="en-US" sz="2000" dirty="0"/>
              <a:t>DOT Funding – Surface Transportation Block Grant (Federal) </a:t>
            </a:r>
            <a:r>
              <a:rPr lang="en-US" sz="2000" b="1" dirty="0"/>
              <a:t>$413,760.95</a:t>
            </a:r>
          </a:p>
          <a:p>
            <a:endParaRPr lang="en-US" sz="2800" dirty="0"/>
          </a:p>
          <a:p>
            <a:r>
              <a:rPr lang="en-US" sz="2800" dirty="0"/>
              <a:t>Total State and Federal Transportation Investment in Carroll 2016-2021</a:t>
            </a:r>
          </a:p>
          <a:p>
            <a:pPr lvl="1"/>
            <a:r>
              <a:rPr lang="en-US" sz="2400" b="1" dirty="0"/>
              <a:t>2,880,000.01</a:t>
            </a:r>
          </a:p>
          <a:p>
            <a:pPr marL="294894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5395A9-D574-48B9-9DE9-4F3AE2BD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Transportation Investments</a:t>
            </a:r>
          </a:p>
        </p:txBody>
      </p:sp>
    </p:spTree>
    <p:extLst>
      <p:ext uri="{BB962C8B-B14F-4D97-AF65-F5344CB8AC3E}">
        <p14:creationId xmlns:p14="http://schemas.microsoft.com/office/powerpoint/2010/main" val="413842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60085-7B35-4195-BD0B-A3E42C269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City of Carroll is a member of the US 30 Coalition</a:t>
            </a:r>
          </a:p>
          <a:p>
            <a:r>
              <a:rPr lang="en-US" sz="2800" dirty="0"/>
              <a:t>Making US 30 a four lane is:</a:t>
            </a:r>
          </a:p>
          <a:p>
            <a:pPr lvl="1"/>
            <a:r>
              <a:rPr lang="en-US" sz="2000" dirty="0"/>
              <a:t>Good for business</a:t>
            </a:r>
          </a:p>
          <a:p>
            <a:pPr lvl="1"/>
            <a:r>
              <a:rPr lang="en-US" sz="2000" dirty="0"/>
              <a:t>Good for citizens</a:t>
            </a:r>
          </a:p>
          <a:p>
            <a:pPr lvl="1"/>
            <a:r>
              <a:rPr lang="en-US" sz="2000" dirty="0"/>
              <a:t>Good for the community</a:t>
            </a:r>
          </a:p>
          <a:p>
            <a:r>
              <a:rPr lang="en-US" sz="2800" dirty="0"/>
              <a:t>The City of Carroll strongly supports making US 30 a four lane highway!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69BC57-154F-4535-944D-011DDA59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Lane US 30</a:t>
            </a:r>
          </a:p>
        </p:txBody>
      </p:sp>
    </p:spTree>
    <p:extLst>
      <p:ext uri="{BB962C8B-B14F-4D97-AF65-F5344CB8AC3E}">
        <p14:creationId xmlns:p14="http://schemas.microsoft.com/office/powerpoint/2010/main" val="512330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10350</TotalTime>
  <Words>319</Words>
  <Application>Microsoft Office PowerPoint</Application>
  <PresentationFormat>On-screen Show (4:3)</PresentationFormat>
  <Paragraphs>46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US 30-Grant Road Intersection Improvements</vt:lpstr>
      <vt:lpstr>US 30-Grant Road Intersection Improvements</vt:lpstr>
      <vt:lpstr>US 30-Grant Road Intersection Improvements</vt:lpstr>
      <vt:lpstr>Other Transportation Investments</vt:lpstr>
      <vt:lpstr>Other Transportation Investments</vt:lpstr>
      <vt:lpstr>Four Lane US 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Gerald</dc:creator>
  <cp:lastModifiedBy>Mike Pogge-Weaver</cp:lastModifiedBy>
  <cp:revision>190</cp:revision>
  <cp:lastPrinted>2021-08-04T19:40:53Z</cp:lastPrinted>
  <dcterms:created xsi:type="dcterms:W3CDTF">2009-12-01T21:12:32Z</dcterms:created>
  <dcterms:modified xsi:type="dcterms:W3CDTF">2021-08-04T19:52:50Z</dcterms:modified>
</cp:coreProperties>
</file>