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4"/>
  </p:notesMasterIdLst>
  <p:sldIdLst>
    <p:sldId id="256" r:id="rId2"/>
    <p:sldId id="257" r:id="rId3"/>
    <p:sldId id="277" r:id="rId4"/>
    <p:sldId id="276" r:id="rId5"/>
    <p:sldId id="282" r:id="rId6"/>
    <p:sldId id="312" r:id="rId7"/>
    <p:sldId id="278" r:id="rId8"/>
    <p:sldId id="279" r:id="rId9"/>
    <p:sldId id="289" r:id="rId10"/>
    <p:sldId id="303" r:id="rId11"/>
    <p:sldId id="262" r:id="rId12"/>
    <p:sldId id="299" r:id="rId13"/>
    <p:sldId id="296" r:id="rId14"/>
    <p:sldId id="263" r:id="rId15"/>
    <p:sldId id="313" r:id="rId16"/>
    <p:sldId id="314" r:id="rId17"/>
    <p:sldId id="315" r:id="rId18"/>
    <p:sldId id="285" r:id="rId19"/>
    <p:sldId id="304" r:id="rId20"/>
    <p:sldId id="316" r:id="rId21"/>
    <p:sldId id="306" r:id="rId22"/>
    <p:sldId id="283" r:id="rId2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30" autoAdjust="0"/>
  </p:normalViewPr>
  <p:slideViewPr>
    <p:cSldViewPr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160887</c:v>
                </c:pt>
                <c:pt idx="1">
                  <c:v>125661</c:v>
                </c:pt>
                <c:pt idx="2">
                  <c:v>90989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06-41BE-8F8B-B725D49253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Revenue Miles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1100181</c:v>
                </c:pt>
                <c:pt idx="1">
                  <c:v>820624</c:v>
                </c:pt>
                <c:pt idx="2">
                  <c:v>636861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06-41BE-8F8B-B725D49253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5756880"/>
        <c:axId val="425757208"/>
      </c:barChart>
      <c:catAx>
        <c:axId val="42575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757208"/>
        <c:crosses val="autoZero"/>
        <c:auto val="1"/>
        <c:lblAlgn val="ctr"/>
        <c:lblOffset val="100"/>
        <c:noMultiLvlLbl val="0"/>
      </c:catAx>
      <c:valAx>
        <c:axId val="42575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75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583" cy="482027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3" y="1"/>
            <a:ext cx="3170583" cy="482027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9FADD43F-A36E-44A1-A18E-3A3F4C3862FD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8600" y="1200150"/>
            <a:ext cx="4318000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07" tIns="47604" rIns="95207" bIns="4760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5207" tIns="47604" rIns="95207" bIns="4760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3"/>
            <a:ext cx="3170583" cy="482027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3" y="9119173"/>
            <a:ext cx="3170583" cy="482027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3A21B421-813F-403B-927D-36C70AF056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8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American Home Shield </a:t>
            </a:r>
            <a:r>
              <a:rPr lang="en-US" dirty="0"/>
              <a:t>(1524 HWY 30 East)</a:t>
            </a:r>
          </a:p>
          <a:p>
            <a:r>
              <a:rPr lang="en-US" dirty="0"/>
              <a:t>Total Number of Employees: 425</a:t>
            </a:r>
          </a:p>
          <a:p>
            <a:r>
              <a:rPr lang="en-US" b="1" dirty="0"/>
              <a:t>Core-Mark/ Farner Bocken Company </a:t>
            </a:r>
            <a:r>
              <a:rPr lang="en-US" dirty="0"/>
              <a:t>(1751 HWY 30 East)</a:t>
            </a:r>
          </a:p>
          <a:p>
            <a:r>
              <a:rPr lang="en-US" b="1" dirty="0"/>
              <a:t>Over 100 Trucks per Day</a:t>
            </a:r>
          </a:p>
          <a:p>
            <a:r>
              <a:rPr lang="en-US" b="1" dirty="0"/>
              <a:t>Feld Fire Equipment </a:t>
            </a:r>
            <a:r>
              <a:rPr lang="en-US" dirty="0"/>
              <a:t>(113 Griffith Road)</a:t>
            </a:r>
          </a:p>
          <a:p>
            <a:r>
              <a:rPr lang="en-US" b="1" dirty="0"/>
              <a:t>Pella Corporation </a:t>
            </a:r>
            <a:r>
              <a:rPr lang="en-US" dirty="0"/>
              <a:t>(HWY 30 East)</a:t>
            </a:r>
          </a:p>
          <a:p>
            <a:r>
              <a:rPr lang="en-US" dirty="0"/>
              <a:t>􀂃 Shipping Information: 20 – 25 Loads Daily; approximately ½ use Griffith Road</a:t>
            </a:r>
          </a:p>
          <a:p>
            <a:r>
              <a:rPr lang="en-US" b="1" dirty="0"/>
              <a:t>Collins Aerospace </a:t>
            </a:r>
            <a:r>
              <a:rPr lang="en-US" dirty="0"/>
              <a:t>(HWY 30 East)</a:t>
            </a:r>
          </a:p>
          <a:p>
            <a:r>
              <a:rPr lang="en-US" dirty="0"/>
              <a:t>􀂃 Total Number of Employees: 140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1B421-813F-403B-927D-36C70AF0568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9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69386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1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36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5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3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53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03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42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8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3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1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2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2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4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5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238F541-A415-4903-8F2E-00460FA61BD1}" type="datetimeFigureOut">
              <a:rPr lang="en-US" smtClean="0"/>
              <a:pPr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3F691E-0652-456C-86D2-FFB7CD0AA4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Council-of-Governments.jp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467600" y="6400800"/>
            <a:ext cx="1543550" cy="2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12cog.org/" TargetMode="External"/><Relationship Id="rId2" Type="http://schemas.openxmlformats.org/officeDocument/2006/relationships/hyperlink" Target="mailto:cwhitaker@region12cog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458200" cy="54864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Iowa Department of Transportation Commission </a:t>
            </a:r>
          </a:p>
          <a:p>
            <a:r>
              <a:rPr lang="en-US" sz="4400" b="1" dirty="0" smtClean="0"/>
              <a:t>Public Input Meeting </a:t>
            </a:r>
          </a:p>
          <a:p>
            <a:endParaRPr lang="en-US" sz="4400" b="1" dirty="0">
              <a:solidFill>
                <a:schemeClr val="tx1"/>
              </a:solidFill>
            </a:endParaRPr>
          </a:p>
          <a:p>
            <a:r>
              <a:rPr lang="en-US" sz="4400" b="1" dirty="0" smtClean="0"/>
              <a:t>Carroll</a:t>
            </a:r>
            <a:endParaRPr lang="en-US" sz="4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August 10, 2021</a:t>
            </a:r>
            <a:endParaRPr lang="en-US" sz="4000" dirty="0">
              <a:solidFill>
                <a:schemeClr val="tx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696619" cy="15240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Western Iowa Transit, Jefferson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102030"/>
            <a:ext cx="2850299" cy="41148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Satellite Storage Facility, 2003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STBG Funded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Adjacent to Greene County Secondary Road Facility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9" y="2102031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1" y="1032572"/>
            <a:ext cx="7696200" cy="186302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Surface Transportation Block Grant Funding:  $2,200,000 Annually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Regional Transportation Alternatives Program Funding:  $104,000 Annually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267324"/>
            <a:ext cx="7857067" cy="9836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RPA Transportation Funding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3660848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Current Projects</a:t>
            </a:r>
            <a:endParaRPr lang="en-US" sz="72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981" y="0"/>
            <a:ext cx="7696619" cy="15240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Carroll County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1532708"/>
            <a:ext cx="3810000" cy="42584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Carroll County Olympic Avenue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FY 21 STBG Project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$2.8 Million Project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$750,000 in STBG Funds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Resurfacing from Dedham to US HWY 30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Paved Shoulders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96" y="1156879"/>
            <a:ext cx="3757613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5866" y="304800"/>
            <a:ext cx="7696619" cy="15240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Manning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24149"/>
            <a:ext cx="2895600" cy="4419600"/>
          </a:xfrm>
        </p:spPr>
        <p:txBody>
          <a:bodyPr>
            <a:normAutofit/>
          </a:bodyPr>
          <a:lstStyle/>
          <a:p>
            <a:r>
              <a:rPr lang="en-US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Iowa Great Place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2013 </a:t>
            </a:r>
            <a:r>
              <a:rPr lang="en-US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SRTS Statewide Grant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2013 State Rec Trail Grant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2016 RISE Grant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2021 Regional TAP and Statewide SRTS Trail Grant Award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11" y="19050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981" y="0"/>
            <a:ext cx="7704667" cy="16002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Audubon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4981" y="1248507"/>
            <a:ext cx="3429419" cy="503554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REC Center Link Trail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$140,000 Project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$70,00 Regional TAP Funding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$42,000 Statewide TAP Funding (SRTS)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98" y="1274634"/>
            <a:ext cx="3892550" cy="5009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981" y="0"/>
            <a:ext cx="7704667" cy="16002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Stuart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4981" y="1248507"/>
            <a:ext cx="7849019" cy="218049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 Central Valley School Trail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$270,000 Project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$135,000 Regional TAP Funding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$81,000 Statewide TAP Funding (SRTS)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t="13258" r="3739" b="9451"/>
          <a:stretch/>
        </p:blipFill>
        <p:spPr bwMode="auto">
          <a:xfrm>
            <a:off x="1524000" y="3276600"/>
            <a:ext cx="5943600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45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463" y="914400"/>
            <a:ext cx="784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Future Transportation Priorities and Projects</a:t>
            </a:r>
            <a:endParaRPr lang="en-US" sz="72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1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981" y="0"/>
            <a:ext cx="7704667" cy="118135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Denison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4981" y="838201"/>
            <a:ext cx="7704667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Weiss Family Safe Routes to School Trail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$400,000 Project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$200,000 Regional TAP Funding - Programmed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Statewide TAP Funding (SRTS) Request – October 2021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/>
          <a:stretch/>
        </p:blipFill>
        <p:spPr>
          <a:xfrm>
            <a:off x="2819400" y="2540797"/>
            <a:ext cx="6248400" cy="415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981" y="0"/>
            <a:ext cx="7704667" cy="9906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Western Iowa Transit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5009645" y="1638300"/>
            <a:ext cx="382905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45" y="20955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199" y="0"/>
            <a:ext cx="7696619" cy="15240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Audubon County RISE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1295400"/>
            <a:ext cx="3200400" cy="46482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2021 Audubon County RISE Application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Puck Enterprises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40 New Jobs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$7.5 Million Capital Investment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100,000 Square Foot Plant Expansion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57400"/>
            <a:ext cx="52578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gion XII COG Service Ar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-20515"/>
            <a:ext cx="7467600" cy="6402388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989204"/>
              </p:ext>
            </p:extLst>
          </p:nvPr>
        </p:nvGraphicFramePr>
        <p:xfrm>
          <a:off x="2286000" y="4267046"/>
          <a:ext cx="1981200" cy="1322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MapInfo Map" r:id="rId4" imgW="3495600" imgH="2333520" progId="MapInfo.Map">
                  <p:embed/>
                </p:oleObj>
              </mc:Choice>
              <mc:Fallback>
                <p:oleObj name="MapInfo Map" r:id="rId4" imgW="3495600" imgH="2333520" progId="MapInfo.Map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267046"/>
                        <a:ext cx="1981200" cy="13221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199" y="0"/>
            <a:ext cx="7696619" cy="15240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Housing - RISE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066800"/>
            <a:ext cx="8305800" cy="2057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Critical for New Housing Developments in Rural Iowa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Needed for Workforce and Affordable Housing</a:t>
            </a:r>
          </a:p>
          <a:p>
            <a:pPr>
              <a:lnSpc>
                <a:spcPct val="110000"/>
              </a:lnSpc>
            </a:pP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48" r="26667" b="24242"/>
          <a:stretch/>
        </p:blipFill>
        <p:spPr>
          <a:xfrm>
            <a:off x="2895600" y="2514600"/>
            <a:ext cx="6248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696619" cy="15240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US Highway 30 – 4 Lane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752600"/>
            <a:ext cx="2133600" cy="4495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US 30 and Griffith Road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Carroll to Glidden: 8000 – 9000 AADT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Over 1,500 Employees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57400"/>
            <a:ext cx="6216020" cy="34951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55282" y="5577328"/>
            <a:ext cx="1503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Source:  </a:t>
            </a:r>
            <a:r>
              <a:rPr lang="en-US" sz="800" dirty="0" smtClean="0"/>
              <a:t>Photography by Fiscus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60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4800"/>
            <a:ext cx="7772400" cy="5181600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THANK YOU!</a:t>
            </a:r>
          </a:p>
          <a:p>
            <a:endParaRPr lang="en-US" sz="3600" dirty="0" smtClean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en-US" sz="36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Rick Hunsaker, Executive Director</a:t>
            </a:r>
          </a:p>
          <a:p>
            <a:r>
              <a:rPr lang="en-US" sz="28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Region XII Council of Governments</a:t>
            </a:r>
          </a:p>
          <a:p>
            <a:r>
              <a:rPr lang="en-US" sz="28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Carroll, IA 51401</a:t>
            </a:r>
          </a:p>
          <a:p>
            <a:r>
              <a:rPr lang="en-US" sz="28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712-792-9914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2"/>
              </a:rPr>
              <a:t>rhunsaker@region12cog.org</a:t>
            </a:r>
            <a:endParaRPr lang="en-US" sz="2800" dirty="0" smtClean="0">
              <a:solidFill>
                <a:srgbClr val="00B0F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en-US" sz="2800" dirty="0" smtClean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3"/>
              </a:rPr>
              <a:t>www.region12cog.org</a:t>
            </a:r>
            <a:endParaRPr lang="en-US" sz="2800" dirty="0" smtClean="0">
              <a:solidFill>
                <a:srgbClr val="00B0F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52400"/>
            <a:ext cx="7704667" cy="175259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Region XII COG Profile</a:t>
            </a:r>
            <a:endParaRPr lang="en-US" sz="54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739896" cy="336867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Organized 1973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 Counties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56 Cities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74,671 People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2940" y="1600200"/>
            <a:ext cx="3739896" cy="43434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Local Assistance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Economic Development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Community Development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Housing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Planning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Solid Waste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Western Iowa Transit </a:t>
            </a:r>
            <a:r>
              <a:rPr lang="en-US" sz="3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–1977</a:t>
            </a:r>
            <a:endParaRPr lang="en-US" sz="3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 b="29825"/>
          <a:stretch/>
        </p:blipFill>
        <p:spPr>
          <a:xfrm>
            <a:off x="982133" y="4419600"/>
            <a:ext cx="3727704" cy="14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990599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Regional Planning Affiliation</a:t>
            </a:r>
            <a:endParaRPr lang="en-US" sz="48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1600200"/>
            <a:ext cx="7399867" cy="4800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Policy Council  - 24 Members</a:t>
            </a:r>
          </a:p>
          <a:p>
            <a:pPr lvl="1">
              <a:lnSpc>
                <a:spcPct val="120000"/>
              </a:lnSpc>
            </a:pPr>
            <a:r>
              <a:rPr lang="en-US" sz="3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Executive Board – 6 Members</a:t>
            </a:r>
            <a:endParaRPr lang="en-US" sz="3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Technical Advisory </a:t>
            </a:r>
            <a:r>
              <a:rPr lang="en-US" sz="3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Committee – 9 Voting Members and Ex-Officio Members</a:t>
            </a:r>
            <a:endParaRPr lang="en-US" sz="32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3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Transit </a:t>
            </a: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Roundtable XII Committee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Bike-Ped Roundtable Committee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County </a:t>
            </a:r>
            <a:r>
              <a:rPr lang="en-US" sz="32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Transportation Stakeholder </a:t>
            </a:r>
            <a:r>
              <a:rPr lang="en-US" sz="32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Committees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52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9" y="228600"/>
            <a:ext cx="7704667" cy="1981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Western Iowa Transit 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3672248" cy="41717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Transit Employees </a:t>
            </a:r>
          </a:p>
          <a:p>
            <a:r>
              <a:rPr lang="en-US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Transit Director + Admin	</a:t>
            </a: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en-US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Full time drivers			</a:t>
            </a: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19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en-US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Part-time drivers			</a:t>
            </a: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957266" y="1828800"/>
            <a:ext cx="3672248" cy="4171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Services</a:t>
            </a:r>
          </a:p>
          <a:p>
            <a:r>
              <a:rPr lang="en-US" sz="19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General Public</a:t>
            </a:r>
          </a:p>
          <a:p>
            <a:pPr lvl="1"/>
            <a:r>
              <a:rPr lang="en-US" sz="17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Persons with Disabilities</a:t>
            </a:r>
          </a:p>
          <a:p>
            <a:pPr lvl="1"/>
            <a:r>
              <a:rPr lang="en-US" sz="17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Seniors</a:t>
            </a:r>
            <a:endParaRPr lang="en-US" sz="17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en-US" sz="19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Medicaid</a:t>
            </a:r>
          </a:p>
          <a:p>
            <a:r>
              <a:rPr lang="en-US" sz="19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Schools/HeadStart/Job Corps</a:t>
            </a:r>
          </a:p>
          <a:p>
            <a:r>
              <a:rPr lang="en-US" sz="19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Commuters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/>
          <a:stretch/>
        </p:blipFill>
        <p:spPr>
          <a:xfrm>
            <a:off x="2182571" y="4876800"/>
            <a:ext cx="6824560" cy="18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21919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Western Iowa Transit 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741871"/>
              </p:ext>
            </p:extLst>
          </p:nvPr>
        </p:nvGraphicFramePr>
        <p:xfrm>
          <a:off x="1143000" y="1676400"/>
          <a:ext cx="7543800" cy="432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245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2" y="152400"/>
            <a:ext cx="7704667" cy="1142999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The COG and COVID-19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2" y="1981200"/>
            <a:ext cx="7704668" cy="405447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Local Assistance Division continued to provide services to Local Governments and Clients every day.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Western Iowa Transit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 of 34 Drivers were Active (April 2020)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Revenue Miles were 21% (April 2020)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Rides 19% of normal (April 2020</a:t>
            </a:r>
            <a:r>
              <a:rPr lang="en-US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) </a:t>
            </a:r>
            <a:endParaRPr lang="en-US" sz="2000" dirty="0" smtClean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Implemented </a:t>
            </a:r>
            <a:r>
              <a:rPr lang="en-US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Staff Retention </a:t>
            </a: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Methods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Increased Safety Measures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Transported </a:t>
            </a: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Positive Covid-19 Patients </a:t>
            </a:r>
            <a:r>
              <a:rPr lang="en-US" sz="2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for Treatment</a:t>
            </a:r>
            <a:endParaRPr lang="en-US" sz="2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lvl="1">
              <a:spcAft>
                <a:spcPts val="1200"/>
              </a:spcAft>
            </a:pPr>
            <a:endParaRPr lang="en-US" sz="26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58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001000" cy="1981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Region XII Headquarters</a:t>
            </a:r>
            <a:b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1009 East Anthony, Carroll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7145867" cy="401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8458199" cy="1981200"/>
          </a:xfrm>
        </p:spPr>
        <p:txBody>
          <a:bodyPr/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Western Iowa Transit, Denison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97413" y="1371600"/>
            <a:ext cx="7502235" cy="2057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Satellite Storage Facility, 1999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STBG Funded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ICAAP Funded Van Pools to Tyson Foods from 2009-2015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  <a:r>
              <a:rPr lang="en-US" baseline="30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</a:t>
            </a: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IEDA Funded CareerLink Shuttle Service to Monogram Foods</a:t>
            </a:r>
          </a:p>
          <a:p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  <a:r>
              <a:rPr lang="en-US" baseline="30000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nd</a:t>
            </a:r>
            <a:r>
              <a:rPr lang="en-US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Shuttle Service to Midwest Industries in Ida Grove </a:t>
            </a:r>
            <a:endParaRPr lang="en-US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 b="29825"/>
          <a:stretch/>
        </p:blipFill>
        <p:spPr>
          <a:xfrm>
            <a:off x="1497413" y="3429000"/>
            <a:ext cx="750223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1158</TotalTime>
  <Words>560</Words>
  <Application>Microsoft Office PowerPoint</Application>
  <PresentationFormat>On-screen Show (4:3)</PresentationFormat>
  <Paragraphs>124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Fan Heiti Std B</vt:lpstr>
      <vt:lpstr>Adobe Heiti Std R</vt:lpstr>
      <vt:lpstr>Arial</vt:lpstr>
      <vt:lpstr>Calibri</vt:lpstr>
      <vt:lpstr>Corbel</vt:lpstr>
      <vt:lpstr>Parallax</vt:lpstr>
      <vt:lpstr>MapInfo Map</vt:lpstr>
      <vt:lpstr>PowerPoint Presentation</vt:lpstr>
      <vt:lpstr>PowerPoint Presentation</vt:lpstr>
      <vt:lpstr>Region XII COG Profile</vt:lpstr>
      <vt:lpstr>Regional Planning Affiliation</vt:lpstr>
      <vt:lpstr>Western Iowa Transit </vt:lpstr>
      <vt:lpstr>Western Iowa Transit </vt:lpstr>
      <vt:lpstr>The COG and COVID-19</vt:lpstr>
      <vt:lpstr>Region XII Headquarters 1009 East Anthony, Carroll</vt:lpstr>
      <vt:lpstr>Western Iowa Transit, Denison</vt:lpstr>
      <vt:lpstr>Western Iowa Transit, Jefferson</vt:lpstr>
      <vt:lpstr>RPA Transportation Funding</vt:lpstr>
      <vt:lpstr>Carroll County</vt:lpstr>
      <vt:lpstr>Manning</vt:lpstr>
      <vt:lpstr>Audubon</vt:lpstr>
      <vt:lpstr>Stuart</vt:lpstr>
      <vt:lpstr>PowerPoint Presentation</vt:lpstr>
      <vt:lpstr>Denison</vt:lpstr>
      <vt:lpstr>Western Iowa Transit</vt:lpstr>
      <vt:lpstr>Audubon County RISE</vt:lpstr>
      <vt:lpstr>Housing - RISE</vt:lpstr>
      <vt:lpstr>US Highway 30 – 4 Lane</vt:lpstr>
      <vt:lpstr>PowerPoint Presentation</vt:lpstr>
    </vt:vector>
  </TitlesOfParts>
  <Company>Region XII Council of Governments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2009 National Rural Transportation Peer Learning Conference</dc:title>
  <dc:creator>Chris Whitaker</dc:creator>
  <cp:lastModifiedBy>Chris Whitaker</cp:lastModifiedBy>
  <cp:revision>136</cp:revision>
  <cp:lastPrinted>2020-06-01T15:31:38Z</cp:lastPrinted>
  <dcterms:created xsi:type="dcterms:W3CDTF">2009-10-20T23:40:17Z</dcterms:created>
  <dcterms:modified xsi:type="dcterms:W3CDTF">2021-07-30T18:42:00Z</dcterms:modified>
</cp:coreProperties>
</file>