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32" r:id="rId3"/>
    <p:sldId id="334" r:id="rId4"/>
    <p:sldId id="353" r:id="rId5"/>
    <p:sldId id="343" r:id="rId6"/>
    <p:sldId id="349" r:id="rId7"/>
    <p:sldId id="287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69686D"/>
    <a:srgbClr val="34495E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33" d="100"/>
          <a:sy n="133" d="100"/>
        </p:scale>
        <p:origin x="5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markley@iowadot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Iowa Transportation Commission Workshop</a:t>
            </a:r>
          </a:p>
          <a:p>
            <a:r>
              <a:rPr lang="en-US" b="1">
                <a:solidFill>
                  <a:schemeClr val="bg1"/>
                </a:solidFill>
                <a:latin typeface="PT Sans" panose="020B0503020203020204" pitchFamily="34" charset="0"/>
              </a:rPr>
              <a:t>August 9, </a:t>
            </a:r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2021</a:t>
            </a:r>
            <a:endParaRPr lang="en-US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Created in 1985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Purpose: </a:t>
            </a: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To promote economic development through roadway improvements.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Eligible development shall have value-adding activities that feed new dollars into the economy</a:t>
            </a:r>
            <a:endParaRPr lang="en-US" altLang="en-US" sz="2400" dirty="0">
              <a:latin typeface="PT Sans" panose="020B0503020203020204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PT Sans" panose="020B0503020203020204"/>
                <a:cs typeface="Arial" panose="020B0604020202020204" pitchFamily="34" charset="0"/>
              </a:rPr>
              <a:t>Available to cities and counties through an application program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7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Revitalize Iowa’s Sound Economy Program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38796"/>
            <a:ext cx="7776864" cy="511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/>
            <a:r>
              <a:rPr lang="en-US" sz="3100" b="1" dirty="0"/>
              <a:t>Available Funding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Funded annually with dedicated state motor fuel and special fuel tax revenues</a:t>
            </a:r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0"/>
            <a:r>
              <a:rPr lang="en-US" sz="3100" b="1" dirty="0"/>
              <a:t>Application Summary for SFY2021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number of projects awarded: 17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project costs: $44,111,996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amount awarded: $20,091,153</a:t>
            </a:r>
          </a:p>
          <a:p>
            <a:pPr lvl="1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124744"/>
            <a:ext cx="8928991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6A5973-2D54-4D94-B7B5-EDF7379B6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490780"/>
              </p:ext>
            </p:extLst>
          </p:nvPr>
        </p:nvGraphicFramePr>
        <p:xfrm>
          <a:off x="1547664" y="2420888"/>
          <a:ext cx="655272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72">
                  <a:extLst>
                    <a:ext uri="{9D8B030D-6E8A-4147-A177-3AD203B41FA5}">
                      <a16:colId xmlns:a16="http://schemas.microsoft.com/office/drawing/2014/main" val="1223671175"/>
                    </a:ext>
                  </a:extLst>
                </a:gridCol>
                <a:gridCol w="1854546">
                  <a:extLst>
                    <a:ext uri="{9D8B030D-6E8A-4147-A177-3AD203B41FA5}">
                      <a16:colId xmlns:a16="http://schemas.microsoft.com/office/drawing/2014/main" val="2782411665"/>
                    </a:ext>
                  </a:extLst>
                </a:gridCol>
                <a:gridCol w="1730910">
                  <a:extLst>
                    <a:ext uri="{9D8B030D-6E8A-4147-A177-3AD203B41FA5}">
                      <a16:colId xmlns:a16="http://schemas.microsoft.com/office/drawing/2014/main" val="7733743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3876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Average funding generated monthly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$970,179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$485,089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743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SFY 2022 current Road Use Tax Revenue (as of  6/30/2021)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$10,861,211.31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$5,430,605.66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431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Current Unobligated Balance (as of  6/30/2021)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$1,253,324.00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$4,320,875.71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3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725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Growth Potential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Average wages meet at least 100% </a:t>
            </a:r>
            <a:r>
              <a:rPr lang="en-US" sz="2400" dirty="0" err="1">
                <a:cs typeface="Arial" pitchFamily="34" charset="0"/>
              </a:rPr>
              <a:t>laborshed</a:t>
            </a:r>
            <a:r>
              <a:rPr lang="en-US" sz="2400" dirty="0">
                <a:cs typeface="Arial" pitchFamily="34" charset="0"/>
              </a:rPr>
              <a:t> wage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Quality of Jobs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No pattern of violations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In-state suppliers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Impact on import substitution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Few Iowa competitors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Operating expenditures spent in Iowa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Out-of-state sales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Hiring preferences to Iowa residents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743"/>
            <a:ext cx="7886700" cy="28803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Immediate Opportunity 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201062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4980"/>
              </p:ext>
            </p:extLst>
          </p:nvPr>
        </p:nvGraphicFramePr>
        <p:xfrm>
          <a:off x="136142" y="2833451"/>
          <a:ext cx="8896156" cy="1584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38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243946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772278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Paving of approximately 285 feet of 100th Street, grading 173 feet of 100th Street and intersection improvements to County Road M-66 and 100th Street located south of Manning.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Audubon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3</a:t>
                      </a:r>
                      <a:r>
                        <a:rPr lang="en-US" sz="14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$327,066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$261,653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Immediate Opportunity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2" y="1988840"/>
            <a:ext cx="8871715" cy="844612"/>
            <a:chOff x="172362" y="2033593"/>
            <a:chExt cx="8871715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2" y="2033593"/>
              <a:ext cx="8871715" cy="844612"/>
              <a:chOff x="173244" y="2962504"/>
              <a:chExt cx="8871715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4" y="2962504"/>
                <a:ext cx="253898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717085" y="2962504"/>
                <a:ext cx="123885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3960801" y="2962504"/>
                <a:ext cx="755049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2813405" y="3212976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3941221" y="3215697"/>
                <a:ext cx="76490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8CDFB-817B-4D38-9844-BB96DDE0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23" y="4864696"/>
            <a:ext cx="2545024" cy="17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00859C6-12D3-4D0F-B8C7-2B1B23B99576}"/>
              </a:ext>
            </a:extLst>
          </p:cNvPr>
          <p:cNvSpPr>
            <a:spLocks noChangeAspect="1"/>
          </p:cNvSpPr>
          <p:nvPr/>
        </p:nvSpPr>
        <p:spPr>
          <a:xfrm>
            <a:off x="3904119" y="5805264"/>
            <a:ext cx="136525" cy="1285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0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39806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Audubon County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(Immediate Opportunity)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Paving of approximately 285 feet of 100th Street, grading 173 feet of 100th Street and intersection improvements to County Road M-66 and 100th Street located south of Manning. This improvement is necessary to provide improved access to the proposed expansion of Puck Enterprises, a liquid manure application equipment manufacturer.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Total Cost:     $327,066                           RISE Cost/Job Assisted:       $8,721.77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Requested:   $261,653  (80%)                       Capital Investment/RISE $: $28.91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Jobs Created:  30                                           Company Average Wages: $20.00  						       (107% of </a:t>
            </a:r>
            <a:r>
              <a:rPr lang="en-US" sz="1800" dirty="0" err="1">
                <a:latin typeface="PT Sans" panose="020B0503020203020204"/>
                <a:cs typeface="Arial" pitchFamily="34" charset="0"/>
              </a:rPr>
              <a:t>laborshed</a:t>
            </a:r>
            <a:r>
              <a:rPr lang="en-US" sz="1800" dirty="0">
                <a:latin typeface="PT Sans" panose="020B0503020203020204"/>
                <a:cs typeface="Arial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	</a:t>
            </a: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5FD876-DAF7-4407-8F04-17B626FB81E3}"/>
              </a:ext>
            </a:extLst>
          </p:cNvPr>
          <p:cNvCxnSpPr/>
          <p:nvPr/>
        </p:nvCxnSpPr>
        <p:spPr>
          <a:xfrm>
            <a:off x="827584" y="37561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B5D091F-B07B-4F62-BDD9-8148D378AC2A}"/>
              </a:ext>
            </a:extLst>
          </p:cNvPr>
          <p:cNvSpPr/>
          <p:nvPr/>
        </p:nvSpPr>
        <p:spPr>
          <a:xfrm>
            <a:off x="3946446" y="4293096"/>
            <a:ext cx="40953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54447-AE4E-463F-978C-CED795EC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6" y="3542733"/>
            <a:ext cx="2381661" cy="310514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EDFD12-EE4D-4FC7-B3FB-A86D745C9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9" b="14331"/>
          <a:stretch/>
        </p:blipFill>
        <p:spPr>
          <a:xfrm>
            <a:off x="3180254" y="3645024"/>
            <a:ext cx="5179755" cy="300285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809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3768" y="544522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Craig Markley, Systems Planning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craig.markley@iowadot.us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515-239-1027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14974</TotalTime>
  <Words>361</Words>
  <Application>Microsoft Office PowerPoint</Application>
  <PresentationFormat>On-screen Show (4:3)</PresentationFormat>
  <Paragraphs>69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PT Sans</vt:lpstr>
      <vt:lpstr>Office Theme</vt:lpstr>
      <vt:lpstr>PowerPoint Presentation</vt:lpstr>
      <vt:lpstr>Revitalize Iowa’s Sound Economy Program</vt:lpstr>
      <vt:lpstr>Available Funding and Application Summary</vt:lpstr>
      <vt:lpstr>Immediate Opportunity Project Evaluation Criteria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Markley, Craig</cp:lastModifiedBy>
  <cp:revision>450</cp:revision>
  <cp:lastPrinted>2021-07-30T10:58:52Z</cp:lastPrinted>
  <dcterms:created xsi:type="dcterms:W3CDTF">2014-05-10T08:44:16Z</dcterms:created>
  <dcterms:modified xsi:type="dcterms:W3CDTF">2021-07-30T11:01:00Z</dcterms:modified>
</cp:coreProperties>
</file>