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57" r:id="rId2"/>
    <p:sldId id="333" r:id="rId3"/>
    <p:sldId id="336" r:id="rId4"/>
    <p:sldId id="339" r:id="rId5"/>
    <p:sldId id="338" r:id="rId6"/>
    <p:sldId id="340" r:id="rId7"/>
    <p:sldId id="337" r:id="rId8"/>
    <p:sldId id="287" r:id="rId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3565A"/>
    <a:srgbClr val="69686D"/>
    <a:srgbClr val="34495E"/>
    <a:srgbClr val="00717F"/>
    <a:srgbClr val="B55813"/>
    <a:srgbClr val="B1B3B3"/>
    <a:srgbClr val="871721"/>
    <a:srgbClr val="FF9966"/>
    <a:srgbClr val="FF0066"/>
    <a:srgbClr val="C34B5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810" autoAdjust="0"/>
    <p:restoredTop sz="95574" autoAdjust="0"/>
  </p:normalViewPr>
  <p:slideViewPr>
    <p:cSldViewPr>
      <p:cViewPr varScale="1">
        <p:scale>
          <a:sx n="133" d="100"/>
          <a:sy n="133" d="100"/>
        </p:scale>
        <p:origin x="504" y="120"/>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2994"/>
    </p:cViewPr>
  </p:sorterViewPr>
  <p:notesViewPr>
    <p:cSldViewPr>
      <p:cViewPr varScale="1">
        <p:scale>
          <a:sx n="62" d="100"/>
          <a:sy n="62" d="100"/>
        </p:scale>
        <p:origin x="3125"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D162EEB-4B10-49FF-8F2C-0AA227A2A946}"/>
              </a:ext>
            </a:extLst>
          </p:cNvPr>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53AD052-4091-41F6-9925-0069266F7870}"/>
              </a:ext>
            </a:extLst>
          </p:cNvPr>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6C2985F6-270D-4F70-9E10-FCBAC348023D}" type="datetimeFigureOut">
              <a:rPr lang="en-US" smtClean="0"/>
              <a:t>6/29/2021</a:t>
            </a:fld>
            <a:endParaRPr lang="en-US"/>
          </a:p>
        </p:txBody>
      </p:sp>
      <p:sp>
        <p:nvSpPr>
          <p:cNvPr id="4" name="Footer Placeholder 3">
            <a:extLst>
              <a:ext uri="{FF2B5EF4-FFF2-40B4-BE49-F238E27FC236}">
                <a16:creationId xmlns:a16="http://schemas.microsoft.com/office/drawing/2014/main" id="{ACB7B3A6-7390-4E05-81C4-8E18BFF7F303}"/>
              </a:ext>
            </a:extLst>
          </p:cNvPr>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B45ACC3E-4800-4F15-A6CB-63B3241B1A55}"/>
              </a:ext>
            </a:extLst>
          </p:cNvPr>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436B4AA4-C194-4822-91D4-B4FECE21AD6E}" type="slidenum">
              <a:rPr lang="en-US" smtClean="0"/>
              <a:t>‹#›</a:t>
            </a:fld>
            <a:endParaRPr lang="en-US"/>
          </a:p>
        </p:txBody>
      </p:sp>
    </p:spTree>
    <p:extLst>
      <p:ext uri="{BB962C8B-B14F-4D97-AF65-F5344CB8AC3E}">
        <p14:creationId xmlns:p14="http://schemas.microsoft.com/office/powerpoint/2010/main" val="38240340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9BA43C6D-E55F-4BE5-8554-C22BB859EDE9}" type="datetimeFigureOut">
              <a:rPr lang="en-US" smtClean="0"/>
              <a:t>6/29/2021</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50B73208-77F4-453B-8852-C4844F8BB3D9}" type="slidenum">
              <a:rPr lang="en-US" smtClean="0"/>
              <a:t>‹#›</a:t>
            </a:fld>
            <a:endParaRPr lang="en-US"/>
          </a:p>
        </p:txBody>
      </p:sp>
    </p:spTree>
    <p:extLst>
      <p:ext uri="{BB962C8B-B14F-4D97-AF65-F5344CB8AC3E}">
        <p14:creationId xmlns:p14="http://schemas.microsoft.com/office/powerpoint/2010/main" val="15956237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0B73208-77F4-453B-8852-C4844F8BB3D9}" type="slidenum">
              <a:rPr lang="en-US" smtClean="0"/>
              <a:t>1</a:t>
            </a:fld>
            <a:endParaRPr lang="en-US"/>
          </a:p>
        </p:txBody>
      </p:sp>
    </p:spTree>
    <p:extLst>
      <p:ext uri="{BB962C8B-B14F-4D97-AF65-F5344CB8AC3E}">
        <p14:creationId xmlns:p14="http://schemas.microsoft.com/office/powerpoint/2010/main" val="38129483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0B73208-77F4-453B-8852-C4844F8BB3D9}" type="slidenum">
              <a:rPr lang="en-US" smtClean="0"/>
              <a:t>8</a:t>
            </a:fld>
            <a:endParaRPr lang="en-US"/>
          </a:p>
        </p:txBody>
      </p:sp>
    </p:spTree>
    <p:extLst>
      <p:ext uri="{BB962C8B-B14F-4D97-AF65-F5344CB8AC3E}">
        <p14:creationId xmlns:p14="http://schemas.microsoft.com/office/powerpoint/2010/main" val="134128902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2F3753E7-0F11-4D0E-8960-9E1C8FCC4C52}"/>
              </a:ext>
            </a:extLst>
          </p:cNvPr>
          <p:cNvSpPr/>
          <p:nvPr userDrawn="1"/>
        </p:nvSpPr>
        <p:spPr>
          <a:xfrm>
            <a:off x="0" y="0"/>
            <a:ext cx="9144000" cy="953344"/>
          </a:xfrm>
          <a:prstGeom prst="rect">
            <a:avLst/>
          </a:prstGeom>
          <a:gradFill flip="none" rotWithShape="1">
            <a:gsLst>
              <a:gs pos="0">
                <a:schemeClr val="bg1">
                  <a:lumMod val="95000"/>
                  <a:shade val="67500"/>
                  <a:satMod val="115000"/>
                </a:schemeClr>
              </a:gs>
              <a:gs pos="52000">
                <a:schemeClr val="bg1"/>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85C18299-3EBF-4651-B028-9D1F61A7FE89}"/>
              </a:ext>
            </a:extLst>
          </p:cNvPr>
          <p:cNvSpPr/>
          <p:nvPr userDrawn="1"/>
        </p:nvSpPr>
        <p:spPr>
          <a:xfrm>
            <a:off x="0" y="953344"/>
            <a:ext cx="9144000" cy="45719"/>
          </a:xfrm>
          <a:prstGeom prst="rect">
            <a:avLst/>
          </a:prstGeom>
          <a:solidFill>
            <a:schemeClr val="tx1">
              <a:lumMod val="95000"/>
              <a:lumOff val="5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62933723-4C4E-4953-9B73-759969B5897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475742" y="147581"/>
            <a:ext cx="2488746" cy="689131"/>
          </a:xfrm>
          <a:prstGeom prst="rect">
            <a:avLst/>
          </a:prstGeom>
        </p:spPr>
      </p:pic>
      <p:pic>
        <p:nvPicPr>
          <p:cNvPr id="9" name="Picture 8">
            <a:extLst>
              <a:ext uri="{FF2B5EF4-FFF2-40B4-BE49-F238E27FC236}">
                <a16:creationId xmlns:a16="http://schemas.microsoft.com/office/drawing/2014/main" id="{6D07DB7A-A277-47F1-B420-6EB252894AE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438273" y="4651364"/>
            <a:ext cx="3427833" cy="1657956"/>
          </a:xfrm>
          <a:prstGeom prst="rect">
            <a:avLst/>
          </a:prstGeom>
        </p:spPr>
      </p:pic>
      <p:pic>
        <p:nvPicPr>
          <p:cNvPr id="10" name="Picture 9">
            <a:extLst>
              <a:ext uri="{FF2B5EF4-FFF2-40B4-BE49-F238E27FC236}">
                <a16:creationId xmlns:a16="http://schemas.microsoft.com/office/drawing/2014/main" id="{2C9ED19C-16BB-4E11-A2E2-5E3DE3CF1B18}"/>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670" y="4651364"/>
            <a:ext cx="5758220" cy="1657956"/>
          </a:xfrm>
          <a:prstGeom prst="rect">
            <a:avLst/>
          </a:prstGeom>
        </p:spPr>
      </p:pic>
    </p:spTree>
    <p:extLst>
      <p:ext uri="{BB962C8B-B14F-4D97-AF65-F5344CB8AC3E}">
        <p14:creationId xmlns:p14="http://schemas.microsoft.com/office/powerpoint/2010/main" val="1849843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6_Section Head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811940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CE0F805B-ABC8-4A8B-B9D4-5845341EB6C9}"/>
              </a:ext>
            </a:extLst>
          </p:cNvPr>
          <p:cNvSpPr txBox="1"/>
          <p:nvPr userDrawn="1"/>
        </p:nvSpPr>
        <p:spPr>
          <a:xfrm>
            <a:off x="827584" y="667435"/>
            <a:ext cx="3738563" cy="338554"/>
          </a:xfrm>
          <a:prstGeom prst="rect">
            <a:avLst/>
          </a:prstGeom>
          <a:noFill/>
        </p:spPr>
        <p:txBody>
          <a:bodyPr wrap="square" rtlCol="0">
            <a:spAutoFit/>
          </a:bodyPr>
          <a:lstStyle/>
          <a:p>
            <a:r>
              <a:rPr lang="en-US" sz="1600" dirty="0">
                <a:solidFill>
                  <a:schemeClr val="tx1"/>
                </a:solidFill>
                <a:latin typeface="Century Gothic" panose="020B0502020202020204" pitchFamily="34" charset="0"/>
                <a:cs typeface="Arial" panose="020B0604020202020204" pitchFamily="34" charset="0"/>
              </a:rPr>
              <a:t>Revitalize Iowa’s Sound Economy</a:t>
            </a:r>
          </a:p>
        </p:txBody>
      </p:sp>
      <p:sp>
        <p:nvSpPr>
          <p:cNvPr id="8" name="Rectangle 7">
            <a:extLst>
              <a:ext uri="{FF2B5EF4-FFF2-40B4-BE49-F238E27FC236}">
                <a16:creationId xmlns:a16="http://schemas.microsoft.com/office/drawing/2014/main" id="{245A3183-73DB-40B2-B6C8-E0DE1DE1D6DB}"/>
              </a:ext>
            </a:extLst>
          </p:cNvPr>
          <p:cNvSpPr/>
          <p:nvPr userDrawn="1"/>
        </p:nvSpPr>
        <p:spPr>
          <a:xfrm>
            <a:off x="0" y="764704"/>
            <a:ext cx="792088" cy="4571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36ABBA2-AA3C-4D81-BF82-C5B05E586B69}"/>
              </a:ext>
            </a:extLst>
          </p:cNvPr>
          <p:cNvSpPr/>
          <p:nvPr userDrawn="1"/>
        </p:nvSpPr>
        <p:spPr>
          <a:xfrm>
            <a:off x="0" y="836712"/>
            <a:ext cx="792088" cy="4571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E2792F5-6345-4BA3-96B5-3BBA9D667573}"/>
              </a:ext>
            </a:extLst>
          </p:cNvPr>
          <p:cNvSpPr/>
          <p:nvPr userDrawn="1"/>
        </p:nvSpPr>
        <p:spPr>
          <a:xfrm>
            <a:off x="0" y="908720"/>
            <a:ext cx="792088"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087D8D79-94B8-46B0-BEA5-ADFB594F66F5}"/>
              </a:ext>
            </a:extLst>
          </p:cNvPr>
          <p:cNvSpPr txBox="1"/>
          <p:nvPr userDrawn="1"/>
        </p:nvSpPr>
        <p:spPr>
          <a:xfrm>
            <a:off x="8460432" y="6457890"/>
            <a:ext cx="792088" cy="369332"/>
          </a:xfrm>
          <a:prstGeom prst="rect">
            <a:avLst/>
          </a:prstGeom>
          <a:noFill/>
        </p:spPr>
        <p:txBody>
          <a:bodyPr wrap="square" rtlCol="0">
            <a:spAutoFit/>
          </a:bodyPr>
          <a:lstStyle/>
          <a:p>
            <a:pPr algn="ctr"/>
            <a:fld id="{5EF72394-20AE-4583-8A01-A144B1C77253}" type="slidenum">
              <a:rPr lang="en-US" sz="1800">
                <a:solidFill>
                  <a:schemeClr val="bg2"/>
                </a:solidFill>
                <a:latin typeface="PT Sans" panose="020B0503020203020204" pitchFamily="34" charset="0"/>
              </a:rPr>
              <a:pPr algn="ctr"/>
              <a:t>‹#›</a:t>
            </a:fld>
            <a:endParaRPr lang="en-US" sz="2000" dirty="0">
              <a:solidFill>
                <a:schemeClr val="bg2"/>
              </a:solidFill>
              <a:latin typeface="PT Sans" panose="020B0503020203020204" pitchFamily="34" charset="0"/>
            </a:endParaRPr>
          </a:p>
        </p:txBody>
      </p:sp>
    </p:spTree>
    <p:extLst>
      <p:ext uri="{BB962C8B-B14F-4D97-AF65-F5344CB8AC3E}">
        <p14:creationId xmlns:p14="http://schemas.microsoft.com/office/powerpoint/2010/main" val="7682811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CE0F805B-ABC8-4A8B-B9D4-5845341EB6C9}"/>
              </a:ext>
            </a:extLst>
          </p:cNvPr>
          <p:cNvSpPr txBox="1"/>
          <p:nvPr userDrawn="1"/>
        </p:nvSpPr>
        <p:spPr>
          <a:xfrm>
            <a:off x="827584" y="260648"/>
            <a:ext cx="3738563" cy="338554"/>
          </a:xfrm>
          <a:prstGeom prst="rect">
            <a:avLst/>
          </a:prstGeom>
          <a:noFill/>
        </p:spPr>
        <p:txBody>
          <a:bodyPr wrap="square" rtlCol="0">
            <a:spAutoFit/>
          </a:bodyPr>
          <a:lstStyle/>
          <a:p>
            <a:r>
              <a:rPr lang="en-US" sz="1600" dirty="0">
                <a:solidFill>
                  <a:schemeClr val="tx1"/>
                </a:solidFill>
                <a:latin typeface="Century Gothic" panose="020B0502020202020204" pitchFamily="34" charset="0"/>
                <a:cs typeface="Arial" panose="020B0604020202020204" pitchFamily="34" charset="0"/>
              </a:rPr>
              <a:t>Revitalize Iowa’s Sound Economy</a:t>
            </a:r>
          </a:p>
        </p:txBody>
      </p:sp>
      <p:sp>
        <p:nvSpPr>
          <p:cNvPr id="8" name="Rectangle 7">
            <a:extLst>
              <a:ext uri="{FF2B5EF4-FFF2-40B4-BE49-F238E27FC236}">
                <a16:creationId xmlns:a16="http://schemas.microsoft.com/office/drawing/2014/main" id="{245A3183-73DB-40B2-B6C8-E0DE1DE1D6DB}"/>
              </a:ext>
            </a:extLst>
          </p:cNvPr>
          <p:cNvSpPr/>
          <p:nvPr userDrawn="1"/>
        </p:nvSpPr>
        <p:spPr>
          <a:xfrm>
            <a:off x="0" y="357917"/>
            <a:ext cx="792088" cy="4571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36ABBA2-AA3C-4D81-BF82-C5B05E586B69}"/>
              </a:ext>
            </a:extLst>
          </p:cNvPr>
          <p:cNvSpPr/>
          <p:nvPr userDrawn="1"/>
        </p:nvSpPr>
        <p:spPr>
          <a:xfrm>
            <a:off x="0" y="429925"/>
            <a:ext cx="792088" cy="4571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E2792F5-6345-4BA3-96B5-3BBA9D667573}"/>
              </a:ext>
            </a:extLst>
          </p:cNvPr>
          <p:cNvSpPr/>
          <p:nvPr userDrawn="1"/>
        </p:nvSpPr>
        <p:spPr>
          <a:xfrm>
            <a:off x="0" y="501933"/>
            <a:ext cx="792088"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DC9BAE6B-4BEF-472C-8DFA-A9B7788CA52B}"/>
              </a:ext>
            </a:extLst>
          </p:cNvPr>
          <p:cNvSpPr txBox="1"/>
          <p:nvPr userDrawn="1"/>
        </p:nvSpPr>
        <p:spPr>
          <a:xfrm>
            <a:off x="8460432" y="6457890"/>
            <a:ext cx="792088" cy="369332"/>
          </a:xfrm>
          <a:prstGeom prst="rect">
            <a:avLst/>
          </a:prstGeom>
          <a:noFill/>
        </p:spPr>
        <p:txBody>
          <a:bodyPr wrap="square" rtlCol="0">
            <a:spAutoFit/>
          </a:bodyPr>
          <a:lstStyle/>
          <a:p>
            <a:pPr algn="ctr"/>
            <a:fld id="{5EF72394-20AE-4583-8A01-A144B1C77253}" type="slidenum">
              <a:rPr lang="en-US" sz="1800">
                <a:solidFill>
                  <a:schemeClr val="bg2"/>
                </a:solidFill>
                <a:latin typeface="PT Sans" panose="020B0503020203020204" pitchFamily="34" charset="0"/>
              </a:rPr>
              <a:pPr algn="ctr"/>
              <a:t>‹#›</a:t>
            </a:fld>
            <a:endParaRPr lang="en-US" sz="2000" dirty="0">
              <a:solidFill>
                <a:schemeClr val="bg2"/>
              </a:solidFill>
              <a:latin typeface="PT Sans" panose="020B0503020203020204" pitchFamily="34" charset="0"/>
            </a:endParaRPr>
          </a:p>
        </p:txBody>
      </p:sp>
      <p:sp>
        <p:nvSpPr>
          <p:cNvPr id="12" name="Title Placeholder 1">
            <a:extLst>
              <a:ext uri="{FF2B5EF4-FFF2-40B4-BE49-F238E27FC236}">
                <a16:creationId xmlns:a16="http://schemas.microsoft.com/office/drawing/2014/main" id="{54EF32B2-C520-493E-859D-A9D077D086E1}"/>
              </a:ext>
            </a:extLst>
          </p:cNvPr>
          <p:cNvSpPr>
            <a:spLocks noGrp="1"/>
          </p:cNvSpPr>
          <p:nvPr>
            <p:ph type="title"/>
          </p:nvPr>
        </p:nvSpPr>
        <p:spPr>
          <a:xfrm>
            <a:off x="467544" y="1340768"/>
            <a:ext cx="7886700" cy="965523"/>
          </a:xfrm>
          <a:prstGeom prst="rect">
            <a:avLst/>
          </a:prstGeom>
        </p:spPr>
        <p:txBody>
          <a:bodyPr vert="horz" lIns="91440" tIns="45720" rIns="91440" bIns="45720" rtlCol="0" anchor="ctr">
            <a:normAutofit/>
          </a:bodyPr>
          <a:lstStyle>
            <a:lvl1pPr>
              <a:defRPr>
                <a:latin typeface="PT Sans" panose="020B0503020203020204" pitchFamily="34" charset="0"/>
              </a:defRPr>
            </a:lvl1pPr>
          </a:lstStyle>
          <a:p>
            <a:r>
              <a:rPr lang="en-US" dirty="0"/>
              <a:t>Click to edit Master title style</a:t>
            </a:r>
          </a:p>
        </p:txBody>
      </p:sp>
      <p:sp>
        <p:nvSpPr>
          <p:cNvPr id="13" name="Text Placeholder 2">
            <a:extLst>
              <a:ext uri="{FF2B5EF4-FFF2-40B4-BE49-F238E27FC236}">
                <a16:creationId xmlns:a16="http://schemas.microsoft.com/office/drawing/2014/main" id="{BFB340FD-E5C8-40FB-8FFA-E3B74A3978E7}"/>
              </a:ext>
            </a:extLst>
          </p:cNvPr>
          <p:cNvSpPr>
            <a:spLocks noGrp="1"/>
          </p:cNvSpPr>
          <p:nvPr>
            <p:ph idx="1"/>
          </p:nvPr>
        </p:nvSpPr>
        <p:spPr>
          <a:xfrm>
            <a:off x="467544" y="2441228"/>
            <a:ext cx="7886700" cy="4228132"/>
          </a:xfrm>
          <a:prstGeom prst="rect">
            <a:avLst/>
          </a:prstGeom>
        </p:spPr>
        <p:txBody>
          <a:bodyPr vert="horz" lIns="91440" tIns="45720" rIns="91440" bIns="45720" rtlCol="0">
            <a:normAutofit/>
          </a:bodyPr>
          <a:lstStyle>
            <a:lvl1pPr>
              <a:defRPr>
                <a:latin typeface="PT Sans" panose="020B0503020203020204" pitchFamily="34" charset="0"/>
              </a:defRPr>
            </a:lvl1pPr>
            <a:lvl2pPr>
              <a:defRPr>
                <a:latin typeface="PT Sans" panose="020B0503020203020204" pitchFamily="34" charset="0"/>
              </a:defRPr>
            </a:lvl2pPr>
            <a:lvl3pPr>
              <a:defRPr>
                <a:latin typeface="PT Sans" panose="020B0503020203020204" pitchFamily="34" charset="0"/>
              </a:defRPr>
            </a:lvl3pPr>
            <a:lvl4pPr>
              <a:defRPr>
                <a:latin typeface="PT Sans" panose="020B0503020203020204" pitchFamily="34" charset="0"/>
              </a:defRPr>
            </a:lvl4pPr>
            <a:lvl5pPr>
              <a:defRPr>
                <a:latin typeface="PT Sans" panose="020B0503020203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99641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7253131-A3D1-4BD2-B372-CE94B7CC9DC2}"/>
              </a:ext>
            </a:extLst>
          </p:cNvPr>
          <p:cNvSpPr/>
          <p:nvPr userDrawn="1"/>
        </p:nvSpPr>
        <p:spPr>
          <a:xfrm>
            <a:off x="0" y="0"/>
            <a:ext cx="4716016" cy="6858000"/>
          </a:xfrm>
          <a:prstGeom prst="rect">
            <a:avLst/>
          </a:prstGeom>
          <a:solidFill>
            <a:srgbClr val="871721">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5427636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7253131-A3D1-4BD2-B372-CE94B7CC9DC2}"/>
              </a:ext>
            </a:extLst>
          </p:cNvPr>
          <p:cNvSpPr/>
          <p:nvPr userDrawn="1"/>
        </p:nvSpPr>
        <p:spPr>
          <a:xfrm>
            <a:off x="0" y="0"/>
            <a:ext cx="4716016" cy="6858000"/>
          </a:xfrm>
          <a:prstGeom prst="rect">
            <a:avLst/>
          </a:prstGeom>
          <a:solidFill>
            <a:schemeClr val="tx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1700075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7253131-A3D1-4BD2-B372-CE94B7CC9DC2}"/>
              </a:ext>
            </a:extLst>
          </p:cNvPr>
          <p:cNvSpPr/>
          <p:nvPr userDrawn="1"/>
        </p:nvSpPr>
        <p:spPr>
          <a:xfrm>
            <a:off x="0" y="0"/>
            <a:ext cx="4716016" cy="6858000"/>
          </a:xfrm>
          <a:prstGeom prst="rect">
            <a:avLst/>
          </a:prstGeom>
          <a:solidFill>
            <a:schemeClr val="bg2">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5976676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7253131-A3D1-4BD2-B372-CE94B7CC9DC2}"/>
              </a:ext>
            </a:extLst>
          </p:cNvPr>
          <p:cNvSpPr/>
          <p:nvPr userDrawn="1"/>
        </p:nvSpPr>
        <p:spPr>
          <a:xfrm>
            <a:off x="0" y="0"/>
            <a:ext cx="4716016" cy="6858000"/>
          </a:xfrm>
          <a:prstGeom prst="rect">
            <a:avLst/>
          </a:prstGeom>
          <a:solidFill>
            <a:schemeClr val="accent1">
              <a:lumMod val="7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3622210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7253131-A3D1-4BD2-B372-CE94B7CC9DC2}"/>
              </a:ext>
            </a:extLst>
          </p:cNvPr>
          <p:cNvSpPr/>
          <p:nvPr userDrawn="1"/>
        </p:nvSpPr>
        <p:spPr>
          <a:xfrm>
            <a:off x="0" y="0"/>
            <a:ext cx="4716016" cy="6858000"/>
          </a:xfrm>
          <a:prstGeom prst="rect">
            <a:avLst/>
          </a:prstGeom>
          <a:solidFill>
            <a:schemeClr val="accent2">
              <a:lumMod val="7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434078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7253131-A3D1-4BD2-B372-CE94B7CC9DC2}"/>
              </a:ext>
            </a:extLst>
          </p:cNvPr>
          <p:cNvSpPr/>
          <p:nvPr userDrawn="1"/>
        </p:nvSpPr>
        <p:spPr>
          <a:xfrm>
            <a:off x="0" y="0"/>
            <a:ext cx="4716016" cy="6858000"/>
          </a:xfrm>
          <a:prstGeom prst="rect">
            <a:avLst/>
          </a:prstGeom>
          <a:solidFill>
            <a:schemeClr val="accent5">
              <a:lumMod val="7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3533590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272186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7" r:id="rId3"/>
    <p:sldLayoutId id="2147483651" r:id="rId4"/>
    <p:sldLayoutId id="2147483654" r:id="rId5"/>
    <p:sldLayoutId id="2147483655" r:id="rId6"/>
    <p:sldLayoutId id="2147483652" r:id="rId7"/>
    <p:sldLayoutId id="2147483653" r:id="rId8"/>
    <p:sldLayoutId id="2147483656" r:id="rId9"/>
    <p:sldLayoutId id="2147483658" r:id="rId10"/>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mailto:craig.markley@iowadot.us" TargetMode="External"/><Relationship Id="rId2" Type="http://schemas.openxmlformats.org/officeDocument/2006/relationships/notesSlide" Target="../notesSlides/notesSlide2.xml"/><Relationship Id="rId1" Type="http://schemas.openxmlformats.org/officeDocument/2006/relationships/slideLayout" Target="../slideLayouts/slideLayout10.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6000" r="-6000"/>
          </a:stretch>
        </a:blipFill>
        <a:effectLst/>
      </p:bgPr>
    </p:bg>
    <p:spTree>
      <p:nvGrpSpPr>
        <p:cNvPr id="1" name=""/>
        <p:cNvGrpSpPr/>
        <p:nvPr/>
      </p:nvGrpSpPr>
      <p:grpSpPr>
        <a:xfrm>
          <a:off x="0" y="0"/>
          <a:ext cx="0" cy="0"/>
          <a:chOff x="0" y="0"/>
          <a:chExt cx="0" cy="0"/>
        </a:xfrm>
      </p:grpSpPr>
      <p:sp>
        <p:nvSpPr>
          <p:cNvPr id="15" name="Rectangle 14"/>
          <p:cNvSpPr/>
          <p:nvPr/>
        </p:nvSpPr>
        <p:spPr>
          <a:xfrm>
            <a:off x="0" y="0"/>
            <a:ext cx="9144000" cy="953344"/>
          </a:xfrm>
          <a:prstGeom prst="rect">
            <a:avLst/>
          </a:prstGeom>
          <a:gradFill flip="none" rotWithShape="1">
            <a:gsLst>
              <a:gs pos="0">
                <a:schemeClr val="bg1">
                  <a:lumMod val="95000"/>
                  <a:shade val="67500"/>
                  <a:satMod val="115000"/>
                </a:schemeClr>
              </a:gs>
              <a:gs pos="52000">
                <a:schemeClr val="bg1"/>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75742" y="147581"/>
            <a:ext cx="2488746" cy="689131"/>
          </a:xfrm>
          <a:prstGeom prst="rect">
            <a:avLst/>
          </a:prstGeom>
        </p:spPr>
      </p:pic>
      <p:sp>
        <p:nvSpPr>
          <p:cNvPr id="7" name="TextBox 6">
            <a:extLst>
              <a:ext uri="{FF2B5EF4-FFF2-40B4-BE49-F238E27FC236}">
                <a16:creationId xmlns:a16="http://schemas.microsoft.com/office/drawing/2014/main" id="{9EEEC4D6-EA04-4B21-A205-B47603995269}"/>
              </a:ext>
            </a:extLst>
          </p:cNvPr>
          <p:cNvSpPr txBox="1"/>
          <p:nvPr/>
        </p:nvSpPr>
        <p:spPr>
          <a:xfrm>
            <a:off x="-7392" y="4797152"/>
            <a:ext cx="8496944" cy="1323439"/>
          </a:xfrm>
          <a:prstGeom prst="rect">
            <a:avLst/>
          </a:prstGeom>
          <a:noFill/>
        </p:spPr>
        <p:txBody>
          <a:bodyPr wrap="square" rtlCol="0">
            <a:spAutoFit/>
          </a:bodyPr>
          <a:lstStyle/>
          <a:p>
            <a:r>
              <a:rPr lang="en-US" sz="2000" b="1" dirty="0">
                <a:solidFill>
                  <a:schemeClr val="bg1"/>
                </a:solidFill>
                <a:latin typeface="PT Sans" panose="020B0503020203020204" pitchFamily="34" charset="0"/>
              </a:rPr>
              <a:t>Revitalize Iowa’s Sound Economy Program</a:t>
            </a:r>
          </a:p>
          <a:p>
            <a:r>
              <a:rPr lang="en-US" sz="2000" b="1" dirty="0">
                <a:solidFill>
                  <a:schemeClr val="bg1"/>
                </a:solidFill>
                <a:latin typeface="PT Sans" panose="020B0503020203020204" pitchFamily="34" charset="0"/>
              </a:rPr>
              <a:t>Iowa Transportation Commission Workshop</a:t>
            </a:r>
          </a:p>
          <a:p>
            <a:r>
              <a:rPr lang="en-US" sz="2000" b="1" dirty="0">
                <a:solidFill>
                  <a:schemeClr val="bg1"/>
                </a:solidFill>
                <a:latin typeface="PT Sans" panose="020B0503020203020204" pitchFamily="34" charset="0"/>
              </a:rPr>
              <a:t>Workforce Housing Element RISE Policy</a:t>
            </a:r>
          </a:p>
          <a:p>
            <a:r>
              <a:rPr lang="en-US" sz="2000" b="1" dirty="0">
                <a:solidFill>
                  <a:schemeClr val="bg1"/>
                </a:solidFill>
                <a:latin typeface="PT Sans" panose="020B0503020203020204" pitchFamily="34" charset="0"/>
              </a:rPr>
              <a:t>August 9, 2021</a:t>
            </a:r>
            <a:endParaRPr lang="en-US" sz="2000" dirty="0">
              <a:solidFill>
                <a:schemeClr val="bg1"/>
              </a:solidFill>
              <a:latin typeface="PT Sans" panose="020B0503020203020204" pitchFamily="34" charset="0"/>
            </a:endParaRPr>
          </a:p>
        </p:txBody>
      </p:sp>
    </p:spTree>
    <p:extLst>
      <p:ext uri="{BB962C8B-B14F-4D97-AF65-F5344CB8AC3E}">
        <p14:creationId xmlns:p14="http://schemas.microsoft.com/office/powerpoint/2010/main" val="21351476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a:extLst>
              <a:ext uri="{FF2B5EF4-FFF2-40B4-BE49-F238E27FC236}">
                <a16:creationId xmlns:a16="http://schemas.microsoft.com/office/drawing/2014/main" id="{4F7A35D9-C957-4396-BEAF-37B42858842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95844" y="147581"/>
            <a:ext cx="1968643" cy="545115"/>
          </a:xfrm>
          <a:prstGeom prst="rect">
            <a:avLst/>
          </a:prstGeom>
        </p:spPr>
      </p:pic>
      <p:sp>
        <p:nvSpPr>
          <p:cNvPr id="13" name="Text Placeholder 2">
            <a:extLst>
              <a:ext uri="{FF2B5EF4-FFF2-40B4-BE49-F238E27FC236}">
                <a16:creationId xmlns:a16="http://schemas.microsoft.com/office/drawing/2014/main" id="{7EFB17E1-6237-4C5B-90C1-F0860AAD46AC}"/>
              </a:ext>
            </a:extLst>
          </p:cNvPr>
          <p:cNvSpPr>
            <a:spLocks noGrp="1"/>
          </p:cNvSpPr>
          <p:nvPr>
            <p:ph idx="1"/>
          </p:nvPr>
        </p:nvSpPr>
        <p:spPr>
          <a:xfrm>
            <a:off x="681991" y="1625235"/>
            <a:ext cx="7710646" cy="5085184"/>
          </a:xfrm>
          <a:prstGeom prst="rect">
            <a:avLst/>
          </a:prstGeom>
        </p:spPr>
        <p:txBody>
          <a:bodyPr vert="horz" lIns="91440" tIns="45720" rIns="91440" bIns="45720" rtlCol="0">
            <a:normAutofit/>
          </a:bodyPr>
          <a:lstStyle/>
          <a:p>
            <a:pPr marL="457200" indent="-457200">
              <a:spcBef>
                <a:spcPts val="0"/>
              </a:spcBef>
              <a:spcAft>
                <a:spcPts val="1200"/>
              </a:spcAft>
              <a:buClr>
                <a:schemeClr val="tx1"/>
              </a:buClr>
              <a:buFontTx/>
              <a:buChar char="•"/>
              <a:defRPr/>
            </a:pPr>
            <a:r>
              <a:rPr lang="en-US" sz="2400" dirty="0">
                <a:cs typeface="Arial" pitchFamily="34" charset="0"/>
              </a:rPr>
              <a:t>Survey of cities and counties identified the need for RISE funding to support development of workforce housing particularly in smaller communities.</a:t>
            </a:r>
          </a:p>
          <a:p>
            <a:pPr marL="457200" indent="-457200">
              <a:spcBef>
                <a:spcPts val="0"/>
              </a:spcBef>
              <a:spcAft>
                <a:spcPts val="1200"/>
              </a:spcAft>
              <a:buClr>
                <a:schemeClr val="tx1"/>
              </a:buClr>
              <a:buFontTx/>
              <a:buChar char="•"/>
              <a:defRPr/>
            </a:pPr>
            <a:r>
              <a:rPr lang="en-US" sz="2400" dirty="0">
                <a:cs typeface="Arial" pitchFamily="34" charset="0"/>
              </a:rPr>
              <a:t>This need supports Governor Reynolds Empower Rural Iowa Initiative which is managed by the Center for Rural Revitalization housed within the Iowa Economic Development Authority (IEDA).</a:t>
            </a:r>
          </a:p>
          <a:p>
            <a:pPr marL="457200" indent="-457200">
              <a:spcBef>
                <a:spcPts val="0"/>
              </a:spcBef>
              <a:spcAft>
                <a:spcPts val="1200"/>
              </a:spcAft>
              <a:buClr>
                <a:schemeClr val="tx1"/>
              </a:buClr>
              <a:buFontTx/>
              <a:buChar char="•"/>
              <a:defRPr/>
            </a:pPr>
            <a:r>
              <a:rPr lang="en-US" sz="2400" dirty="0">
                <a:cs typeface="Arial" pitchFamily="34" charset="0"/>
              </a:rPr>
              <a:t>The Investing in Rural Iowa Task Force held Idea Summits throughout Iowa and identified the need to expand RISE program authority to support rural workforce housing projects.</a:t>
            </a:r>
          </a:p>
          <a:p>
            <a:pPr marL="457200" indent="-457200">
              <a:spcBef>
                <a:spcPts val="0"/>
              </a:spcBef>
              <a:spcAft>
                <a:spcPts val="1200"/>
              </a:spcAft>
              <a:buClr>
                <a:schemeClr val="tx1"/>
              </a:buClr>
              <a:buFontTx/>
              <a:buChar char="•"/>
              <a:defRPr/>
            </a:pPr>
            <a:endParaRPr lang="en-US" sz="2400" dirty="0">
              <a:cs typeface="Arial" pitchFamily="34" charset="0"/>
            </a:endParaRPr>
          </a:p>
          <a:p>
            <a:pPr marL="457200" indent="-457200">
              <a:spcBef>
                <a:spcPts val="0"/>
              </a:spcBef>
              <a:spcAft>
                <a:spcPts val="1200"/>
              </a:spcAft>
              <a:buClr>
                <a:schemeClr val="tx1"/>
              </a:buClr>
              <a:buFontTx/>
              <a:buChar char="•"/>
              <a:defRPr/>
            </a:pPr>
            <a:endParaRPr lang="en-US" sz="2400" dirty="0">
              <a:cs typeface="Arial" pitchFamily="34" charset="0"/>
            </a:endParaRPr>
          </a:p>
          <a:p>
            <a:pPr marL="457200" indent="-457200">
              <a:spcBef>
                <a:spcPts val="0"/>
              </a:spcBef>
              <a:spcAft>
                <a:spcPts val="1200"/>
              </a:spcAft>
              <a:buClr>
                <a:schemeClr val="tx1"/>
              </a:buClr>
              <a:buFontTx/>
              <a:buChar char="•"/>
              <a:defRPr/>
            </a:pPr>
            <a:endParaRPr lang="en-US" sz="2400" dirty="0">
              <a:cs typeface="Arial" pitchFamily="34" charset="0"/>
            </a:endParaRPr>
          </a:p>
          <a:p>
            <a:pPr marL="457200" indent="-457200">
              <a:spcBef>
                <a:spcPts val="0"/>
              </a:spcBef>
              <a:spcAft>
                <a:spcPts val="1200"/>
              </a:spcAft>
              <a:buClr>
                <a:schemeClr val="tx1"/>
              </a:buClr>
              <a:buFontTx/>
              <a:buChar char="•"/>
              <a:defRPr/>
            </a:pPr>
            <a:endParaRPr lang="en-US" sz="2400" dirty="0">
              <a:cs typeface="Arial" pitchFamily="34" charset="0"/>
            </a:endParaRPr>
          </a:p>
        </p:txBody>
      </p:sp>
      <p:sp>
        <p:nvSpPr>
          <p:cNvPr id="11" name="Title 10">
            <a:extLst>
              <a:ext uri="{FF2B5EF4-FFF2-40B4-BE49-F238E27FC236}">
                <a16:creationId xmlns:a16="http://schemas.microsoft.com/office/drawing/2014/main" id="{529AD376-841A-42E0-A075-63651BC991D8}"/>
              </a:ext>
            </a:extLst>
          </p:cNvPr>
          <p:cNvSpPr>
            <a:spLocks noGrp="1"/>
          </p:cNvSpPr>
          <p:nvPr>
            <p:ph type="title"/>
          </p:nvPr>
        </p:nvSpPr>
        <p:spPr>
          <a:xfrm>
            <a:off x="707630" y="818881"/>
            <a:ext cx="7685007" cy="432050"/>
          </a:xfrm>
        </p:spPr>
        <p:txBody>
          <a:bodyPr>
            <a:noAutofit/>
          </a:bodyPr>
          <a:lstStyle/>
          <a:p>
            <a:pPr algn="l"/>
            <a:r>
              <a:rPr lang="en-US" sz="3400" b="1" dirty="0">
                <a:solidFill>
                  <a:schemeClr val="tx2"/>
                </a:solidFill>
              </a:rPr>
              <a:t>Workforce Housing Element RISE Policy History</a:t>
            </a:r>
          </a:p>
        </p:txBody>
      </p:sp>
    </p:spTree>
    <p:extLst>
      <p:ext uri="{BB962C8B-B14F-4D97-AF65-F5344CB8AC3E}">
        <p14:creationId xmlns:p14="http://schemas.microsoft.com/office/powerpoint/2010/main" val="37371477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a:extLst>
              <a:ext uri="{FF2B5EF4-FFF2-40B4-BE49-F238E27FC236}">
                <a16:creationId xmlns:a16="http://schemas.microsoft.com/office/drawing/2014/main" id="{4F7A35D9-C957-4396-BEAF-37B42858842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95844" y="147581"/>
            <a:ext cx="1968643" cy="545115"/>
          </a:xfrm>
          <a:prstGeom prst="rect">
            <a:avLst/>
          </a:prstGeom>
        </p:spPr>
      </p:pic>
      <p:sp>
        <p:nvSpPr>
          <p:cNvPr id="13" name="Text Placeholder 2">
            <a:extLst>
              <a:ext uri="{FF2B5EF4-FFF2-40B4-BE49-F238E27FC236}">
                <a16:creationId xmlns:a16="http://schemas.microsoft.com/office/drawing/2014/main" id="{7EFB17E1-6237-4C5B-90C1-F0860AAD46AC}"/>
              </a:ext>
            </a:extLst>
          </p:cNvPr>
          <p:cNvSpPr>
            <a:spLocks noGrp="1"/>
          </p:cNvSpPr>
          <p:nvPr>
            <p:ph idx="1"/>
          </p:nvPr>
        </p:nvSpPr>
        <p:spPr>
          <a:xfrm>
            <a:off x="611560" y="1700808"/>
            <a:ext cx="7710646" cy="5085184"/>
          </a:xfrm>
          <a:prstGeom prst="rect">
            <a:avLst/>
          </a:prstGeom>
        </p:spPr>
        <p:txBody>
          <a:bodyPr vert="horz" lIns="91440" tIns="45720" rIns="91440" bIns="45720" rtlCol="0">
            <a:normAutofit/>
          </a:bodyPr>
          <a:lstStyle/>
          <a:p>
            <a:pPr marL="457200" indent="-457200">
              <a:spcBef>
                <a:spcPts val="0"/>
              </a:spcBef>
              <a:spcAft>
                <a:spcPts val="1200"/>
              </a:spcAft>
              <a:buClr>
                <a:schemeClr val="tx1"/>
              </a:buClr>
              <a:buFontTx/>
              <a:buChar char="•"/>
              <a:defRPr/>
            </a:pPr>
            <a:r>
              <a:rPr lang="en-US" sz="2400" dirty="0">
                <a:cs typeface="Arial" pitchFamily="34" charset="0"/>
              </a:rPr>
              <a:t>Following are very high-level summaries of three communities that Iowa State University Extension and IEDA staff assisted in performing rural housing readiness assessments and creating action plans to ensure they were positioned for housing changes by having community engagement as well as ensuring appropriate zoning ordinances, building codes, rental codes, vacant lots, adequate water, sanitary sewer, storm sewer and street maintenance were either in-place or could be implemented.</a:t>
            </a:r>
          </a:p>
        </p:txBody>
      </p:sp>
      <p:sp>
        <p:nvSpPr>
          <p:cNvPr id="11" name="Title 10">
            <a:extLst>
              <a:ext uri="{FF2B5EF4-FFF2-40B4-BE49-F238E27FC236}">
                <a16:creationId xmlns:a16="http://schemas.microsoft.com/office/drawing/2014/main" id="{529AD376-841A-42E0-A075-63651BC991D8}"/>
              </a:ext>
            </a:extLst>
          </p:cNvPr>
          <p:cNvSpPr>
            <a:spLocks noGrp="1"/>
          </p:cNvSpPr>
          <p:nvPr>
            <p:ph type="title"/>
          </p:nvPr>
        </p:nvSpPr>
        <p:spPr>
          <a:xfrm>
            <a:off x="179512" y="818881"/>
            <a:ext cx="8784975" cy="432050"/>
          </a:xfrm>
        </p:spPr>
        <p:txBody>
          <a:bodyPr>
            <a:noAutofit/>
          </a:bodyPr>
          <a:lstStyle/>
          <a:p>
            <a:pPr algn="l"/>
            <a:r>
              <a:rPr lang="en-US" sz="3400" b="1" dirty="0">
                <a:solidFill>
                  <a:schemeClr val="tx2"/>
                </a:solidFill>
              </a:rPr>
              <a:t>Workforce Housing Element RISE Policy History (continued)</a:t>
            </a:r>
          </a:p>
        </p:txBody>
      </p:sp>
    </p:spTree>
    <p:extLst>
      <p:ext uri="{BB962C8B-B14F-4D97-AF65-F5344CB8AC3E}">
        <p14:creationId xmlns:p14="http://schemas.microsoft.com/office/powerpoint/2010/main" val="17160314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a:extLst>
              <a:ext uri="{FF2B5EF4-FFF2-40B4-BE49-F238E27FC236}">
                <a16:creationId xmlns:a16="http://schemas.microsoft.com/office/drawing/2014/main" id="{4F7A35D9-C957-4396-BEAF-37B42858842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95844" y="147581"/>
            <a:ext cx="1968643" cy="545115"/>
          </a:xfrm>
          <a:prstGeom prst="rect">
            <a:avLst/>
          </a:prstGeom>
        </p:spPr>
      </p:pic>
      <p:sp>
        <p:nvSpPr>
          <p:cNvPr id="13" name="Text Placeholder 2">
            <a:extLst>
              <a:ext uri="{FF2B5EF4-FFF2-40B4-BE49-F238E27FC236}">
                <a16:creationId xmlns:a16="http://schemas.microsoft.com/office/drawing/2014/main" id="{7EFB17E1-6237-4C5B-90C1-F0860AAD46AC}"/>
              </a:ext>
            </a:extLst>
          </p:cNvPr>
          <p:cNvSpPr>
            <a:spLocks noGrp="1"/>
          </p:cNvSpPr>
          <p:nvPr>
            <p:ph idx="1"/>
          </p:nvPr>
        </p:nvSpPr>
        <p:spPr>
          <a:xfrm>
            <a:off x="251520" y="1556792"/>
            <a:ext cx="8712967" cy="5085184"/>
          </a:xfrm>
          <a:prstGeom prst="rect">
            <a:avLst/>
          </a:prstGeom>
        </p:spPr>
        <p:txBody>
          <a:bodyPr vert="horz" lIns="91440" tIns="91440" rIns="91440" bIns="0" rtlCol="0">
            <a:normAutofit/>
          </a:bodyPr>
          <a:lstStyle/>
          <a:p>
            <a:pPr marL="457200" indent="-457200">
              <a:spcBef>
                <a:spcPts val="0"/>
              </a:spcBef>
              <a:spcAft>
                <a:spcPts val="1200"/>
              </a:spcAft>
              <a:buClr>
                <a:schemeClr val="tx1"/>
              </a:buClr>
              <a:buFontTx/>
              <a:buChar char="•"/>
              <a:defRPr/>
            </a:pPr>
            <a:r>
              <a:rPr lang="en-US" sz="2400" b="1" dirty="0">
                <a:cs typeface="Arial" pitchFamily="34" charset="0"/>
              </a:rPr>
              <a:t>Vision for new housing:</a:t>
            </a:r>
          </a:p>
          <a:p>
            <a:pPr marL="857250" lvl="1" indent="-457200">
              <a:spcBef>
                <a:spcPts val="0"/>
              </a:spcBef>
              <a:spcAft>
                <a:spcPts val="1200"/>
              </a:spcAft>
              <a:buClr>
                <a:schemeClr val="tx1"/>
              </a:buClr>
              <a:buFontTx/>
              <a:buChar char="•"/>
              <a:defRPr/>
            </a:pPr>
            <a:r>
              <a:rPr lang="en-US" sz="2000" dirty="0">
                <a:cs typeface="Arial" pitchFamily="34" charset="0"/>
              </a:rPr>
              <a:t>A new subdivision;</a:t>
            </a:r>
          </a:p>
          <a:p>
            <a:pPr marL="857250" lvl="1" indent="-457200">
              <a:spcBef>
                <a:spcPts val="0"/>
              </a:spcBef>
              <a:spcAft>
                <a:spcPts val="1200"/>
              </a:spcAft>
              <a:buClr>
                <a:schemeClr val="tx1"/>
              </a:buClr>
              <a:buFontTx/>
              <a:buChar char="•"/>
              <a:defRPr/>
            </a:pPr>
            <a:r>
              <a:rPr lang="en-US" sz="2000" dirty="0">
                <a:cs typeface="Arial" pitchFamily="34" charset="0"/>
              </a:rPr>
              <a:t>Create multiple types of housing;</a:t>
            </a:r>
          </a:p>
          <a:p>
            <a:pPr marL="857250" lvl="1" indent="-457200">
              <a:spcBef>
                <a:spcPts val="0"/>
              </a:spcBef>
              <a:spcAft>
                <a:spcPts val="1200"/>
              </a:spcAft>
              <a:buClr>
                <a:schemeClr val="tx1"/>
              </a:buClr>
              <a:buFontTx/>
              <a:buChar char="•"/>
              <a:defRPr/>
            </a:pPr>
            <a:r>
              <a:rPr lang="en-US" sz="2000" dirty="0">
                <a:cs typeface="Arial" pitchFamily="34" charset="0"/>
              </a:rPr>
              <a:t>More available land for new housing development;</a:t>
            </a:r>
          </a:p>
          <a:p>
            <a:pPr marL="857250" lvl="1" indent="-457200">
              <a:spcBef>
                <a:spcPts val="0"/>
              </a:spcBef>
              <a:spcAft>
                <a:spcPts val="1200"/>
              </a:spcAft>
              <a:buClr>
                <a:schemeClr val="tx1"/>
              </a:buClr>
              <a:buFontTx/>
              <a:buChar char="•"/>
              <a:defRPr/>
            </a:pPr>
            <a:r>
              <a:rPr lang="en-US" sz="2000" dirty="0">
                <a:cs typeface="Arial" pitchFamily="34" charset="0"/>
              </a:rPr>
              <a:t>Larger lots for new housing;</a:t>
            </a:r>
          </a:p>
          <a:p>
            <a:pPr marL="857250" lvl="1" indent="-457200">
              <a:spcBef>
                <a:spcPts val="0"/>
              </a:spcBef>
              <a:spcAft>
                <a:spcPts val="1200"/>
              </a:spcAft>
              <a:buClr>
                <a:schemeClr val="tx1"/>
              </a:buClr>
              <a:buFontTx/>
              <a:buChar char="•"/>
              <a:defRPr/>
            </a:pPr>
            <a:r>
              <a:rPr lang="en-US" sz="2000" dirty="0">
                <a:cs typeface="Arial" pitchFamily="34" charset="0"/>
              </a:rPr>
              <a:t>Apartments for retired people;</a:t>
            </a:r>
          </a:p>
          <a:p>
            <a:pPr marL="857250" lvl="1" indent="-457200">
              <a:spcBef>
                <a:spcPts val="0"/>
              </a:spcBef>
              <a:spcAft>
                <a:spcPts val="1200"/>
              </a:spcAft>
              <a:buClr>
                <a:schemeClr val="tx1"/>
              </a:buClr>
              <a:buFontTx/>
              <a:buChar char="•"/>
              <a:defRPr/>
            </a:pPr>
            <a:r>
              <a:rPr lang="en-US" sz="2000" dirty="0">
                <a:cs typeface="Arial" pitchFamily="34" charset="0"/>
              </a:rPr>
              <a:t>New starter affordable homes;</a:t>
            </a:r>
          </a:p>
          <a:p>
            <a:pPr marL="857250" lvl="1" indent="-457200">
              <a:spcBef>
                <a:spcPts val="0"/>
              </a:spcBef>
              <a:spcAft>
                <a:spcPts val="1200"/>
              </a:spcAft>
              <a:buClr>
                <a:schemeClr val="tx1"/>
              </a:buClr>
              <a:buFontTx/>
              <a:buChar char="•"/>
              <a:defRPr/>
            </a:pPr>
            <a:r>
              <a:rPr lang="en-US" sz="2000" dirty="0">
                <a:cs typeface="Arial" pitchFamily="34" charset="0"/>
              </a:rPr>
              <a:t>Creation of a housing rehabilitation program. </a:t>
            </a:r>
          </a:p>
          <a:p>
            <a:pPr marL="0" indent="0">
              <a:spcBef>
                <a:spcPts val="0"/>
              </a:spcBef>
              <a:buClr>
                <a:schemeClr val="tx1"/>
              </a:buClr>
              <a:buNone/>
              <a:defRPr/>
            </a:pPr>
            <a:r>
              <a:rPr lang="en-US" sz="2000" dirty="0">
                <a:cs typeface="Arial" pitchFamily="34" charset="0"/>
              </a:rPr>
              <a:t>	</a:t>
            </a:r>
          </a:p>
          <a:p>
            <a:pPr marL="0" indent="0">
              <a:spcBef>
                <a:spcPts val="0"/>
              </a:spcBef>
              <a:buClr>
                <a:schemeClr val="tx1"/>
              </a:buClr>
              <a:buNone/>
              <a:defRPr/>
            </a:pPr>
            <a:endParaRPr lang="en-US" sz="2400" dirty="0">
              <a:cs typeface="Arial" pitchFamily="34" charset="0"/>
            </a:endParaRPr>
          </a:p>
          <a:p>
            <a:pPr marL="0" indent="0">
              <a:spcBef>
                <a:spcPts val="0"/>
              </a:spcBef>
              <a:buClr>
                <a:schemeClr val="tx1"/>
              </a:buClr>
              <a:buNone/>
              <a:defRPr/>
            </a:pPr>
            <a:endParaRPr lang="en-US" sz="2400" dirty="0">
              <a:cs typeface="Arial" pitchFamily="34" charset="0"/>
            </a:endParaRPr>
          </a:p>
        </p:txBody>
      </p:sp>
      <p:sp>
        <p:nvSpPr>
          <p:cNvPr id="11" name="Title 10">
            <a:extLst>
              <a:ext uri="{FF2B5EF4-FFF2-40B4-BE49-F238E27FC236}">
                <a16:creationId xmlns:a16="http://schemas.microsoft.com/office/drawing/2014/main" id="{529AD376-841A-42E0-A075-63651BC991D8}"/>
              </a:ext>
            </a:extLst>
          </p:cNvPr>
          <p:cNvSpPr>
            <a:spLocks noGrp="1"/>
          </p:cNvSpPr>
          <p:nvPr>
            <p:ph type="title"/>
          </p:nvPr>
        </p:nvSpPr>
        <p:spPr>
          <a:xfrm>
            <a:off x="707630" y="818881"/>
            <a:ext cx="7685007" cy="432050"/>
          </a:xfrm>
        </p:spPr>
        <p:txBody>
          <a:bodyPr>
            <a:noAutofit/>
          </a:bodyPr>
          <a:lstStyle/>
          <a:p>
            <a:pPr algn="l"/>
            <a:r>
              <a:rPr lang="en-US" sz="3400" b="1" dirty="0">
                <a:solidFill>
                  <a:schemeClr val="tx2"/>
                </a:solidFill>
              </a:rPr>
              <a:t>Summary of Rural Housing Readiness Action Plan for Mapleton</a:t>
            </a:r>
          </a:p>
        </p:txBody>
      </p:sp>
    </p:spTree>
    <p:extLst>
      <p:ext uri="{BB962C8B-B14F-4D97-AF65-F5344CB8AC3E}">
        <p14:creationId xmlns:p14="http://schemas.microsoft.com/office/powerpoint/2010/main" val="35041357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a:extLst>
              <a:ext uri="{FF2B5EF4-FFF2-40B4-BE49-F238E27FC236}">
                <a16:creationId xmlns:a16="http://schemas.microsoft.com/office/drawing/2014/main" id="{4F7A35D9-C957-4396-BEAF-37B42858842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95844" y="147581"/>
            <a:ext cx="1968643" cy="545115"/>
          </a:xfrm>
          <a:prstGeom prst="rect">
            <a:avLst/>
          </a:prstGeom>
        </p:spPr>
      </p:pic>
      <p:sp>
        <p:nvSpPr>
          <p:cNvPr id="13" name="Text Placeholder 2">
            <a:extLst>
              <a:ext uri="{FF2B5EF4-FFF2-40B4-BE49-F238E27FC236}">
                <a16:creationId xmlns:a16="http://schemas.microsoft.com/office/drawing/2014/main" id="{7EFB17E1-6237-4C5B-90C1-F0860AAD46AC}"/>
              </a:ext>
            </a:extLst>
          </p:cNvPr>
          <p:cNvSpPr>
            <a:spLocks noGrp="1"/>
          </p:cNvSpPr>
          <p:nvPr>
            <p:ph idx="1"/>
          </p:nvPr>
        </p:nvSpPr>
        <p:spPr>
          <a:xfrm>
            <a:off x="251520" y="1556792"/>
            <a:ext cx="8712967" cy="5085184"/>
          </a:xfrm>
          <a:prstGeom prst="rect">
            <a:avLst/>
          </a:prstGeom>
        </p:spPr>
        <p:txBody>
          <a:bodyPr vert="horz" lIns="91440" tIns="91440" rIns="91440" bIns="0" rtlCol="0">
            <a:normAutofit/>
          </a:bodyPr>
          <a:lstStyle/>
          <a:p>
            <a:pPr marL="457200" indent="-457200">
              <a:spcBef>
                <a:spcPts val="0"/>
              </a:spcBef>
              <a:spcAft>
                <a:spcPts val="1200"/>
              </a:spcAft>
              <a:buClr>
                <a:schemeClr val="tx1"/>
              </a:buClr>
              <a:buFontTx/>
              <a:buChar char="•"/>
              <a:defRPr/>
            </a:pPr>
            <a:r>
              <a:rPr lang="en-US" sz="2400" b="1" dirty="0">
                <a:cs typeface="Arial" pitchFamily="34" charset="0"/>
              </a:rPr>
              <a:t>Vision for new housing:</a:t>
            </a:r>
          </a:p>
          <a:p>
            <a:pPr marL="857250" lvl="1" indent="-457200">
              <a:spcBef>
                <a:spcPts val="0"/>
              </a:spcBef>
              <a:spcAft>
                <a:spcPts val="1200"/>
              </a:spcAft>
              <a:buClr>
                <a:schemeClr val="tx1"/>
              </a:buClr>
              <a:buFontTx/>
              <a:buChar char="•"/>
              <a:defRPr/>
            </a:pPr>
            <a:r>
              <a:rPr lang="en-US" sz="2000" dirty="0">
                <a:cs typeface="Arial" pitchFamily="34" charset="0"/>
              </a:rPr>
              <a:t>More available zoned land for housing;</a:t>
            </a:r>
          </a:p>
          <a:p>
            <a:pPr marL="857250" lvl="1" indent="-457200">
              <a:spcBef>
                <a:spcPts val="0"/>
              </a:spcBef>
              <a:spcAft>
                <a:spcPts val="1200"/>
              </a:spcAft>
              <a:buClr>
                <a:schemeClr val="tx1"/>
              </a:buClr>
              <a:buFontTx/>
              <a:buChar char="•"/>
              <a:defRPr/>
            </a:pPr>
            <a:r>
              <a:rPr lang="en-US" sz="2000" dirty="0">
                <a:cs typeface="Arial" pitchFamily="34" charset="0"/>
              </a:rPr>
              <a:t>New apartments, townhouses and duplexes;</a:t>
            </a:r>
          </a:p>
          <a:p>
            <a:pPr marL="857250" lvl="1" indent="-457200">
              <a:spcBef>
                <a:spcPts val="0"/>
              </a:spcBef>
              <a:spcAft>
                <a:spcPts val="1200"/>
              </a:spcAft>
              <a:buClr>
                <a:schemeClr val="tx1"/>
              </a:buClr>
              <a:buFontTx/>
              <a:buChar char="•"/>
              <a:defRPr/>
            </a:pPr>
            <a:r>
              <a:rPr lang="en-US" sz="2000" dirty="0">
                <a:cs typeface="Arial" pitchFamily="34" charset="0"/>
              </a:rPr>
              <a:t>Townhomes and small lots;</a:t>
            </a:r>
          </a:p>
          <a:p>
            <a:pPr marL="857250" lvl="1" indent="-457200">
              <a:spcBef>
                <a:spcPts val="0"/>
              </a:spcBef>
              <a:spcAft>
                <a:spcPts val="1200"/>
              </a:spcAft>
              <a:buClr>
                <a:schemeClr val="tx1"/>
              </a:buClr>
              <a:buFontTx/>
              <a:buChar char="•"/>
              <a:defRPr/>
            </a:pPr>
            <a:r>
              <a:rPr lang="en-US" sz="2000" dirty="0">
                <a:cs typeface="Arial" pitchFamily="34" charset="0"/>
              </a:rPr>
              <a:t>Affordable to a range of incomes;</a:t>
            </a:r>
          </a:p>
          <a:p>
            <a:pPr marL="857250" lvl="1" indent="-457200">
              <a:spcBef>
                <a:spcPts val="0"/>
              </a:spcBef>
              <a:spcAft>
                <a:spcPts val="1200"/>
              </a:spcAft>
              <a:buClr>
                <a:schemeClr val="tx1"/>
              </a:buClr>
              <a:buFontTx/>
              <a:buChar char="•"/>
              <a:defRPr/>
            </a:pPr>
            <a:r>
              <a:rPr lang="en-US" sz="2000" dirty="0">
                <a:cs typeface="Arial" pitchFamily="34" charset="0"/>
              </a:rPr>
              <a:t>Small affordable units;</a:t>
            </a:r>
          </a:p>
          <a:p>
            <a:pPr marL="857250" lvl="1" indent="-457200">
              <a:spcBef>
                <a:spcPts val="0"/>
              </a:spcBef>
              <a:spcAft>
                <a:spcPts val="1200"/>
              </a:spcAft>
              <a:buClr>
                <a:schemeClr val="tx1"/>
              </a:buClr>
              <a:buFontTx/>
              <a:buChar char="•"/>
              <a:defRPr/>
            </a:pPr>
            <a:r>
              <a:rPr lang="en-US" sz="2000" dirty="0">
                <a:cs typeface="Arial" pitchFamily="34" charset="0"/>
              </a:rPr>
              <a:t>New senior housing to free up existing housing;</a:t>
            </a:r>
          </a:p>
          <a:p>
            <a:pPr marL="857250" lvl="1" indent="-457200">
              <a:spcBef>
                <a:spcPts val="0"/>
              </a:spcBef>
              <a:spcAft>
                <a:spcPts val="1200"/>
              </a:spcAft>
              <a:buClr>
                <a:schemeClr val="tx1"/>
              </a:buClr>
              <a:buFontTx/>
              <a:buChar char="•"/>
              <a:defRPr/>
            </a:pPr>
            <a:r>
              <a:rPr lang="en-US" sz="2000" dirty="0">
                <a:cs typeface="Arial" pitchFamily="34" charset="0"/>
              </a:rPr>
              <a:t>City council to create front-end incentive package;</a:t>
            </a:r>
          </a:p>
          <a:p>
            <a:pPr marL="857250" lvl="1" indent="-457200">
              <a:spcBef>
                <a:spcPts val="0"/>
              </a:spcBef>
              <a:spcAft>
                <a:spcPts val="1200"/>
              </a:spcAft>
              <a:buClr>
                <a:schemeClr val="tx1"/>
              </a:buClr>
              <a:buFontTx/>
              <a:buChar char="•"/>
              <a:defRPr/>
            </a:pPr>
            <a:r>
              <a:rPr lang="en-US" sz="2000" dirty="0">
                <a:cs typeface="Arial" pitchFamily="34" charset="0"/>
              </a:rPr>
              <a:t>Expanded rehabilitation program.</a:t>
            </a:r>
          </a:p>
          <a:p>
            <a:pPr marL="0" indent="0">
              <a:spcBef>
                <a:spcPts val="0"/>
              </a:spcBef>
              <a:buClr>
                <a:schemeClr val="tx1"/>
              </a:buClr>
              <a:buNone/>
              <a:defRPr/>
            </a:pPr>
            <a:r>
              <a:rPr lang="en-US" sz="2000" dirty="0">
                <a:cs typeface="Arial" pitchFamily="34" charset="0"/>
              </a:rPr>
              <a:t>	</a:t>
            </a:r>
          </a:p>
          <a:p>
            <a:pPr marL="0" indent="0">
              <a:spcBef>
                <a:spcPts val="0"/>
              </a:spcBef>
              <a:buClr>
                <a:schemeClr val="tx1"/>
              </a:buClr>
              <a:buNone/>
              <a:defRPr/>
            </a:pPr>
            <a:endParaRPr lang="en-US" sz="2400" dirty="0">
              <a:cs typeface="Arial" pitchFamily="34" charset="0"/>
            </a:endParaRPr>
          </a:p>
          <a:p>
            <a:pPr marL="0" indent="0">
              <a:spcBef>
                <a:spcPts val="0"/>
              </a:spcBef>
              <a:buClr>
                <a:schemeClr val="tx1"/>
              </a:buClr>
              <a:buNone/>
              <a:defRPr/>
            </a:pPr>
            <a:endParaRPr lang="en-US" sz="2400" dirty="0">
              <a:cs typeface="Arial" pitchFamily="34" charset="0"/>
            </a:endParaRPr>
          </a:p>
        </p:txBody>
      </p:sp>
      <p:sp>
        <p:nvSpPr>
          <p:cNvPr id="11" name="Title 10">
            <a:extLst>
              <a:ext uri="{FF2B5EF4-FFF2-40B4-BE49-F238E27FC236}">
                <a16:creationId xmlns:a16="http://schemas.microsoft.com/office/drawing/2014/main" id="{529AD376-841A-42E0-A075-63651BC991D8}"/>
              </a:ext>
            </a:extLst>
          </p:cNvPr>
          <p:cNvSpPr>
            <a:spLocks noGrp="1"/>
          </p:cNvSpPr>
          <p:nvPr>
            <p:ph type="title"/>
          </p:nvPr>
        </p:nvSpPr>
        <p:spPr>
          <a:xfrm>
            <a:off x="467544" y="818881"/>
            <a:ext cx="8208912" cy="432050"/>
          </a:xfrm>
        </p:spPr>
        <p:txBody>
          <a:bodyPr>
            <a:noAutofit/>
          </a:bodyPr>
          <a:lstStyle/>
          <a:p>
            <a:pPr algn="l"/>
            <a:r>
              <a:rPr lang="en-US" sz="3400" b="1" dirty="0">
                <a:solidFill>
                  <a:schemeClr val="tx2"/>
                </a:solidFill>
              </a:rPr>
              <a:t>Summary of Rural Housing Readiness Action Plan for Central City</a:t>
            </a:r>
          </a:p>
        </p:txBody>
      </p:sp>
    </p:spTree>
    <p:extLst>
      <p:ext uri="{BB962C8B-B14F-4D97-AF65-F5344CB8AC3E}">
        <p14:creationId xmlns:p14="http://schemas.microsoft.com/office/powerpoint/2010/main" val="16585181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a:extLst>
              <a:ext uri="{FF2B5EF4-FFF2-40B4-BE49-F238E27FC236}">
                <a16:creationId xmlns:a16="http://schemas.microsoft.com/office/drawing/2014/main" id="{4F7A35D9-C957-4396-BEAF-37B42858842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95844" y="147581"/>
            <a:ext cx="1968643" cy="545115"/>
          </a:xfrm>
          <a:prstGeom prst="rect">
            <a:avLst/>
          </a:prstGeom>
        </p:spPr>
      </p:pic>
      <p:sp>
        <p:nvSpPr>
          <p:cNvPr id="13" name="Text Placeholder 2">
            <a:extLst>
              <a:ext uri="{FF2B5EF4-FFF2-40B4-BE49-F238E27FC236}">
                <a16:creationId xmlns:a16="http://schemas.microsoft.com/office/drawing/2014/main" id="{7EFB17E1-6237-4C5B-90C1-F0860AAD46AC}"/>
              </a:ext>
            </a:extLst>
          </p:cNvPr>
          <p:cNvSpPr>
            <a:spLocks noGrp="1"/>
          </p:cNvSpPr>
          <p:nvPr>
            <p:ph idx="1"/>
          </p:nvPr>
        </p:nvSpPr>
        <p:spPr>
          <a:xfrm>
            <a:off x="251520" y="1556792"/>
            <a:ext cx="8712967" cy="5085184"/>
          </a:xfrm>
          <a:prstGeom prst="rect">
            <a:avLst/>
          </a:prstGeom>
        </p:spPr>
        <p:txBody>
          <a:bodyPr vert="horz" lIns="91440" tIns="91440" rIns="91440" bIns="0" rtlCol="0">
            <a:normAutofit/>
          </a:bodyPr>
          <a:lstStyle/>
          <a:p>
            <a:pPr marL="457200" indent="-457200">
              <a:spcBef>
                <a:spcPts val="0"/>
              </a:spcBef>
              <a:spcAft>
                <a:spcPts val="1200"/>
              </a:spcAft>
              <a:buClr>
                <a:schemeClr val="tx1"/>
              </a:buClr>
              <a:buFontTx/>
              <a:buChar char="•"/>
              <a:defRPr/>
            </a:pPr>
            <a:r>
              <a:rPr lang="en-US" sz="2400" b="1" dirty="0">
                <a:cs typeface="Arial" pitchFamily="34" charset="0"/>
              </a:rPr>
              <a:t>Vision for new housing:</a:t>
            </a:r>
          </a:p>
          <a:p>
            <a:pPr marL="857250" lvl="1" indent="-457200">
              <a:spcBef>
                <a:spcPts val="0"/>
              </a:spcBef>
              <a:spcAft>
                <a:spcPts val="1200"/>
              </a:spcAft>
              <a:buClr>
                <a:schemeClr val="tx1"/>
              </a:buClr>
              <a:buFontTx/>
              <a:buChar char="•"/>
              <a:defRPr/>
            </a:pPr>
            <a:r>
              <a:rPr lang="en-US" sz="2000" dirty="0">
                <a:cs typeface="Arial" pitchFamily="34" charset="0"/>
              </a:rPr>
              <a:t>New housing subdivision;</a:t>
            </a:r>
          </a:p>
          <a:p>
            <a:pPr marL="857250" lvl="1" indent="-457200">
              <a:spcBef>
                <a:spcPts val="0"/>
              </a:spcBef>
              <a:spcAft>
                <a:spcPts val="1200"/>
              </a:spcAft>
              <a:buClr>
                <a:schemeClr val="tx1"/>
              </a:buClr>
              <a:buFontTx/>
              <a:buChar char="•"/>
              <a:defRPr/>
            </a:pPr>
            <a:r>
              <a:rPr lang="en-US" sz="2000" dirty="0">
                <a:cs typeface="Arial" pitchFamily="34" charset="0"/>
              </a:rPr>
              <a:t>New single-family home options;</a:t>
            </a:r>
          </a:p>
          <a:p>
            <a:pPr marL="857250" lvl="1" indent="-457200">
              <a:spcBef>
                <a:spcPts val="0"/>
              </a:spcBef>
              <a:spcAft>
                <a:spcPts val="1200"/>
              </a:spcAft>
              <a:buClr>
                <a:schemeClr val="tx1"/>
              </a:buClr>
              <a:buFontTx/>
              <a:buChar char="•"/>
              <a:defRPr/>
            </a:pPr>
            <a:r>
              <a:rPr lang="en-US" sz="2000" dirty="0">
                <a:cs typeface="Arial" pitchFamily="34" charset="0"/>
              </a:rPr>
              <a:t>Pocket neighborhood development of new houses;</a:t>
            </a:r>
          </a:p>
          <a:p>
            <a:pPr marL="857250" lvl="1" indent="-457200">
              <a:spcBef>
                <a:spcPts val="0"/>
              </a:spcBef>
              <a:spcAft>
                <a:spcPts val="1200"/>
              </a:spcAft>
              <a:buClr>
                <a:schemeClr val="tx1"/>
              </a:buClr>
              <a:buFontTx/>
              <a:buChar char="•"/>
              <a:defRPr/>
            </a:pPr>
            <a:r>
              <a:rPr lang="en-US" sz="2000" dirty="0">
                <a:cs typeface="Arial" pitchFamily="34" charset="0"/>
              </a:rPr>
              <a:t>New townhouses in a five-block corridor;</a:t>
            </a:r>
          </a:p>
          <a:p>
            <a:pPr marL="857250" lvl="1" indent="-457200">
              <a:spcBef>
                <a:spcPts val="0"/>
              </a:spcBef>
              <a:spcAft>
                <a:spcPts val="1200"/>
              </a:spcAft>
              <a:buClr>
                <a:schemeClr val="tx1"/>
              </a:buClr>
              <a:buFontTx/>
              <a:buChar char="•"/>
              <a:defRPr/>
            </a:pPr>
            <a:r>
              <a:rPr lang="en-US" sz="2000" dirty="0">
                <a:cs typeface="Arial" pitchFamily="34" charset="0"/>
              </a:rPr>
              <a:t>Infrastructure improvements including roads.</a:t>
            </a:r>
          </a:p>
          <a:p>
            <a:pPr marL="857250" lvl="1" indent="-457200">
              <a:spcBef>
                <a:spcPts val="0"/>
              </a:spcBef>
              <a:spcAft>
                <a:spcPts val="1200"/>
              </a:spcAft>
              <a:buClr>
                <a:schemeClr val="tx1"/>
              </a:buClr>
              <a:buFontTx/>
              <a:buChar char="•"/>
              <a:defRPr/>
            </a:pPr>
            <a:endParaRPr lang="en-US" sz="2000" dirty="0">
              <a:cs typeface="Arial" pitchFamily="34" charset="0"/>
            </a:endParaRPr>
          </a:p>
          <a:p>
            <a:pPr marL="857250" lvl="1" indent="-457200">
              <a:spcBef>
                <a:spcPts val="0"/>
              </a:spcBef>
              <a:spcAft>
                <a:spcPts val="1200"/>
              </a:spcAft>
              <a:buClr>
                <a:schemeClr val="tx1"/>
              </a:buClr>
              <a:buFontTx/>
              <a:buChar char="•"/>
              <a:defRPr/>
            </a:pPr>
            <a:endParaRPr lang="en-US" sz="2000" dirty="0">
              <a:cs typeface="Arial" pitchFamily="34" charset="0"/>
            </a:endParaRPr>
          </a:p>
          <a:p>
            <a:pPr marL="0" indent="0">
              <a:spcBef>
                <a:spcPts val="0"/>
              </a:spcBef>
              <a:buClr>
                <a:schemeClr val="tx1"/>
              </a:buClr>
              <a:buNone/>
              <a:defRPr/>
            </a:pPr>
            <a:endParaRPr lang="en-US" sz="2400" dirty="0">
              <a:cs typeface="Arial" pitchFamily="34" charset="0"/>
            </a:endParaRPr>
          </a:p>
        </p:txBody>
      </p:sp>
      <p:sp>
        <p:nvSpPr>
          <p:cNvPr id="11" name="Title 10">
            <a:extLst>
              <a:ext uri="{FF2B5EF4-FFF2-40B4-BE49-F238E27FC236}">
                <a16:creationId xmlns:a16="http://schemas.microsoft.com/office/drawing/2014/main" id="{529AD376-841A-42E0-A075-63651BC991D8}"/>
              </a:ext>
            </a:extLst>
          </p:cNvPr>
          <p:cNvSpPr>
            <a:spLocks noGrp="1"/>
          </p:cNvSpPr>
          <p:nvPr>
            <p:ph type="title"/>
          </p:nvPr>
        </p:nvSpPr>
        <p:spPr>
          <a:xfrm>
            <a:off x="467544" y="818881"/>
            <a:ext cx="8208912" cy="432050"/>
          </a:xfrm>
        </p:spPr>
        <p:txBody>
          <a:bodyPr>
            <a:noAutofit/>
          </a:bodyPr>
          <a:lstStyle/>
          <a:p>
            <a:pPr algn="l"/>
            <a:r>
              <a:rPr lang="en-US" sz="3400" b="1" dirty="0">
                <a:solidFill>
                  <a:schemeClr val="tx2"/>
                </a:solidFill>
              </a:rPr>
              <a:t>Summary of Rural Housing Readiness Action Plan for Keokuk</a:t>
            </a:r>
          </a:p>
        </p:txBody>
      </p:sp>
    </p:spTree>
    <p:extLst>
      <p:ext uri="{BB962C8B-B14F-4D97-AF65-F5344CB8AC3E}">
        <p14:creationId xmlns:p14="http://schemas.microsoft.com/office/powerpoint/2010/main" val="27317786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a:extLst>
              <a:ext uri="{FF2B5EF4-FFF2-40B4-BE49-F238E27FC236}">
                <a16:creationId xmlns:a16="http://schemas.microsoft.com/office/drawing/2014/main" id="{4F7A35D9-C957-4396-BEAF-37B42858842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95844" y="147581"/>
            <a:ext cx="1968643" cy="545115"/>
          </a:xfrm>
          <a:prstGeom prst="rect">
            <a:avLst/>
          </a:prstGeom>
        </p:spPr>
      </p:pic>
      <p:sp>
        <p:nvSpPr>
          <p:cNvPr id="13" name="Text Placeholder 2">
            <a:extLst>
              <a:ext uri="{FF2B5EF4-FFF2-40B4-BE49-F238E27FC236}">
                <a16:creationId xmlns:a16="http://schemas.microsoft.com/office/drawing/2014/main" id="{7EFB17E1-6237-4C5B-90C1-F0860AAD46AC}"/>
              </a:ext>
            </a:extLst>
          </p:cNvPr>
          <p:cNvSpPr>
            <a:spLocks noGrp="1"/>
          </p:cNvSpPr>
          <p:nvPr>
            <p:ph idx="1"/>
          </p:nvPr>
        </p:nvSpPr>
        <p:spPr>
          <a:xfrm>
            <a:off x="251520" y="1556792"/>
            <a:ext cx="8712967" cy="5085184"/>
          </a:xfrm>
          <a:prstGeom prst="rect">
            <a:avLst/>
          </a:prstGeom>
        </p:spPr>
        <p:txBody>
          <a:bodyPr vert="horz" lIns="91440" tIns="91440" rIns="91440" bIns="0" rtlCol="0">
            <a:normAutofit lnSpcReduction="10000"/>
          </a:bodyPr>
          <a:lstStyle/>
          <a:p>
            <a:pPr marL="457200" indent="-457200">
              <a:spcBef>
                <a:spcPts val="0"/>
              </a:spcBef>
              <a:spcAft>
                <a:spcPts val="1200"/>
              </a:spcAft>
              <a:buClr>
                <a:schemeClr val="tx1"/>
              </a:buClr>
              <a:buFontTx/>
              <a:buChar char="•"/>
              <a:defRPr/>
            </a:pPr>
            <a:r>
              <a:rPr lang="en-US" sz="2400" dirty="0">
                <a:cs typeface="Arial" pitchFamily="34" charset="0"/>
              </a:rPr>
              <a:t>Collaborate with IEDA to identify a small number of pilot communities to submit funding applications for future Transportation Commission approval at a maximum 70% RISE participation rate.</a:t>
            </a:r>
          </a:p>
          <a:p>
            <a:pPr marL="457200" indent="-457200">
              <a:spcBef>
                <a:spcPts val="0"/>
              </a:spcBef>
              <a:spcAft>
                <a:spcPts val="1200"/>
              </a:spcAft>
              <a:buClr>
                <a:schemeClr val="tx1"/>
              </a:buClr>
              <a:buFontTx/>
              <a:buChar char="•"/>
              <a:defRPr/>
            </a:pPr>
            <a:r>
              <a:rPr lang="en-US" sz="2400" dirty="0">
                <a:cs typeface="Arial" pitchFamily="34" charset="0"/>
              </a:rPr>
              <a:t>Utilize results of these pilot communities to develop a formal Rural RISE Policy in the future.  For example, </a:t>
            </a:r>
          </a:p>
          <a:p>
            <a:pPr marL="0" indent="0">
              <a:spcBef>
                <a:spcPts val="0"/>
              </a:spcBef>
              <a:buClr>
                <a:schemeClr val="tx1"/>
              </a:buClr>
              <a:buNone/>
              <a:defRPr/>
            </a:pPr>
            <a:r>
              <a:rPr lang="en-US" sz="2400" dirty="0">
                <a:cs typeface="Arial" pitchFamily="34" charset="0"/>
              </a:rPr>
              <a:t>	- </a:t>
            </a:r>
            <a:r>
              <a:rPr lang="en-US" sz="2000" dirty="0">
                <a:cs typeface="Arial" pitchFamily="34" charset="0"/>
              </a:rPr>
              <a:t>establish population size of eligible communities; </a:t>
            </a:r>
          </a:p>
          <a:p>
            <a:pPr marL="0" indent="0">
              <a:spcBef>
                <a:spcPts val="0"/>
              </a:spcBef>
              <a:buClr>
                <a:schemeClr val="tx1"/>
              </a:buClr>
              <a:buNone/>
              <a:defRPr/>
            </a:pPr>
            <a:r>
              <a:rPr lang="en-US" sz="2000" dirty="0">
                <a:cs typeface="Arial" pitchFamily="34" charset="0"/>
              </a:rPr>
              <a:t>	- determine types of housing to assist (greenfield, urban renewal, 	upper story residential, </a:t>
            </a:r>
            <a:r>
              <a:rPr lang="en-US" sz="2000" dirty="0" err="1">
                <a:cs typeface="Arial" pitchFamily="34" charset="0"/>
              </a:rPr>
              <a:t>etc</a:t>
            </a:r>
            <a:r>
              <a:rPr lang="en-US" sz="2000" dirty="0">
                <a:cs typeface="Arial" pitchFamily="34" charset="0"/>
              </a:rPr>
              <a:t>); </a:t>
            </a:r>
          </a:p>
          <a:p>
            <a:pPr marL="0" indent="0">
              <a:spcBef>
                <a:spcPts val="0"/>
              </a:spcBef>
              <a:buClr>
                <a:schemeClr val="tx1"/>
              </a:buClr>
              <a:buNone/>
              <a:defRPr/>
            </a:pPr>
            <a:r>
              <a:rPr lang="en-US" sz="2000" dirty="0">
                <a:cs typeface="Arial" pitchFamily="34" charset="0"/>
              </a:rPr>
              <a:t>	- set community eligibility criteria such as participation in an IEDA 	housing or community development program such as Main Street;</a:t>
            </a:r>
          </a:p>
          <a:p>
            <a:pPr marL="0" indent="0">
              <a:spcBef>
                <a:spcPts val="0"/>
              </a:spcBef>
              <a:buClr>
                <a:schemeClr val="tx1"/>
              </a:buClr>
              <a:buNone/>
              <a:defRPr/>
            </a:pPr>
            <a:r>
              <a:rPr lang="en-US" sz="2000" dirty="0">
                <a:cs typeface="Arial" pitchFamily="34" charset="0"/>
              </a:rPr>
              <a:t>	- establish an annual funding limit related to this policy; </a:t>
            </a:r>
          </a:p>
          <a:p>
            <a:pPr marL="0" indent="0">
              <a:spcBef>
                <a:spcPts val="0"/>
              </a:spcBef>
              <a:buClr>
                <a:schemeClr val="tx1"/>
              </a:buClr>
              <a:buNone/>
              <a:defRPr/>
            </a:pPr>
            <a:r>
              <a:rPr lang="en-US" sz="2000" dirty="0">
                <a:cs typeface="Arial" pitchFamily="34" charset="0"/>
              </a:rPr>
              <a:t>	- increase or decrease the 70% RISE participation rate.</a:t>
            </a:r>
          </a:p>
          <a:p>
            <a:pPr marL="0" indent="0">
              <a:spcBef>
                <a:spcPts val="0"/>
              </a:spcBef>
              <a:buClr>
                <a:schemeClr val="tx1"/>
              </a:buClr>
              <a:buNone/>
              <a:defRPr/>
            </a:pPr>
            <a:r>
              <a:rPr lang="en-US" sz="2000" dirty="0">
                <a:cs typeface="Arial" pitchFamily="34" charset="0"/>
              </a:rPr>
              <a:t>	</a:t>
            </a:r>
          </a:p>
          <a:p>
            <a:pPr marL="0" indent="0">
              <a:spcBef>
                <a:spcPts val="0"/>
              </a:spcBef>
              <a:buClr>
                <a:schemeClr val="tx1"/>
              </a:buClr>
              <a:buNone/>
              <a:defRPr/>
            </a:pPr>
            <a:endParaRPr lang="en-US" sz="2400" dirty="0">
              <a:cs typeface="Arial" pitchFamily="34" charset="0"/>
            </a:endParaRPr>
          </a:p>
          <a:p>
            <a:pPr marL="0" indent="0">
              <a:spcBef>
                <a:spcPts val="0"/>
              </a:spcBef>
              <a:buClr>
                <a:schemeClr val="tx1"/>
              </a:buClr>
              <a:buNone/>
              <a:defRPr/>
            </a:pPr>
            <a:endParaRPr lang="en-US" sz="2400" dirty="0">
              <a:cs typeface="Arial" pitchFamily="34" charset="0"/>
            </a:endParaRPr>
          </a:p>
        </p:txBody>
      </p:sp>
      <p:sp>
        <p:nvSpPr>
          <p:cNvPr id="11" name="Title 10">
            <a:extLst>
              <a:ext uri="{FF2B5EF4-FFF2-40B4-BE49-F238E27FC236}">
                <a16:creationId xmlns:a16="http://schemas.microsoft.com/office/drawing/2014/main" id="{529AD376-841A-42E0-A075-63651BC991D8}"/>
              </a:ext>
            </a:extLst>
          </p:cNvPr>
          <p:cNvSpPr>
            <a:spLocks noGrp="1"/>
          </p:cNvSpPr>
          <p:nvPr>
            <p:ph type="title"/>
          </p:nvPr>
        </p:nvSpPr>
        <p:spPr>
          <a:xfrm>
            <a:off x="707630" y="818881"/>
            <a:ext cx="7685007" cy="432050"/>
          </a:xfrm>
        </p:spPr>
        <p:txBody>
          <a:bodyPr>
            <a:noAutofit/>
          </a:bodyPr>
          <a:lstStyle/>
          <a:p>
            <a:pPr algn="l"/>
            <a:r>
              <a:rPr lang="en-US" sz="3400" b="1" dirty="0">
                <a:solidFill>
                  <a:schemeClr val="tx2"/>
                </a:solidFill>
              </a:rPr>
              <a:t>Workforce Housing Element RISE Policy Interim Recommendation</a:t>
            </a:r>
          </a:p>
        </p:txBody>
      </p:sp>
    </p:spTree>
    <p:extLst>
      <p:ext uri="{BB962C8B-B14F-4D97-AF65-F5344CB8AC3E}">
        <p14:creationId xmlns:p14="http://schemas.microsoft.com/office/powerpoint/2010/main" val="26088308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061864" y="4066456"/>
            <a:ext cx="2286000" cy="370656"/>
          </a:xfrm>
          <a:prstGeom prst="rect">
            <a:avLst/>
          </a:prstGeom>
          <a:solidFill>
            <a:schemeClr val="tx2">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3347864" y="4066456"/>
            <a:ext cx="2286000" cy="370656"/>
          </a:xfrm>
          <a:prstGeom prst="rect">
            <a:avLst/>
          </a:prstGeom>
          <a:solidFill>
            <a:schemeClr val="bg2">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5633864" y="4066456"/>
            <a:ext cx="2286000" cy="370656"/>
          </a:xfrm>
          <a:prstGeom prst="rect">
            <a:avLst/>
          </a:prstGeom>
          <a:solidFill>
            <a:schemeClr val="tx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2483768" y="5445224"/>
            <a:ext cx="4320480" cy="738664"/>
          </a:xfrm>
          <a:prstGeom prst="rect">
            <a:avLst/>
          </a:prstGeom>
          <a:noFill/>
        </p:spPr>
        <p:txBody>
          <a:bodyPr wrap="square" rtlCol="0">
            <a:spAutoFit/>
          </a:bodyPr>
          <a:lstStyle/>
          <a:p>
            <a:r>
              <a:rPr lang="en-US" sz="1400" b="1" dirty="0">
                <a:solidFill>
                  <a:schemeClr val="bg1">
                    <a:lumMod val="50000"/>
                  </a:schemeClr>
                </a:solidFill>
                <a:latin typeface="Century Gothic" panose="020B0502020202020204" pitchFamily="34" charset="0"/>
                <a:cs typeface="Arial" panose="020B0604020202020204" pitchFamily="34" charset="0"/>
              </a:rPr>
              <a:t>Craig Markley, Systems Planning Bureau</a:t>
            </a:r>
          </a:p>
          <a:p>
            <a:r>
              <a:rPr lang="en-US" sz="1400" b="1" dirty="0">
                <a:solidFill>
                  <a:schemeClr val="bg1">
                    <a:lumMod val="50000"/>
                  </a:schemeClr>
                </a:solidFill>
                <a:latin typeface="Century Gothic" panose="020B0502020202020204" pitchFamily="34" charset="0"/>
                <a:cs typeface="Arial" panose="020B0604020202020204" pitchFamily="34" charset="0"/>
                <a:hlinkClick r:id="rId3"/>
              </a:rPr>
              <a:t>craig.markley@iowadot.us</a:t>
            </a:r>
            <a:endParaRPr lang="en-US" sz="1400" b="1" dirty="0">
              <a:solidFill>
                <a:schemeClr val="bg1">
                  <a:lumMod val="50000"/>
                </a:schemeClr>
              </a:solidFill>
              <a:latin typeface="Century Gothic" panose="020B0502020202020204" pitchFamily="34" charset="0"/>
              <a:cs typeface="Arial" panose="020B0604020202020204" pitchFamily="34" charset="0"/>
            </a:endParaRPr>
          </a:p>
          <a:p>
            <a:r>
              <a:rPr lang="en-US" sz="1400" b="1" dirty="0">
                <a:solidFill>
                  <a:schemeClr val="bg1">
                    <a:lumMod val="50000"/>
                  </a:schemeClr>
                </a:solidFill>
                <a:latin typeface="Century Gothic" panose="020B0502020202020204" pitchFamily="34" charset="0"/>
                <a:cs typeface="Arial" panose="020B0604020202020204" pitchFamily="34" charset="0"/>
              </a:rPr>
              <a:t>515-239-1027</a:t>
            </a:r>
          </a:p>
        </p:txBody>
      </p:sp>
      <p:sp>
        <p:nvSpPr>
          <p:cNvPr id="28" name="TextBox 27">
            <a:extLst>
              <a:ext uri="{FF2B5EF4-FFF2-40B4-BE49-F238E27FC236}">
                <a16:creationId xmlns:a16="http://schemas.microsoft.com/office/drawing/2014/main" id="{20B11247-CDAF-4DD5-BE81-B56FBF4D67D9}"/>
              </a:ext>
            </a:extLst>
          </p:cNvPr>
          <p:cNvSpPr txBox="1"/>
          <p:nvPr/>
        </p:nvSpPr>
        <p:spPr>
          <a:xfrm>
            <a:off x="107504" y="3573016"/>
            <a:ext cx="9036496" cy="369332"/>
          </a:xfrm>
          <a:prstGeom prst="rect">
            <a:avLst/>
          </a:prstGeom>
          <a:noFill/>
        </p:spPr>
        <p:txBody>
          <a:bodyPr wrap="square" rtlCol="0">
            <a:spAutoFit/>
          </a:bodyPr>
          <a:lstStyle/>
          <a:p>
            <a:pPr algn="ctr"/>
            <a:r>
              <a:rPr lang="en-US" dirty="0">
                <a:latin typeface="Century Gothic" panose="020B0502020202020204" pitchFamily="34" charset="0"/>
                <a:cs typeface="Arial" panose="020B0604020202020204" pitchFamily="34" charset="0"/>
              </a:rPr>
              <a:t>QUESTIONS?</a:t>
            </a:r>
          </a:p>
        </p:txBody>
      </p:sp>
      <p:pic>
        <p:nvPicPr>
          <p:cNvPr id="5" name="Picture 4">
            <a:extLst>
              <a:ext uri="{FF2B5EF4-FFF2-40B4-BE49-F238E27FC236}">
                <a16:creationId xmlns:a16="http://schemas.microsoft.com/office/drawing/2014/main" id="{90A748D6-E5EE-44F0-BED6-59197E46CA2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55293" y="983876"/>
            <a:ext cx="2471142" cy="2021844"/>
          </a:xfrm>
          <a:prstGeom prst="rect">
            <a:avLst/>
          </a:prstGeom>
        </p:spPr>
      </p:pic>
    </p:spTree>
    <p:extLst>
      <p:ext uri="{BB962C8B-B14F-4D97-AF65-F5344CB8AC3E}">
        <p14:creationId xmlns:p14="http://schemas.microsoft.com/office/powerpoint/2010/main" val="3398219772"/>
      </p:ext>
    </p:extLst>
  </p:cSld>
  <p:clrMapOvr>
    <a:masterClrMapping/>
  </p:clrMapOvr>
</p:sld>
</file>

<file path=ppt/theme/theme1.xml><?xml version="1.0" encoding="utf-8"?>
<a:theme xmlns:a="http://schemas.openxmlformats.org/drawingml/2006/main" name="Office Theme">
  <a:themeElements>
    <a:clrScheme name="Custom 15">
      <a:dk1>
        <a:srgbClr val="53565A"/>
      </a:dk1>
      <a:lt1>
        <a:sysClr val="window" lastClr="FFFFFF"/>
      </a:lt1>
      <a:dk2>
        <a:srgbClr val="7C2529"/>
      </a:dk2>
      <a:lt2>
        <a:srgbClr val="B1B3B3"/>
      </a:lt2>
      <a:accent1>
        <a:srgbClr val="0097A9"/>
      </a:accent1>
      <a:accent2>
        <a:srgbClr val="E87722"/>
      </a:accent2>
      <a:accent3>
        <a:srgbClr val="FFC72C"/>
      </a:accent3>
      <a:accent4>
        <a:srgbClr val="5E366E"/>
      </a:accent4>
      <a:accent5>
        <a:srgbClr val="719949"/>
      </a:accent5>
      <a:accent6>
        <a:srgbClr val="4698CB"/>
      </a:accent6>
      <a:hlink>
        <a:srgbClr val="2C739F"/>
      </a:hlink>
      <a:folHlink>
        <a:srgbClr val="53565A"/>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1">
            <a:lumMod val="95000"/>
            <a:lumOff val="5000"/>
            <a:alpha val="90000"/>
          </a:schemeClr>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13143</TotalTime>
  <Words>503</Words>
  <Application>Microsoft Office PowerPoint</Application>
  <PresentationFormat>On-screen Show (4:3)</PresentationFormat>
  <Paragraphs>56</Paragraphs>
  <Slides>8</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Century Gothic</vt:lpstr>
      <vt:lpstr>PT Sans</vt:lpstr>
      <vt:lpstr>Office Theme</vt:lpstr>
      <vt:lpstr>PowerPoint Presentation</vt:lpstr>
      <vt:lpstr>Workforce Housing Element RISE Policy History</vt:lpstr>
      <vt:lpstr>Workforce Housing Element RISE Policy History (continued)</vt:lpstr>
      <vt:lpstr>Summary of Rural Housing Readiness Action Plan for Mapleton</vt:lpstr>
      <vt:lpstr>Summary of Rural Housing Readiness Action Plan for Central City</vt:lpstr>
      <vt:lpstr>Summary of Rural Housing Readiness Action Plan for Keokuk</vt:lpstr>
      <vt:lpstr>Workforce Housing Element RISE Policy Interim Recommendation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Mihalchev</dc:creator>
  <cp:lastModifiedBy>Markley, Craig</cp:lastModifiedBy>
  <cp:revision>197</cp:revision>
  <cp:lastPrinted>2021-06-29T10:29:27Z</cp:lastPrinted>
  <dcterms:created xsi:type="dcterms:W3CDTF">2014-05-10T08:44:16Z</dcterms:created>
  <dcterms:modified xsi:type="dcterms:W3CDTF">2021-06-29T10:29:41Z</dcterms:modified>
</cp:coreProperties>
</file>