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32" r:id="rId3"/>
    <p:sldId id="347" r:id="rId4"/>
    <p:sldId id="349" r:id="rId5"/>
    <p:sldId id="356" r:id="rId6"/>
    <p:sldId id="375" r:id="rId7"/>
    <p:sldId id="336" r:id="rId8"/>
    <p:sldId id="287" r:id="rId9"/>
    <p:sldId id="378" r:id="rId10"/>
    <p:sldId id="352" r:id="rId11"/>
    <p:sldId id="350" r:id="rId12"/>
    <p:sldId id="372" r:id="rId13"/>
    <p:sldId id="373" r:id="rId14"/>
    <p:sldId id="37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00717F"/>
    <a:srgbClr val="B55813"/>
    <a:srgbClr val="B1B3B3"/>
    <a:srgbClr val="871721"/>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550" autoAdjust="0"/>
  </p:normalViewPr>
  <p:slideViewPr>
    <p:cSldViewPr>
      <p:cViewPr varScale="1">
        <p:scale>
          <a:sx n="133" d="100"/>
          <a:sy n="133" d="100"/>
        </p:scale>
        <p:origin x="100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7/30/2021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47260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COVID-19 Relief Recreational Trails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4" r:id="rId4"/>
    <p:sldLayoutId id="2147483655" r:id="rId5"/>
    <p:sldLayoutId id="2147483652" r:id="rId6"/>
    <p:sldLayoutId id="2147483653" r:id="rId7"/>
    <p:sldLayoutId id="2147483656"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6" name="TextBox 5">
            <a:extLst>
              <a:ext uri="{FF2B5EF4-FFF2-40B4-BE49-F238E27FC236}">
                <a16:creationId xmlns:a16="http://schemas.microsoft.com/office/drawing/2014/main" id="{CB023F2D-63D7-4790-8BDE-2DFA6C8EF409}"/>
              </a:ext>
            </a:extLst>
          </p:cNvPr>
          <p:cNvSpPr txBox="1"/>
          <p:nvPr/>
        </p:nvSpPr>
        <p:spPr>
          <a:xfrm>
            <a:off x="323528" y="5301208"/>
            <a:ext cx="8496944" cy="646331"/>
          </a:xfrm>
          <a:prstGeom prst="rect">
            <a:avLst/>
          </a:prstGeom>
          <a:noFill/>
        </p:spPr>
        <p:txBody>
          <a:bodyPr wrap="square" rtlCol="0">
            <a:spAutoFit/>
          </a:bodyPr>
          <a:lstStyle/>
          <a:p>
            <a:r>
              <a:rPr lang="en-US" sz="3600" b="1" dirty="0">
                <a:solidFill>
                  <a:schemeClr val="bg1"/>
                </a:solidFill>
                <a:latin typeface="PT Sans" panose="020B0503020203020204" pitchFamily="34" charset="0"/>
              </a:rPr>
              <a:t>Funding Recommendation</a:t>
            </a:r>
          </a:p>
        </p:txBody>
      </p:sp>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871296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COVID-19 Relief Recreational Trails Program</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09634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Raccoon River Valley Trail Rehabilitation from Redfield to Linden</a:t>
            </a:r>
          </a:p>
          <a:p>
            <a:pPr marL="0" indent="0">
              <a:spcBef>
                <a:spcPts val="0"/>
              </a:spcBef>
              <a:buClr>
                <a:schemeClr val="tx1"/>
              </a:buClr>
              <a:buNone/>
              <a:defRPr/>
            </a:pPr>
            <a:r>
              <a:rPr lang="en-US" sz="1800" b="1" dirty="0">
                <a:latin typeface="PT Sans" panose="020B0503020203020204"/>
              </a:rPr>
              <a:t>(Dallas County Conservation Board)</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buNone/>
            </a:pPr>
            <a:r>
              <a:rPr lang="en-US" sz="1600" dirty="0">
                <a:latin typeface="PT Sans" panose="020B0503020203020204"/>
              </a:rPr>
              <a:t>Repair and rehabilitate over five miles of trail surfaces and bridges S, T, U, V, and W from Redfield to Linden.</a:t>
            </a:r>
          </a:p>
          <a:p>
            <a:pPr marL="0" indent="0">
              <a:spcBef>
                <a:spcPts val="0"/>
              </a:spcBef>
              <a:buClr>
                <a:schemeClr val="tx1"/>
              </a:buClr>
              <a:buNone/>
              <a:defRPr/>
            </a:pP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$1,476,000	</a:t>
            </a:r>
          </a:p>
          <a:p>
            <a:pPr marL="0" indent="0">
              <a:spcBef>
                <a:spcPts val="0"/>
              </a:spcBef>
              <a:buClr>
                <a:schemeClr val="tx1"/>
              </a:buClr>
              <a:buNone/>
              <a:defRPr/>
            </a:pPr>
            <a:r>
              <a:rPr lang="en-US" sz="1600" b="1" dirty="0">
                <a:latin typeface="PT Sans" panose="020B0503020203020204"/>
                <a:cs typeface="Arial" pitchFamily="34" charset="0"/>
              </a:rPr>
              <a:t>Requested:   $776,000 (53%)</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62497ADA-AC90-4A25-89DF-B9DA23892C0C}"/>
              </a:ext>
            </a:extLst>
          </p:cNvPr>
          <p:cNvPicPr>
            <a:picLocks noChangeAspect="1"/>
          </p:cNvPicPr>
          <p:nvPr/>
        </p:nvPicPr>
        <p:blipFill>
          <a:blip r:embed="rId5"/>
          <a:stretch>
            <a:fillRect/>
          </a:stretch>
        </p:blipFill>
        <p:spPr>
          <a:xfrm>
            <a:off x="3304972" y="908720"/>
            <a:ext cx="5533892" cy="4032448"/>
          </a:xfrm>
          <a:prstGeom prst="rect">
            <a:avLst/>
          </a:prstGeom>
        </p:spPr>
      </p:pic>
    </p:spTree>
    <p:extLst>
      <p:ext uri="{BB962C8B-B14F-4D97-AF65-F5344CB8AC3E}">
        <p14:creationId xmlns:p14="http://schemas.microsoft.com/office/powerpoint/2010/main" val="356006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2952327"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Sauk Rail Trail Rehabilitation from Swan Lake State Park to Kittyhawk Avenue (Carroll County Conservation Board)</a:t>
            </a:r>
            <a:endParaRPr lang="en-US" sz="1600" b="1" dirty="0">
              <a:latin typeface="PT Sans" panose="020B0503020203020204"/>
              <a:cs typeface="Arial" pitchFamily="34" charset="0"/>
            </a:endParaRPr>
          </a:p>
          <a:p>
            <a:pPr marL="0" indent="0">
              <a:spcBef>
                <a:spcPts val="0"/>
              </a:spcBef>
              <a:buClr>
                <a:schemeClr val="tx1"/>
              </a:buClr>
              <a:buNone/>
              <a:defRPr/>
            </a:pPr>
            <a:endParaRPr lang="en-US" sz="1600" b="1" dirty="0">
              <a:highlight>
                <a:srgbClr val="FFFF00"/>
              </a:highlight>
              <a:latin typeface="PT Sans" panose="020B0503020203020204"/>
              <a:cs typeface="Arial" pitchFamily="34" charset="0"/>
            </a:endParaRPr>
          </a:p>
          <a:p>
            <a:pPr marL="0" indent="0">
              <a:buNone/>
            </a:pPr>
            <a:r>
              <a:rPr lang="en-US" sz="1600" dirty="0">
                <a:latin typeface="PT Sans" panose="020B0503020203020204"/>
              </a:rPr>
              <a:t>Resurface 3.3 miles of the Sauk Rail Trail from Swan Lake State Park through the city of Carroll to Kittyhawk Avenue. </a:t>
            </a:r>
          </a:p>
          <a:p>
            <a:pPr marL="0" indent="0">
              <a:buNone/>
            </a:pP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$1,150,186</a:t>
            </a:r>
          </a:p>
          <a:p>
            <a:pPr marL="0" indent="0">
              <a:spcBef>
                <a:spcPts val="0"/>
              </a:spcBef>
              <a:buClr>
                <a:schemeClr val="tx1"/>
              </a:buClr>
              <a:buNone/>
              <a:defRPr/>
            </a:pPr>
            <a:r>
              <a:rPr lang="en-US" sz="1600" b="1" dirty="0">
                <a:latin typeface="PT Sans" panose="020B0503020203020204"/>
                <a:cs typeface="Arial" pitchFamily="34" charset="0"/>
              </a:rPr>
              <a:t>Requested:   $900,186 (78%)</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3" name="Picture 2">
            <a:extLst>
              <a:ext uri="{FF2B5EF4-FFF2-40B4-BE49-F238E27FC236}">
                <a16:creationId xmlns:a16="http://schemas.microsoft.com/office/drawing/2014/main" id="{CFEBB1C9-4AD9-4C09-B6DD-FD45860A53A6}"/>
              </a:ext>
            </a:extLst>
          </p:cNvPr>
          <p:cNvPicPr>
            <a:picLocks noChangeAspect="1"/>
          </p:cNvPicPr>
          <p:nvPr/>
        </p:nvPicPr>
        <p:blipFill>
          <a:blip r:embed="rId5"/>
          <a:stretch>
            <a:fillRect/>
          </a:stretch>
        </p:blipFill>
        <p:spPr>
          <a:xfrm>
            <a:off x="3224276" y="908720"/>
            <a:ext cx="5567158" cy="4536503"/>
          </a:xfrm>
          <a:prstGeom prst="rect">
            <a:avLst/>
          </a:prstGeom>
        </p:spPr>
      </p:pic>
    </p:spTree>
    <p:extLst>
      <p:ext uri="{BB962C8B-B14F-4D97-AF65-F5344CB8AC3E}">
        <p14:creationId xmlns:p14="http://schemas.microsoft.com/office/powerpoint/2010/main" val="149897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312367"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Great Western Trail Renovation Phase 1</a:t>
            </a:r>
          </a:p>
          <a:p>
            <a:pPr marL="0" indent="0">
              <a:spcBef>
                <a:spcPts val="0"/>
              </a:spcBef>
              <a:buClr>
                <a:schemeClr val="tx1"/>
              </a:buClr>
              <a:buNone/>
              <a:defRPr/>
            </a:pPr>
            <a:r>
              <a:rPr lang="en-US" sz="1600" b="1" dirty="0">
                <a:latin typeface="PT Sans" panose="020B0503020203020204"/>
              </a:rPr>
              <a:t>(Warren County Conservation Board)</a:t>
            </a:r>
            <a:endParaRPr lang="en-US" sz="1600" b="1" dirty="0">
              <a:latin typeface="PT Sans" panose="020B0503020203020204"/>
              <a:cs typeface="Arial" pitchFamily="34" charset="0"/>
            </a:endParaRPr>
          </a:p>
          <a:p>
            <a:pPr marL="0" indent="0">
              <a:spcBef>
                <a:spcPts val="0"/>
              </a:spcBef>
              <a:buClr>
                <a:schemeClr val="tx1"/>
              </a:buClr>
              <a:buNone/>
              <a:defRPr/>
            </a:pPr>
            <a:endParaRPr lang="en-US" sz="1600" b="1" dirty="0">
              <a:highlight>
                <a:srgbClr val="FFFF00"/>
              </a:highlight>
              <a:latin typeface="PT Sans" panose="020B0503020203020204"/>
              <a:cs typeface="Arial" pitchFamily="34" charset="0"/>
            </a:endParaRPr>
          </a:p>
          <a:p>
            <a:pPr marL="0" indent="0">
              <a:buNone/>
            </a:pPr>
            <a:r>
              <a:rPr lang="en-US" sz="1600" dirty="0">
                <a:latin typeface="PT Sans" panose="020B0503020203020204"/>
              </a:rPr>
              <a:t>Reconstruction of two trail segments: south of Cumming and north of Martensdale.</a:t>
            </a: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a:t>
            </a:r>
            <a:r>
              <a:rPr lang="en-US" sz="1600" b="1" dirty="0">
                <a:solidFill>
                  <a:srgbClr val="53565A"/>
                </a:solidFill>
                <a:latin typeface="PT Sans" panose="020B0503020203020204"/>
                <a:cs typeface="Arial" pitchFamily="34" charset="0"/>
              </a:rPr>
              <a:t>752,000</a:t>
            </a:r>
          </a:p>
          <a:p>
            <a:pPr marL="0" indent="0">
              <a:spcBef>
                <a:spcPts val="0"/>
              </a:spcBef>
              <a:buClr>
                <a:schemeClr val="tx1"/>
              </a:buClr>
              <a:buNone/>
              <a:defRPr/>
            </a:pPr>
            <a:r>
              <a:rPr lang="en-US" sz="1600" b="1" dirty="0">
                <a:latin typeface="PT Sans" panose="020B0503020203020204"/>
                <a:cs typeface="Arial" pitchFamily="34" charset="0"/>
              </a:rPr>
              <a:t>Requested:  $637,000 (85%)</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4" name="Picture 3">
            <a:extLst>
              <a:ext uri="{FF2B5EF4-FFF2-40B4-BE49-F238E27FC236}">
                <a16:creationId xmlns:a16="http://schemas.microsoft.com/office/drawing/2014/main" id="{EB5042C9-D164-4EFA-923C-ABC7BD056067}"/>
              </a:ext>
            </a:extLst>
          </p:cNvPr>
          <p:cNvPicPr>
            <a:picLocks noChangeAspect="1"/>
          </p:cNvPicPr>
          <p:nvPr/>
        </p:nvPicPr>
        <p:blipFill>
          <a:blip r:embed="rId5"/>
          <a:stretch>
            <a:fillRect/>
          </a:stretch>
        </p:blipFill>
        <p:spPr>
          <a:xfrm>
            <a:off x="3137062" y="3717032"/>
            <a:ext cx="3954632" cy="2698843"/>
          </a:xfrm>
          <a:prstGeom prst="rect">
            <a:avLst/>
          </a:prstGeom>
          <a:ln w="41275">
            <a:solidFill>
              <a:srgbClr val="53565A"/>
            </a:solidFill>
          </a:ln>
        </p:spPr>
      </p:pic>
      <p:pic>
        <p:nvPicPr>
          <p:cNvPr id="3" name="Picture 2">
            <a:extLst>
              <a:ext uri="{FF2B5EF4-FFF2-40B4-BE49-F238E27FC236}">
                <a16:creationId xmlns:a16="http://schemas.microsoft.com/office/drawing/2014/main" id="{AD37B10B-23DC-4E34-995C-591E95A0E273}"/>
              </a:ext>
            </a:extLst>
          </p:cNvPr>
          <p:cNvPicPr>
            <a:picLocks noChangeAspect="1"/>
          </p:cNvPicPr>
          <p:nvPr/>
        </p:nvPicPr>
        <p:blipFill>
          <a:blip r:embed="rId6"/>
          <a:stretch>
            <a:fillRect/>
          </a:stretch>
        </p:blipFill>
        <p:spPr>
          <a:xfrm>
            <a:off x="6012160" y="764704"/>
            <a:ext cx="2853837" cy="4464874"/>
          </a:xfrm>
          <a:prstGeom prst="rect">
            <a:avLst/>
          </a:prstGeom>
          <a:ln w="44450">
            <a:solidFill>
              <a:srgbClr val="53565A"/>
            </a:solidFill>
          </a:ln>
        </p:spPr>
      </p:pic>
    </p:spTree>
    <p:extLst>
      <p:ext uri="{BB962C8B-B14F-4D97-AF65-F5344CB8AC3E}">
        <p14:creationId xmlns:p14="http://schemas.microsoft.com/office/powerpoint/2010/main" val="40807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168351" cy="5616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Prairie Springs and Prairie Farmer Recreational Trails Rehabilitation</a:t>
            </a:r>
            <a:endParaRPr lang="en-US" sz="1600" b="1" dirty="0">
              <a:solidFill>
                <a:srgbClr val="53565A"/>
              </a:solidFill>
              <a:latin typeface="PT Sans" panose="020B0503020203020204"/>
            </a:endParaRPr>
          </a:p>
          <a:p>
            <a:pPr marL="0" indent="0">
              <a:spcBef>
                <a:spcPts val="0"/>
              </a:spcBef>
              <a:buClr>
                <a:schemeClr val="tx1"/>
              </a:buClr>
              <a:buNone/>
              <a:defRPr/>
            </a:pPr>
            <a:r>
              <a:rPr lang="en-US" sz="1600" b="1" dirty="0">
                <a:solidFill>
                  <a:srgbClr val="53565A"/>
                </a:solidFill>
                <a:latin typeface="PT Sans" panose="020B0503020203020204"/>
              </a:rPr>
              <a:t>(Howard County Conservation Board)</a:t>
            </a:r>
            <a:endParaRPr lang="en-US" sz="1600" b="1" dirty="0">
              <a:solidFill>
                <a:srgbClr val="53565A"/>
              </a:solidFill>
              <a:latin typeface="PT Sans" panose="020B0503020203020204"/>
              <a:cs typeface="Arial" pitchFamily="34" charset="0"/>
            </a:endParaRPr>
          </a:p>
          <a:p>
            <a:pPr marL="0" indent="0">
              <a:buNone/>
            </a:pPr>
            <a:r>
              <a:rPr lang="en-US" sz="1600" dirty="0">
                <a:solidFill>
                  <a:srgbClr val="53565A"/>
                </a:solidFill>
                <a:latin typeface="PT Sans" panose="020B0503020203020204"/>
              </a:rPr>
              <a:t>Rehabilitation of Prairie Springs Trail form 7th Avenue SW in Cresco to Prairie’s Edge Nature Center in Vernon Springs and the Prairie Farmer Trail form the Cresco east city limits to the Howard/Winneshiek county line.</a:t>
            </a:r>
          </a:p>
          <a:p>
            <a:pPr marL="0" indent="0">
              <a:buNone/>
            </a:pP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$1,294,497</a:t>
            </a:r>
          </a:p>
          <a:p>
            <a:pPr marL="0" indent="0">
              <a:spcBef>
                <a:spcPts val="0"/>
              </a:spcBef>
              <a:buClr>
                <a:schemeClr val="tx1"/>
              </a:buClr>
              <a:buNone/>
              <a:defRPr/>
            </a:pPr>
            <a:r>
              <a:rPr lang="en-US" sz="1600" b="1" dirty="0">
                <a:latin typeface="PT Sans" panose="020B0503020203020204"/>
                <a:cs typeface="Arial" pitchFamily="34" charset="0"/>
              </a:rPr>
              <a:t>Requested:   $1,061,832 (82%)</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3" name="Picture 2">
            <a:extLst>
              <a:ext uri="{FF2B5EF4-FFF2-40B4-BE49-F238E27FC236}">
                <a16:creationId xmlns:a16="http://schemas.microsoft.com/office/drawing/2014/main" id="{DBE1A034-13FA-4AE1-92D2-733E88CE6E57}"/>
              </a:ext>
            </a:extLst>
          </p:cNvPr>
          <p:cNvPicPr>
            <a:picLocks noChangeAspect="1"/>
          </p:cNvPicPr>
          <p:nvPr/>
        </p:nvPicPr>
        <p:blipFill>
          <a:blip r:embed="rId5"/>
          <a:stretch>
            <a:fillRect/>
          </a:stretch>
        </p:blipFill>
        <p:spPr>
          <a:xfrm>
            <a:off x="3683954" y="1124744"/>
            <a:ext cx="4937342" cy="3528392"/>
          </a:xfrm>
          <a:prstGeom prst="rect">
            <a:avLst/>
          </a:prstGeom>
        </p:spPr>
      </p:pic>
    </p:spTree>
    <p:extLst>
      <p:ext uri="{BB962C8B-B14F-4D97-AF65-F5344CB8AC3E}">
        <p14:creationId xmlns:p14="http://schemas.microsoft.com/office/powerpoint/2010/main" val="23783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312367"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Prairie River Trail System Fort Dodge to Badger Connection</a:t>
            </a:r>
            <a:endParaRPr lang="en-US" sz="1600" b="1" dirty="0">
              <a:solidFill>
                <a:srgbClr val="53565A"/>
              </a:solidFill>
              <a:latin typeface="PT Sans" panose="020B0503020203020204"/>
            </a:endParaRPr>
          </a:p>
          <a:p>
            <a:pPr marL="0" indent="0">
              <a:spcBef>
                <a:spcPts val="0"/>
              </a:spcBef>
              <a:buClr>
                <a:schemeClr val="tx1"/>
              </a:buClr>
              <a:buNone/>
              <a:defRPr/>
            </a:pPr>
            <a:r>
              <a:rPr lang="en-US" sz="1600" b="1" dirty="0">
                <a:solidFill>
                  <a:srgbClr val="53565A"/>
                </a:solidFill>
                <a:latin typeface="PT Sans" panose="020B0503020203020204"/>
              </a:rPr>
              <a:t>(Webster County Conservation Board)</a:t>
            </a:r>
            <a:endParaRPr lang="en-US" sz="1600" b="1" dirty="0">
              <a:solidFill>
                <a:srgbClr val="53565A"/>
              </a:solidFill>
              <a:latin typeface="PT Sans" panose="020B0503020203020204"/>
              <a:cs typeface="Arial" pitchFamily="34" charset="0"/>
            </a:endParaRPr>
          </a:p>
          <a:p>
            <a:pPr marL="0" indent="0">
              <a:buNone/>
            </a:pPr>
            <a:r>
              <a:rPr lang="en-US" sz="1600" dirty="0">
                <a:solidFill>
                  <a:srgbClr val="53565A"/>
                </a:solidFill>
                <a:latin typeface="PT Sans" panose="020B0503020203020204"/>
              </a:rPr>
              <a:t>Connection from Fort Dodge to Badger expanding trail system to Rogers Sports Complex, and John F. Kennedy Memorial Park.</a:t>
            </a:r>
            <a:endParaRPr lang="en-US" sz="1600" dirty="0">
              <a:latin typeface="PT Sans" panose="020B0503020203020204"/>
            </a:endParaRPr>
          </a:p>
          <a:p>
            <a:pPr marL="0" indent="0">
              <a:buNone/>
            </a:pPr>
            <a:endParaRPr lang="en-US" sz="1600" dirty="0">
              <a:latin typeface="PT Sans" panose="020B0503020203020204"/>
            </a:endParaRP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$3,660,000</a:t>
            </a:r>
          </a:p>
          <a:p>
            <a:pPr marL="0" indent="0">
              <a:spcBef>
                <a:spcPts val="0"/>
              </a:spcBef>
              <a:buClr>
                <a:schemeClr val="tx1"/>
              </a:buClr>
              <a:buNone/>
              <a:defRPr/>
            </a:pPr>
            <a:r>
              <a:rPr lang="en-US" sz="1600" b="1" dirty="0">
                <a:latin typeface="PT Sans" panose="020B0503020203020204"/>
                <a:cs typeface="Arial" pitchFamily="34" charset="0"/>
              </a:rPr>
              <a:t>Requested:   $1,000,000 (27%)</a:t>
            </a:r>
          </a:p>
          <a:p>
            <a:pPr marL="0" indent="0">
              <a:spcBef>
                <a:spcPts val="0"/>
              </a:spcBef>
              <a:buClr>
                <a:schemeClr val="tx1"/>
              </a:buClr>
              <a:buNone/>
              <a:defRPr/>
            </a:pPr>
            <a:r>
              <a:rPr lang="en-US" sz="1600" b="1" dirty="0">
                <a:latin typeface="PT Sans" panose="020B0503020203020204"/>
                <a:cs typeface="Arial" pitchFamily="34" charset="0"/>
              </a:rPr>
              <a:t>Recommended: $940,228 (26%)</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8A5B0B4B-4F08-4E6A-A6D9-6F29DCDA0F34}"/>
              </a:ext>
            </a:extLst>
          </p:cNvPr>
          <p:cNvPicPr>
            <a:picLocks noChangeAspect="1"/>
          </p:cNvPicPr>
          <p:nvPr/>
        </p:nvPicPr>
        <p:blipFill>
          <a:blip r:embed="rId5"/>
          <a:stretch>
            <a:fillRect/>
          </a:stretch>
        </p:blipFill>
        <p:spPr>
          <a:xfrm>
            <a:off x="5580112" y="734876"/>
            <a:ext cx="1845023" cy="5703605"/>
          </a:xfrm>
          <a:prstGeom prst="rect">
            <a:avLst/>
          </a:prstGeom>
        </p:spPr>
      </p:pic>
    </p:spTree>
    <p:extLst>
      <p:ext uri="{BB962C8B-B14F-4D97-AF65-F5344CB8AC3E}">
        <p14:creationId xmlns:p14="http://schemas.microsoft.com/office/powerpoint/2010/main" val="135192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Autofit/>
          </a:bodyPr>
          <a:lstStyle/>
          <a:p>
            <a:pPr lvl="0">
              <a:spcAft>
                <a:spcPts val="1200"/>
              </a:spcAft>
            </a:pPr>
            <a:r>
              <a:rPr lang="en-US" sz="2200" dirty="0"/>
              <a:t>Available to federal, state, and local government agencies. </a:t>
            </a:r>
          </a:p>
          <a:p>
            <a:pPr lvl="0"/>
            <a:r>
              <a:rPr lang="en-US" sz="2200" dirty="0"/>
              <a:t>Eligible projects include:</a:t>
            </a:r>
          </a:p>
          <a:p>
            <a:pPr lvl="1"/>
            <a:r>
              <a:rPr lang="en-US" sz="2000" dirty="0"/>
              <a:t>Construction of new recreational trails;</a:t>
            </a:r>
          </a:p>
          <a:p>
            <a:pPr lvl="1"/>
            <a:r>
              <a:rPr lang="en-US" sz="2000" dirty="0"/>
              <a:t>Maintenance, resurfacing and restoration of existing recreational trails;</a:t>
            </a:r>
          </a:p>
          <a:p>
            <a:pPr lvl="1"/>
            <a:r>
              <a:rPr lang="en-US" sz="2000" dirty="0"/>
              <a:t>Development and rehabilitation of trailside and trailhead facilities and trail linkages;</a:t>
            </a:r>
          </a:p>
          <a:p>
            <a:pPr lvl="1"/>
            <a:r>
              <a:rPr lang="en-US" sz="2000" dirty="0"/>
              <a:t>Acquisition of easements and fee simple title to property for recreational trails or recreational trail corridors.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699519"/>
            <a:ext cx="7886700" cy="936104"/>
          </a:xfrm>
        </p:spPr>
        <p:txBody>
          <a:bodyPr>
            <a:noAutofit/>
          </a:bodyPr>
          <a:lstStyle/>
          <a:p>
            <a:r>
              <a:rPr lang="en-US" sz="3400" b="1" dirty="0">
                <a:solidFill>
                  <a:schemeClr val="tx2"/>
                </a:solidFill>
              </a:rPr>
              <a:t>COVID-19 Relief Recreational Trails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fontScale="85000" lnSpcReduction="20000"/>
          </a:bodyPr>
          <a:lstStyle/>
          <a:p>
            <a:pPr lvl="0">
              <a:spcAft>
                <a:spcPts val="1200"/>
              </a:spcAft>
            </a:pPr>
            <a:r>
              <a:rPr lang="en-US" sz="2600" b="1" dirty="0"/>
              <a:t>Degree to which the project provides development of trail linkages including ties to other trails. (40 points)</a:t>
            </a:r>
          </a:p>
          <a:p>
            <a:pPr lvl="0">
              <a:spcAft>
                <a:spcPts val="1200"/>
              </a:spcAft>
            </a:pPr>
            <a:r>
              <a:rPr lang="en-US" sz="2600" b="1" dirty="0"/>
              <a:t>How the project aligns with the Iowa Bicycle and Pedestrian Long-Range Plan and other adopted trail plans. (20 points)</a:t>
            </a:r>
          </a:p>
          <a:p>
            <a:pPr lvl="0">
              <a:spcAft>
                <a:spcPts val="1200"/>
              </a:spcAft>
            </a:pPr>
            <a:r>
              <a:rPr lang="en-US" dirty="0"/>
              <a:t>Current status of the project toward the required NEPA compliance and project readiness for development.  (20 points)</a:t>
            </a:r>
          </a:p>
          <a:p>
            <a:pPr lvl="0">
              <a:spcAft>
                <a:spcPts val="1200"/>
              </a:spcAft>
            </a:pPr>
            <a:r>
              <a:rPr lang="en-US" sz="2600" b="1" dirty="0"/>
              <a:t>Degree to which the project will use program grant funds to leverage other public or private investments. (10 points)</a:t>
            </a:r>
          </a:p>
          <a:p>
            <a:pPr lvl="0">
              <a:spcAft>
                <a:spcPts val="1200"/>
              </a:spcAft>
            </a:pPr>
            <a:r>
              <a:rPr lang="en-US" dirty="0"/>
              <a:t>Degree of commitment to continue operation and maintenance of the project after the project is complete. (10 points)</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Allocation:	$5,000,000</a:t>
            </a:r>
          </a:p>
          <a:p>
            <a:pPr lvl="0">
              <a:spcAft>
                <a:spcPts val="1200"/>
              </a:spcAft>
            </a:pPr>
            <a:r>
              <a:rPr lang="en-US" b="1" dirty="0"/>
              <a:t>Application Summary:</a:t>
            </a:r>
          </a:p>
          <a:p>
            <a:pPr lvl="1"/>
            <a:r>
              <a:rPr lang="en-US" b="1" dirty="0"/>
              <a:t>Total number of projects:  83</a:t>
            </a:r>
          </a:p>
          <a:p>
            <a:pPr lvl="1"/>
            <a:r>
              <a:rPr lang="en-US" b="1" dirty="0"/>
              <a:t>Total project costs:  </a:t>
            </a:r>
            <a:r>
              <a:rPr lang="en-US" b="1" dirty="0">
                <a:solidFill>
                  <a:srgbClr val="53565A"/>
                </a:solidFill>
              </a:rPr>
              <a:t>$109,588,981</a:t>
            </a:r>
          </a:p>
          <a:p>
            <a:pPr lvl="1"/>
            <a:r>
              <a:rPr lang="en-US" b="1" dirty="0">
                <a:solidFill>
                  <a:srgbClr val="53565A"/>
                </a:solidFill>
              </a:rPr>
              <a:t>Total amount requested:  $70,058,972</a:t>
            </a:r>
          </a:p>
          <a:p>
            <a:pPr lvl="1"/>
            <a:endParaRPr lang="en-US" b="1" dirty="0"/>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908720"/>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3190278652"/>
              </p:ext>
            </p:extLst>
          </p:nvPr>
        </p:nvGraphicFramePr>
        <p:xfrm>
          <a:off x="177696" y="1550680"/>
          <a:ext cx="8788608" cy="4224692"/>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92088">
                <a:tc>
                  <a:txBody>
                    <a:bodyPr/>
                    <a:lstStyle/>
                    <a:p>
                      <a:pPr algn="ctr"/>
                      <a:r>
                        <a:rPr lang="en-US" sz="1400" b="1" dirty="0">
                          <a:hlinkClick r:id="rId3" action="ppaction://hlinksldjump"/>
                        </a:rPr>
                        <a:t>Reconstruction of American Discovery Trail in George </a:t>
                      </a:r>
                      <a:r>
                        <a:rPr lang="en-US" sz="1400" b="1" dirty="0" err="1">
                          <a:hlinkClick r:id="rId3" action="ppaction://hlinksldjump"/>
                        </a:rPr>
                        <a:t>Wyth</a:t>
                      </a:r>
                      <a:r>
                        <a:rPr lang="en-US" sz="1400" b="1" dirty="0">
                          <a:hlinkClick r:id="rId3" action="ppaction://hlinksldjump"/>
                        </a:rPr>
                        <a:t> State Park from </a:t>
                      </a:r>
                      <a:r>
                        <a:rPr lang="en-US" sz="1400" b="1" dirty="0" err="1">
                          <a:hlinkClick r:id="rId3" action="ppaction://hlinksldjump"/>
                        </a:rPr>
                        <a:t>Kreig’s</a:t>
                      </a:r>
                      <a:r>
                        <a:rPr lang="en-US" sz="1400" b="1" dirty="0">
                          <a:hlinkClick r:id="rId3" action="ppaction://hlinksldjump"/>
                        </a:rPr>
                        <a:t> Crossing to George </a:t>
                      </a:r>
                      <a:r>
                        <a:rPr lang="en-US" sz="1400" b="1" dirty="0" err="1">
                          <a:hlinkClick r:id="rId3" action="ppaction://hlinksldjump"/>
                        </a:rPr>
                        <a:t>Wyth</a:t>
                      </a:r>
                      <a:r>
                        <a:rPr lang="en-US" sz="1400" b="1" dirty="0">
                          <a:hlinkClick r:id="rId3" action="ppaction://hlinksldjump"/>
                        </a:rPr>
                        <a:t> Shelter</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Iowa Department of Natural Resources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$745,580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$684,754</a:t>
                      </a:r>
                    </a:p>
                    <a:p>
                      <a:pPr algn="ctr"/>
                      <a:r>
                        <a:rPr lang="en-US" sz="1400" b="1" dirty="0"/>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$684,754</a:t>
                      </a:r>
                    </a:p>
                    <a:p>
                      <a:pPr algn="ctr"/>
                      <a:r>
                        <a:rPr lang="en-US" sz="1400" b="1" dirty="0"/>
                        <a:t>(92%)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792088">
                <a:tc>
                  <a:txBody>
                    <a:bodyPr/>
                    <a:lstStyle/>
                    <a:p>
                      <a:pPr algn="ctr"/>
                      <a:r>
                        <a:rPr lang="en-US" sz="1400" b="1" dirty="0">
                          <a:hlinkClick r:id="rId4" action="ppaction://hlinksldjump"/>
                        </a:rPr>
                        <a:t>Raccoon River Valley Trail Rehabilitation from Redfield to Linden</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Dallas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$1,476,000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$776,000</a:t>
                      </a:r>
                    </a:p>
                    <a:p>
                      <a:pPr algn="ctr"/>
                      <a:r>
                        <a:rPr lang="en-US" sz="1400" b="1" dirty="0"/>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$776,000</a:t>
                      </a:r>
                    </a:p>
                    <a:p>
                      <a:pPr algn="ctr"/>
                      <a:r>
                        <a:rPr lang="en-US" sz="1400" b="1" dirty="0"/>
                        <a:t>(53%)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018954"/>
                  </a:ext>
                </a:extLst>
              </a:tr>
              <a:tr h="9541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hlinkClick r:id="rId5" action="ppaction://hlinksldjump"/>
                        </a:rPr>
                        <a:t>Sauk Rail Trail Rehabilitation from Swan Lake State Park to Kittyhawk Avenue</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53565A"/>
                          </a:solidFill>
                        </a:rPr>
                        <a:t>Carroll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$1,150,186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$900,186 (78%)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$900,186 (78%)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5721687"/>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33536" y="6368786"/>
            <a:ext cx="7850832" cy="461665"/>
          </a:xfrm>
          <a:prstGeom prst="rect">
            <a:avLst/>
          </a:prstGeom>
          <a:noFill/>
        </p:spPr>
        <p:txBody>
          <a:bodyPr wrap="square" rtlCol="0">
            <a:spAutoFit/>
          </a:bodyPr>
          <a:lstStyle/>
          <a:p>
            <a:r>
              <a:rPr lang="en-US" sz="1200" b="1" dirty="0"/>
              <a:t>A list of all applications received has been provided and will be available on the Iowa DOT website following the workshop.</a:t>
            </a:r>
          </a:p>
        </p:txBody>
      </p:sp>
    </p:spTree>
    <p:extLst>
      <p:ext uri="{BB962C8B-B14F-4D97-AF65-F5344CB8AC3E}">
        <p14:creationId xmlns:p14="http://schemas.microsoft.com/office/powerpoint/2010/main" val="246824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563231693"/>
              </p:ext>
            </p:extLst>
          </p:nvPr>
        </p:nvGraphicFramePr>
        <p:xfrm>
          <a:off x="197361" y="1728403"/>
          <a:ext cx="8788608" cy="3816424"/>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54106">
                <a:tc>
                  <a:txBody>
                    <a:bodyPr/>
                    <a:lstStyle/>
                    <a:p>
                      <a:pPr algn="ctr"/>
                      <a:r>
                        <a:rPr lang="en-US" sz="1400" b="1" dirty="0">
                          <a:hlinkClick r:id="rId3" action="ppaction://hlinksldjump"/>
                        </a:rPr>
                        <a:t>Great Western Trail Renovation Phase 1</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Warren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$752,000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$637,000 (85%)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$637,000 (85%)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297727"/>
                  </a:ext>
                </a:extLst>
              </a:tr>
              <a:tr h="954106">
                <a:tc>
                  <a:txBody>
                    <a:bodyPr/>
                    <a:lstStyle/>
                    <a:p>
                      <a:pPr algn="ctr"/>
                      <a:r>
                        <a:rPr lang="en-US" sz="1400" b="1" dirty="0">
                          <a:hlinkClick r:id="rId4" action="ppaction://hlinksldjump"/>
                        </a:rPr>
                        <a:t>Prairie Springs and Prairie Farmer Recreational Trails Rehabilitation</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Howard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$1,294,497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$1,061,832 (82%)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$1,061,832 (82%)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954106">
                <a:tc>
                  <a:txBody>
                    <a:bodyPr/>
                    <a:lstStyle/>
                    <a:p>
                      <a:pPr algn="ctr"/>
                      <a:r>
                        <a:rPr lang="en-US" sz="1400" b="1" dirty="0">
                          <a:hlinkClick r:id="rId5" action="ppaction://hlinksldjump"/>
                        </a:rPr>
                        <a:t>Prairie River Trail System Fort Dodge to Badger Connection</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Webster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$3,660,000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$1,000,000 (27%)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$940,228 (26%)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75574"/>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383401"/>
            <a:ext cx="7596336" cy="441453"/>
          </a:xfrm>
          <a:prstGeom prst="rect">
            <a:avLst/>
          </a:prstGeom>
          <a:noFill/>
        </p:spPr>
        <p:txBody>
          <a:bodyPr wrap="square" rtlCol="0">
            <a:spAutoFit/>
          </a:bodyPr>
          <a:lstStyle/>
          <a:p>
            <a:r>
              <a:rPr lang="en-US" sz="1200" b="1" dirty="0"/>
              <a:t>A list of all applications received has been provided and will be available on the Iowa DOT website following the workshop.</a:t>
            </a:r>
          </a:p>
          <a:p>
            <a:endParaRPr lang="en-US" sz="1200" b="1" dirty="0"/>
          </a:p>
        </p:txBody>
      </p:sp>
    </p:spTree>
    <p:extLst>
      <p:ext uri="{BB962C8B-B14F-4D97-AF65-F5344CB8AC3E}">
        <p14:creationId xmlns:p14="http://schemas.microsoft.com/office/powerpoint/2010/main" val="403133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0535"/>
            <a:ext cx="7886700" cy="288033"/>
          </a:xfrm>
        </p:spPr>
        <p:txBody>
          <a:bodyPr>
            <a:noAutofit/>
          </a:bodyPr>
          <a:lstStyle/>
          <a:p>
            <a:r>
              <a:rPr lang="en-US" b="1" dirty="0">
                <a:solidFill>
                  <a:schemeClr val="tx2"/>
                </a:solidFill>
              </a:rPr>
              <a:t>Map of Applications Received</a:t>
            </a:r>
          </a:p>
        </p:txBody>
      </p:sp>
      <p:pic>
        <p:nvPicPr>
          <p:cNvPr id="2" name="Picture 1">
            <a:extLst>
              <a:ext uri="{FF2B5EF4-FFF2-40B4-BE49-F238E27FC236}">
                <a16:creationId xmlns:a16="http://schemas.microsoft.com/office/drawing/2014/main" id="{548C3D5B-81E4-44F9-A1EB-5430C09A1267}"/>
              </a:ext>
            </a:extLst>
          </p:cNvPr>
          <p:cNvPicPr>
            <a:picLocks noChangeAspect="1"/>
          </p:cNvPicPr>
          <p:nvPr/>
        </p:nvPicPr>
        <p:blipFill>
          <a:blip r:embed="rId3"/>
          <a:stretch>
            <a:fillRect/>
          </a:stretch>
        </p:blipFill>
        <p:spPr>
          <a:xfrm>
            <a:off x="251520" y="1124744"/>
            <a:ext cx="8515350" cy="5411699"/>
          </a:xfrm>
          <a:prstGeom prst="rect">
            <a:avLst/>
          </a:prstGeom>
        </p:spPr>
      </p:pic>
    </p:spTree>
    <p:extLst>
      <p:ext uri="{BB962C8B-B14F-4D97-AF65-F5344CB8AC3E}">
        <p14:creationId xmlns:p14="http://schemas.microsoft.com/office/powerpoint/2010/main" val="328891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12" name="TextBox 11">
            <a:extLst>
              <a:ext uri="{FF2B5EF4-FFF2-40B4-BE49-F238E27FC236}">
                <a16:creationId xmlns:a16="http://schemas.microsoft.com/office/drawing/2014/main" id="{33F7CF90-4942-4D85-8831-4BBCA8213A53}"/>
              </a:ext>
            </a:extLst>
          </p:cNvPr>
          <p:cNvSpPr txBox="1"/>
          <p:nvPr/>
        </p:nvSpPr>
        <p:spPr>
          <a:xfrm>
            <a:off x="2114600" y="5445224"/>
            <a:ext cx="4752528"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Scott Flagg</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Federal/State Recreational Trail Program Manager</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Scott.Flagg@iowadot.us</a:t>
            </a:r>
          </a:p>
        </p:txBody>
      </p:sp>
    </p:spTree>
    <p:extLst>
      <p:ext uri="{BB962C8B-B14F-4D97-AF65-F5344CB8AC3E}">
        <p14:creationId xmlns:p14="http://schemas.microsoft.com/office/powerpoint/2010/main" val="339821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2952327"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Reconstruction of American Discovery Trail in George </a:t>
            </a:r>
            <a:r>
              <a:rPr lang="en-US" sz="1800" b="1" dirty="0" err="1">
                <a:latin typeface="PT Sans" panose="020B0503020203020204"/>
              </a:rPr>
              <a:t>Wyth</a:t>
            </a:r>
            <a:r>
              <a:rPr lang="en-US" sz="1800" b="1" dirty="0">
                <a:latin typeface="PT Sans" panose="020B0503020203020204"/>
              </a:rPr>
              <a:t> State Park from </a:t>
            </a:r>
            <a:r>
              <a:rPr lang="en-US" sz="1800" b="1" dirty="0" err="1">
                <a:latin typeface="PT Sans" panose="020B0503020203020204"/>
              </a:rPr>
              <a:t>Kreig’s</a:t>
            </a:r>
            <a:r>
              <a:rPr lang="en-US" sz="1800" b="1" dirty="0">
                <a:latin typeface="PT Sans" panose="020B0503020203020204"/>
              </a:rPr>
              <a:t> Crossing to George </a:t>
            </a:r>
            <a:r>
              <a:rPr lang="en-US" sz="1800" b="1" dirty="0" err="1">
                <a:latin typeface="PT Sans" panose="020B0503020203020204"/>
              </a:rPr>
              <a:t>Wyth</a:t>
            </a:r>
            <a:r>
              <a:rPr lang="en-US" sz="1800" b="1" dirty="0">
                <a:latin typeface="PT Sans" panose="020B0503020203020204"/>
              </a:rPr>
              <a:t> Shelter</a:t>
            </a:r>
          </a:p>
          <a:p>
            <a:pPr marL="0" indent="0">
              <a:spcBef>
                <a:spcPts val="0"/>
              </a:spcBef>
              <a:buClr>
                <a:schemeClr val="tx1"/>
              </a:buClr>
              <a:buNone/>
              <a:defRPr/>
            </a:pPr>
            <a:r>
              <a:rPr lang="en-US" sz="1800" b="1" dirty="0">
                <a:latin typeface="PT Sans" panose="020B0503020203020204"/>
              </a:rPr>
              <a:t>(Iowa Department of Natural </a:t>
            </a:r>
            <a:r>
              <a:rPr lang="en-US" sz="1800" b="1" dirty="0">
                <a:solidFill>
                  <a:srgbClr val="53565A"/>
                </a:solidFill>
                <a:latin typeface="PT Sans" panose="020B0503020203020204"/>
              </a:rPr>
              <a:t>Resources)</a:t>
            </a:r>
          </a:p>
          <a:p>
            <a:pPr marL="0" indent="0">
              <a:spcBef>
                <a:spcPts val="0"/>
              </a:spcBef>
              <a:buClr>
                <a:schemeClr val="tx1"/>
              </a:buClr>
              <a:buNone/>
              <a:defRPr/>
            </a:pPr>
            <a:endParaRPr lang="en-US" sz="1600" b="1" dirty="0">
              <a:solidFill>
                <a:srgbClr val="53565A"/>
              </a:solidFill>
              <a:latin typeface="PT Sans" panose="020B0503020203020204"/>
              <a:cs typeface="Arial" pitchFamily="34" charset="0"/>
            </a:endParaRPr>
          </a:p>
          <a:p>
            <a:pPr marL="0" indent="0">
              <a:buNone/>
            </a:pPr>
            <a:r>
              <a:rPr lang="en-US" sz="1600" dirty="0">
                <a:solidFill>
                  <a:srgbClr val="53565A"/>
                </a:solidFill>
                <a:latin typeface="PT Sans" panose="020B0503020203020204"/>
              </a:rPr>
              <a:t>Reconstruct 1.3 miles of the American Discovery Trail in George </a:t>
            </a:r>
            <a:r>
              <a:rPr lang="en-US" sz="1600" dirty="0" err="1">
                <a:solidFill>
                  <a:srgbClr val="53565A"/>
                </a:solidFill>
                <a:latin typeface="PT Sans" panose="020B0503020203020204"/>
              </a:rPr>
              <a:t>Wyth</a:t>
            </a:r>
            <a:r>
              <a:rPr lang="en-US" sz="1600" dirty="0">
                <a:solidFill>
                  <a:srgbClr val="53565A"/>
                </a:solidFill>
                <a:latin typeface="PT Sans" panose="020B0503020203020204"/>
              </a:rPr>
              <a:t> State Park from </a:t>
            </a:r>
            <a:r>
              <a:rPr lang="en-US" sz="1600" dirty="0" err="1">
                <a:solidFill>
                  <a:srgbClr val="53565A"/>
                </a:solidFill>
                <a:latin typeface="PT Sans" panose="020B0503020203020204"/>
              </a:rPr>
              <a:t>Kreig’s</a:t>
            </a:r>
            <a:r>
              <a:rPr lang="en-US" sz="1600" dirty="0">
                <a:solidFill>
                  <a:srgbClr val="53565A"/>
                </a:solidFill>
                <a:latin typeface="PT Sans" panose="020B0503020203020204"/>
              </a:rPr>
              <a:t> Crossing to George </a:t>
            </a:r>
            <a:r>
              <a:rPr lang="en-US" sz="1600" dirty="0" err="1">
                <a:solidFill>
                  <a:srgbClr val="53565A"/>
                </a:solidFill>
                <a:latin typeface="PT Sans" panose="020B0503020203020204"/>
              </a:rPr>
              <a:t>Wyth</a:t>
            </a:r>
            <a:r>
              <a:rPr lang="en-US" sz="1600" dirty="0">
                <a:solidFill>
                  <a:srgbClr val="53565A"/>
                </a:solidFill>
                <a:latin typeface="PT Sans" panose="020B0503020203020204"/>
              </a:rPr>
              <a:t> Shelter.</a:t>
            </a:r>
            <a:endParaRPr lang="en-US" sz="1600" dirty="0">
              <a:latin typeface="PT Sans" panose="020B0503020203020204"/>
            </a:endParaRPr>
          </a:p>
          <a:p>
            <a:pPr marL="0" indent="0">
              <a:spcBef>
                <a:spcPts val="0"/>
              </a:spcBef>
              <a:buClr>
                <a:schemeClr val="tx1"/>
              </a:buClr>
              <a:buNone/>
              <a:defRPr/>
            </a:pP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$745,580	</a:t>
            </a:r>
          </a:p>
          <a:p>
            <a:pPr marL="0" indent="0">
              <a:spcBef>
                <a:spcPts val="0"/>
              </a:spcBef>
              <a:buClr>
                <a:schemeClr val="tx1"/>
              </a:buClr>
              <a:buNone/>
              <a:defRPr/>
            </a:pPr>
            <a:r>
              <a:rPr lang="en-US" sz="1600" b="1" dirty="0">
                <a:latin typeface="PT Sans" panose="020B0503020203020204"/>
                <a:cs typeface="Arial" pitchFamily="34" charset="0"/>
              </a:rPr>
              <a:t>Requested:   $684,754 (92%)</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5" name="Picture 4">
            <a:extLst>
              <a:ext uri="{FF2B5EF4-FFF2-40B4-BE49-F238E27FC236}">
                <a16:creationId xmlns:a16="http://schemas.microsoft.com/office/drawing/2014/main" id="{AF362AFD-49DF-4FE0-9AD1-B8F37CF9E532}"/>
              </a:ext>
            </a:extLst>
          </p:cNvPr>
          <p:cNvPicPr>
            <a:picLocks noChangeAspect="1"/>
          </p:cNvPicPr>
          <p:nvPr/>
        </p:nvPicPr>
        <p:blipFill>
          <a:blip r:embed="rId5"/>
          <a:stretch>
            <a:fillRect/>
          </a:stretch>
        </p:blipFill>
        <p:spPr>
          <a:xfrm>
            <a:off x="3059832" y="1556792"/>
            <a:ext cx="5727886" cy="3312368"/>
          </a:xfrm>
          <a:prstGeom prst="rect">
            <a:avLst/>
          </a:prstGeom>
        </p:spPr>
      </p:pic>
    </p:spTree>
    <p:extLst>
      <p:ext uri="{BB962C8B-B14F-4D97-AF65-F5344CB8AC3E}">
        <p14:creationId xmlns:p14="http://schemas.microsoft.com/office/powerpoint/2010/main" val="2780289170"/>
      </p:ext>
    </p:extLst>
  </p:cSld>
  <p:clrMapOvr>
    <a:masterClrMapping/>
  </p:clrMapOvr>
</p:sld>
</file>

<file path=ppt/theme/theme1.xml><?xml version="1.0" encoding="utf-8"?>
<a:theme xmlns:a="http://schemas.openxmlformats.org/drawingml/2006/main" name="Office Theme">
  <a:themeElements>
    <a:clrScheme name="Custom 4">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0070C0"/>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12045</TotalTime>
  <Words>860</Words>
  <Application>Microsoft Office PowerPoint</Application>
  <PresentationFormat>On-screen Show (4:3)</PresentationFormat>
  <Paragraphs>136</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PT Sans</vt:lpstr>
      <vt:lpstr>Office Theme</vt:lpstr>
      <vt:lpstr>PowerPoint Presentation</vt:lpstr>
      <vt:lpstr>COVID-19 Relief Recreational Trails Program</vt:lpstr>
      <vt:lpstr>PowerPoint Presentation</vt:lpstr>
      <vt:lpstr>PowerPoint Presentation</vt:lpstr>
      <vt:lpstr>List of Applications Recommended</vt:lpstr>
      <vt:lpstr>List of Applications Recommended</vt:lpstr>
      <vt:lpstr>Map of Applications Received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Markley, Craig</cp:lastModifiedBy>
  <cp:revision>252</cp:revision>
  <cp:lastPrinted>2021-07-28T16:08:55Z</cp:lastPrinted>
  <dcterms:created xsi:type="dcterms:W3CDTF">2014-05-10T08:44:16Z</dcterms:created>
  <dcterms:modified xsi:type="dcterms:W3CDTF">2021-07-30T10:07:02Z</dcterms:modified>
</cp:coreProperties>
</file>