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sldIdLst>
    <p:sldId id="257" r:id="rId2"/>
    <p:sldId id="359" r:id="rId3"/>
    <p:sldId id="347" r:id="rId4"/>
    <p:sldId id="360" r:id="rId5"/>
    <p:sldId id="365" r:id="rId6"/>
    <p:sldId id="349" r:id="rId7"/>
    <p:sldId id="350" r:id="rId8"/>
    <p:sldId id="352" r:id="rId9"/>
    <p:sldId id="367" r:id="rId10"/>
    <p:sldId id="366" r:id="rId11"/>
    <p:sldId id="368" r:id="rId12"/>
    <p:sldId id="364" r:id="rId13"/>
    <p:sldId id="363" r:id="rId14"/>
    <p:sldId id="338" r:id="rId15"/>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71721"/>
    <a:srgbClr val="FF9966"/>
    <a:srgbClr val="00717F"/>
    <a:srgbClr val="B55813"/>
    <a:srgbClr val="B1B3B3"/>
    <a:srgbClr val="53565A"/>
    <a:srgbClr val="FF0066"/>
    <a:srgbClr val="69686D"/>
    <a:srgbClr val="34495E"/>
    <a:srgbClr val="C34B5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733" autoAdjust="0"/>
    <p:restoredTop sz="83123" autoAdjust="0"/>
  </p:normalViewPr>
  <p:slideViewPr>
    <p:cSldViewPr>
      <p:cViewPr varScale="1">
        <p:scale>
          <a:sx n="61" d="100"/>
          <a:sy n="61" d="100"/>
        </p:scale>
        <p:origin x="1914" y="60"/>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2994"/>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2" tIns="46587" rIns="93172" bIns="46587" rtlCol="0"/>
          <a:lstStyle>
            <a:lvl1pPr algn="l">
              <a:defRPr sz="1200"/>
            </a:lvl1pPr>
          </a:lstStyle>
          <a:p>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lIns="93172" tIns="46587" rIns="93172" bIns="46587" rtlCol="0"/>
          <a:lstStyle>
            <a:lvl1pPr algn="r">
              <a:defRPr sz="1200"/>
            </a:lvl1pPr>
          </a:lstStyle>
          <a:p>
            <a:fld id="{9BA43C6D-E55F-4BE5-8554-C22BB859EDE9}" type="datetimeFigureOut">
              <a:rPr lang="en-US" smtClean="0"/>
              <a:t>8/4/2021</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2" tIns="46587" rIns="93172" bIns="46587" rtlCol="0" anchor="ctr"/>
          <a:lstStyle/>
          <a:p>
            <a:endParaRPr lang="en-US"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2" tIns="46587" rIns="93172" bIns="46587"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2" tIns="46587" rIns="93172" bIns="46587"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2" tIns="46587" rIns="93172" bIns="46587" rtlCol="0" anchor="b"/>
          <a:lstStyle>
            <a:lvl1pPr algn="r">
              <a:defRPr sz="1200"/>
            </a:lvl1pPr>
          </a:lstStyle>
          <a:p>
            <a:fld id="{50B73208-77F4-453B-8852-C4844F8BB3D9}" type="slidenum">
              <a:rPr lang="en-US" smtClean="0"/>
              <a:t>‹#›</a:t>
            </a:fld>
            <a:endParaRPr lang="en-US" dirty="0"/>
          </a:p>
        </p:txBody>
      </p:sp>
    </p:spTree>
    <p:extLst>
      <p:ext uri="{BB962C8B-B14F-4D97-AF65-F5344CB8AC3E}">
        <p14:creationId xmlns:p14="http://schemas.microsoft.com/office/powerpoint/2010/main" val="15956237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0B73208-77F4-453B-8852-C4844F8BB3D9}" type="slidenum">
              <a:rPr lang="en-US" smtClean="0"/>
              <a:t>1</a:t>
            </a:fld>
            <a:endParaRPr lang="en-US" dirty="0"/>
          </a:p>
        </p:txBody>
      </p:sp>
    </p:spTree>
    <p:extLst>
      <p:ext uri="{BB962C8B-B14F-4D97-AF65-F5344CB8AC3E}">
        <p14:creationId xmlns:p14="http://schemas.microsoft.com/office/powerpoint/2010/main" val="38129483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0B73208-77F4-453B-8852-C4844F8BB3D9}" type="slidenum">
              <a:rPr lang="en-US" smtClean="0"/>
              <a:t>11</a:t>
            </a:fld>
            <a:endParaRPr lang="en-US" dirty="0"/>
          </a:p>
        </p:txBody>
      </p:sp>
    </p:spTree>
    <p:extLst>
      <p:ext uri="{BB962C8B-B14F-4D97-AF65-F5344CB8AC3E}">
        <p14:creationId xmlns:p14="http://schemas.microsoft.com/office/powerpoint/2010/main" val="30533958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0B73208-77F4-453B-8852-C4844F8BB3D9}" type="slidenum">
              <a:rPr lang="en-US" smtClean="0"/>
              <a:t>12</a:t>
            </a:fld>
            <a:endParaRPr lang="en-US" dirty="0"/>
          </a:p>
        </p:txBody>
      </p:sp>
    </p:spTree>
    <p:extLst>
      <p:ext uri="{BB962C8B-B14F-4D97-AF65-F5344CB8AC3E}">
        <p14:creationId xmlns:p14="http://schemas.microsoft.com/office/powerpoint/2010/main" val="29590333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0B73208-77F4-453B-8852-C4844F8BB3D9}" type="slidenum">
              <a:rPr lang="en-US" smtClean="0"/>
              <a:t>13</a:t>
            </a:fld>
            <a:endParaRPr lang="en-US" dirty="0"/>
          </a:p>
        </p:txBody>
      </p:sp>
    </p:spTree>
    <p:extLst>
      <p:ext uri="{BB962C8B-B14F-4D97-AF65-F5344CB8AC3E}">
        <p14:creationId xmlns:p14="http://schemas.microsoft.com/office/powerpoint/2010/main" val="27485985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0B73208-77F4-453B-8852-C4844F8BB3D9}" type="slidenum">
              <a:rPr lang="en-US" smtClean="0"/>
              <a:t>14</a:t>
            </a:fld>
            <a:endParaRPr lang="en-US" dirty="0"/>
          </a:p>
        </p:txBody>
      </p:sp>
    </p:spTree>
    <p:extLst>
      <p:ext uri="{BB962C8B-B14F-4D97-AF65-F5344CB8AC3E}">
        <p14:creationId xmlns:p14="http://schemas.microsoft.com/office/powerpoint/2010/main" val="40146882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0B73208-77F4-453B-8852-C4844F8BB3D9}" type="slidenum">
              <a:rPr lang="en-US" smtClean="0"/>
              <a:t>3</a:t>
            </a:fld>
            <a:endParaRPr lang="en-US" dirty="0"/>
          </a:p>
        </p:txBody>
      </p:sp>
    </p:spTree>
    <p:extLst>
      <p:ext uri="{BB962C8B-B14F-4D97-AF65-F5344CB8AC3E}">
        <p14:creationId xmlns:p14="http://schemas.microsoft.com/office/powerpoint/2010/main" val="29706689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0B73208-77F4-453B-8852-C4844F8BB3D9}" type="slidenum">
              <a:rPr lang="en-US" smtClean="0"/>
              <a:t>4</a:t>
            </a:fld>
            <a:endParaRPr lang="en-US" dirty="0"/>
          </a:p>
        </p:txBody>
      </p:sp>
    </p:spTree>
    <p:extLst>
      <p:ext uri="{BB962C8B-B14F-4D97-AF65-F5344CB8AC3E}">
        <p14:creationId xmlns:p14="http://schemas.microsoft.com/office/powerpoint/2010/main" val="14234348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b="1" dirty="0">
              <a:solidFill>
                <a:schemeClr val="dk1"/>
              </a:solidFill>
            </a:endParaRPr>
          </a:p>
        </p:txBody>
      </p:sp>
      <p:sp>
        <p:nvSpPr>
          <p:cNvPr id="4" name="Slide Number Placeholder 3"/>
          <p:cNvSpPr>
            <a:spLocks noGrp="1"/>
          </p:cNvSpPr>
          <p:nvPr>
            <p:ph type="sldNum" sz="quarter" idx="5"/>
          </p:nvPr>
        </p:nvSpPr>
        <p:spPr/>
        <p:txBody>
          <a:bodyPr/>
          <a:lstStyle/>
          <a:p>
            <a:fld id="{50B73208-77F4-453B-8852-C4844F8BB3D9}" type="slidenum">
              <a:rPr lang="en-US" smtClean="0"/>
              <a:t>5</a:t>
            </a:fld>
            <a:endParaRPr lang="en-US" dirty="0"/>
          </a:p>
        </p:txBody>
      </p:sp>
    </p:spTree>
    <p:extLst>
      <p:ext uri="{BB962C8B-B14F-4D97-AF65-F5344CB8AC3E}">
        <p14:creationId xmlns:p14="http://schemas.microsoft.com/office/powerpoint/2010/main" val="27327678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18</a:t>
            </a:r>
            <a:r>
              <a:rPr lang="en-US" baseline="0" dirty="0"/>
              <a:t> Transit Systems</a:t>
            </a:r>
            <a:endParaRPr lang="en-US" dirty="0"/>
          </a:p>
        </p:txBody>
      </p:sp>
      <p:sp>
        <p:nvSpPr>
          <p:cNvPr id="4" name="Slide Number Placeholder 3"/>
          <p:cNvSpPr>
            <a:spLocks noGrp="1"/>
          </p:cNvSpPr>
          <p:nvPr>
            <p:ph type="sldNum" sz="quarter" idx="10"/>
          </p:nvPr>
        </p:nvSpPr>
        <p:spPr/>
        <p:txBody>
          <a:bodyPr/>
          <a:lstStyle/>
          <a:p>
            <a:fld id="{50B73208-77F4-453B-8852-C4844F8BB3D9}" type="slidenum">
              <a:rPr lang="en-US" smtClean="0"/>
              <a:t>6</a:t>
            </a:fld>
            <a:endParaRPr lang="en-US" dirty="0"/>
          </a:p>
        </p:txBody>
      </p:sp>
    </p:spTree>
    <p:extLst>
      <p:ext uri="{BB962C8B-B14F-4D97-AF65-F5344CB8AC3E}">
        <p14:creationId xmlns:p14="http://schemas.microsoft.com/office/powerpoint/2010/main" val="27928717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0B73208-77F4-453B-8852-C4844F8BB3D9}" type="slidenum">
              <a:rPr lang="en-US" smtClean="0"/>
              <a:t>7</a:t>
            </a:fld>
            <a:endParaRPr lang="en-US" dirty="0"/>
          </a:p>
        </p:txBody>
      </p:sp>
    </p:spTree>
    <p:extLst>
      <p:ext uri="{BB962C8B-B14F-4D97-AF65-F5344CB8AC3E}">
        <p14:creationId xmlns:p14="http://schemas.microsoft.com/office/powerpoint/2010/main" val="41461079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0B73208-77F4-453B-8852-C4844F8BB3D9}" type="slidenum">
              <a:rPr lang="en-US" smtClean="0"/>
              <a:t>8</a:t>
            </a:fld>
            <a:endParaRPr lang="en-US" dirty="0"/>
          </a:p>
        </p:txBody>
      </p:sp>
    </p:spTree>
    <p:extLst>
      <p:ext uri="{BB962C8B-B14F-4D97-AF65-F5344CB8AC3E}">
        <p14:creationId xmlns:p14="http://schemas.microsoft.com/office/powerpoint/2010/main" val="10415664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0B73208-77F4-453B-8852-C4844F8BB3D9}" type="slidenum">
              <a:rPr lang="en-US" smtClean="0"/>
              <a:t>9</a:t>
            </a:fld>
            <a:endParaRPr lang="en-US" dirty="0"/>
          </a:p>
        </p:txBody>
      </p:sp>
    </p:spTree>
    <p:extLst>
      <p:ext uri="{BB962C8B-B14F-4D97-AF65-F5344CB8AC3E}">
        <p14:creationId xmlns:p14="http://schemas.microsoft.com/office/powerpoint/2010/main" val="4842049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0B73208-77F4-453B-8852-C4844F8BB3D9}" type="slidenum">
              <a:rPr lang="en-US" smtClean="0"/>
              <a:t>10</a:t>
            </a:fld>
            <a:endParaRPr lang="en-US" dirty="0"/>
          </a:p>
        </p:txBody>
      </p:sp>
    </p:spTree>
    <p:extLst>
      <p:ext uri="{BB962C8B-B14F-4D97-AF65-F5344CB8AC3E}">
        <p14:creationId xmlns:p14="http://schemas.microsoft.com/office/powerpoint/2010/main" val="174927201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2F3753E7-0F11-4D0E-8960-9E1C8FCC4C52}"/>
              </a:ext>
            </a:extLst>
          </p:cNvPr>
          <p:cNvSpPr/>
          <p:nvPr userDrawn="1"/>
        </p:nvSpPr>
        <p:spPr>
          <a:xfrm>
            <a:off x="0" y="0"/>
            <a:ext cx="9144000" cy="953344"/>
          </a:xfrm>
          <a:prstGeom prst="rect">
            <a:avLst/>
          </a:prstGeom>
          <a:gradFill flip="none" rotWithShape="1">
            <a:gsLst>
              <a:gs pos="0">
                <a:schemeClr val="bg1">
                  <a:lumMod val="95000"/>
                  <a:shade val="67500"/>
                  <a:satMod val="115000"/>
                </a:schemeClr>
              </a:gs>
              <a:gs pos="52000">
                <a:schemeClr val="bg1"/>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85C18299-3EBF-4651-B028-9D1F61A7FE89}"/>
              </a:ext>
            </a:extLst>
          </p:cNvPr>
          <p:cNvSpPr/>
          <p:nvPr userDrawn="1"/>
        </p:nvSpPr>
        <p:spPr>
          <a:xfrm>
            <a:off x="0" y="953344"/>
            <a:ext cx="9144000" cy="45719"/>
          </a:xfrm>
          <a:prstGeom prst="rect">
            <a:avLst/>
          </a:prstGeom>
          <a:solidFill>
            <a:schemeClr val="tx1">
              <a:lumMod val="95000"/>
              <a:lumOff val="5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62933723-4C4E-4953-9B73-759969B5897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475742" y="147581"/>
            <a:ext cx="2488746" cy="689131"/>
          </a:xfrm>
          <a:prstGeom prst="rect">
            <a:avLst/>
          </a:prstGeom>
        </p:spPr>
      </p:pic>
      <p:pic>
        <p:nvPicPr>
          <p:cNvPr id="9" name="Picture 8">
            <a:extLst>
              <a:ext uri="{FF2B5EF4-FFF2-40B4-BE49-F238E27FC236}">
                <a16:creationId xmlns:a16="http://schemas.microsoft.com/office/drawing/2014/main" id="{6D07DB7A-A277-47F1-B420-6EB252894AE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438273" y="4651364"/>
            <a:ext cx="3427833" cy="1657956"/>
          </a:xfrm>
          <a:prstGeom prst="rect">
            <a:avLst/>
          </a:prstGeom>
        </p:spPr>
      </p:pic>
      <p:pic>
        <p:nvPicPr>
          <p:cNvPr id="10" name="Picture 9">
            <a:extLst>
              <a:ext uri="{FF2B5EF4-FFF2-40B4-BE49-F238E27FC236}">
                <a16:creationId xmlns:a16="http://schemas.microsoft.com/office/drawing/2014/main" id="{2C9ED19C-16BB-4E11-A2E2-5E3DE3CF1B18}"/>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670" y="4651364"/>
            <a:ext cx="5758220" cy="1657956"/>
          </a:xfrm>
          <a:prstGeom prst="rect">
            <a:avLst/>
          </a:prstGeom>
        </p:spPr>
      </p:pic>
    </p:spTree>
    <p:extLst>
      <p:ext uri="{BB962C8B-B14F-4D97-AF65-F5344CB8AC3E}">
        <p14:creationId xmlns:p14="http://schemas.microsoft.com/office/powerpoint/2010/main" val="1849843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5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7253131-A3D1-4BD2-B372-CE94B7CC9DC2}"/>
              </a:ext>
            </a:extLst>
          </p:cNvPr>
          <p:cNvSpPr/>
          <p:nvPr userDrawn="1"/>
        </p:nvSpPr>
        <p:spPr>
          <a:xfrm>
            <a:off x="0" y="0"/>
            <a:ext cx="4716016" cy="6858000"/>
          </a:xfrm>
          <a:prstGeom prst="rect">
            <a:avLst/>
          </a:prstGeom>
          <a:solidFill>
            <a:schemeClr val="accent5">
              <a:lumMod val="7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3533590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6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19409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CE0F805B-ABC8-4A8B-B9D4-5845341EB6C9}"/>
              </a:ext>
            </a:extLst>
          </p:cNvPr>
          <p:cNvSpPr txBox="1"/>
          <p:nvPr userDrawn="1"/>
        </p:nvSpPr>
        <p:spPr>
          <a:xfrm>
            <a:off x="827584" y="667435"/>
            <a:ext cx="3738563" cy="338554"/>
          </a:xfrm>
          <a:prstGeom prst="rect">
            <a:avLst/>
          </a:prstGeom>
          <a:noFill/>
        </p:spPr>
        <p:txBody>
          <a:bodyPr wrap="square" rtlCol="0">
            <a:spAutoFit/>
          </a:bodyPr>
          <a:lstStyle/>
          <a:p>
            <a:r>
              <a:rPr lang="en-US" sz="1600" dirty="0">
                <a:solidFill>
                  <a:schemeClr val="tx1"/>
                </a:solidFill>
                <a:latin typeface="Century Gothic" panose="020B0502020202020204" pitchFamily="34" charset="0"/>
                <a:cs typeface="Arial" panose="020B0604020202020204" pitchFamily="34" charset="0"/>
              </a:rPr>
              <a:t>NAME OF PRESENTATION</a:t>
            </a:r>
          </a:p>
        </p:txBody>
      </p:sp>
      <p:sp>
        <p:nvSpPr>
          <p:cNvPr id="8" name="Rectangle 7">
            <a:extLst>
              <a:ext uri="{FF2B5EF4-FFF2-40B4-BE49-F238E27FC236}">
                <a16:creationId xmlns:a16="http://schemas.microsoft.com/office/drawing/2014/main" id="{245A3183-73DB-40B2-B6C8-E0DE1DE1D6DB}"/>
              </a:ext>
            </a:extLst>
          </p:cNvPr>
          <p:cNvSpPr/>
          <p:nvPr userDrawn="1"/>
        </p:nvSpPr>
        <p:spPr>
          <a:xfrm>
            <a:off x="0" y="764704"/>
            <a:ext cx="792088" cy="4571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536ABBA2-AA3C-4D81-BF82-C5B05E586B69}"/>
              </a:ext>
            </a:extLst>
          </p:cNvPr>
          <p:cNvSpPr/>
          <p:nvPr userDrawn="1"/>
        </p:nvSpPr>
        <p:spPr>
          <a:xfrm>
            <a:off x="0" y="836712"/>
            <a:ext cx="792088" cy="4571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5E2792F5-6345-4BA3-96B5-3BBA9D667573}"/>
              </a:ext>
            </a:extLst>
          </p:cNvPr>
          <p:cNvSpPr/>
          <p:nvPr userDrawn="1"/>
        </p:nvSpPr>
        <p:spPr>
          <a:xfrm>
            <a:off x="0" y="908720"/>
            <a:ext cx="792088"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2890CFD2-C20D-4420-BF8D-D52E4B9B9695}"/>
              </a:ext>
            </a:extLst>
          </p:cNvPr>
          <p:cNvSpPr txBox="1"/>
          <p:nvPr userDrawn="1"/>
        </p:nvSpPr>
        <p:spPr>
          <a:xfrm>
            <a:off x="8460432" y="6457890"/>
            <a:ext cx="792088" cy="369332"/>
          </a:xfrm>
          <a:prstGeom prst="rect">
            <a:avLst/>
          </a:prstGeom>
          <a:noFill/>
        </p:spPr>
        <p:txBody>
          <a:bodyPr wrap="square" rtlCol="0">
            <a:spAutoFit/>
          </a:bodyPr>
          <a:lstStyle/>
          <a:p>
            <a:pPr algn="ctr"/>
            <a:fld id="{5EF72394-20AE-4583-8A01-A144B1C77253}" type="slidenum">
              <a:rPr lang="en-US" sz="1800">
                <a:solidFill>
                  <a:schemeClr val="bg2"/>
                </a:solidFill>
                <a:latin typeface="PT Sans" panose="020B0503020203020204" pitchFamily="34" charset="0"/>
              </a:rPr>
              <a:pPr algn="ctr"/>
              <a:t>‹#›</a:t>
            </a:fld>
            <a:endParaRPr lang="en-US" sz="2000" dirty="0">
              <a:solidFill>
                <a:schemeClr val="bg2"/>
              </a:solidFill>
              <a:latin typeface="PT Sans" panose="020B0503020203020204" pitchFamily="34" charset="0"/>
            </a:endParaRPr>
          </a:p>
        </p:txBody>
      </p:sp>
    </p:spTree>
    <p:extLst>
      <p:ext uri="{BB962C8B-B14F-4D97-AF65-F5344CB8AC3E}">
        <p14:creationId xmlns:p14="http://schemas.microsoft.com/office/powerpoint/2010/main" val="7682811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CE0F805B-ABC8-4A8B-B9D4-5845341EB6C9}"/>
              </a:ext>
            </a:extLst>
          </p:cNvPr>
          <p:cNvSpPr txBox="1"/>
          <p:nvPr userDrawn="1"/>
        </p:nvSpPr>
        <p:spPr>
          <a:xfrm>
            <a:off x="827584" y="260648"/>
            <a:ext cx="7526660" cy="338554"/>
          </a:xfrm>
          <a:prstGeom prst="rect">
            <a:avLst/>
          </a:prstGeom>
          <a:noFill/>
        </p:spPr>
        <p:txBody>
          <a:bodyPr wrap="square" rtlCol="0">
            <a:spAutoFit/>
          </a:bodyPr>
          <a:lstStyle/>
          <a:p>
            <a:r>
              <a:rPr lang="en-US" sz="1600" dirty="0">
                <a:solidFill>
                  <a:schemeClr val="tx1"/>
                </a:solidFill>
                <a:latin typeface="Century Gothic" panose="020B0502020202020204" pitchFamily="34" charset="0"/>
                <a:cs typeface="Arial" panose="020B0604020202020204" pitchFamily="34" charset="0"/>
              </a:rPr>
              <a:t>Public Transit Infrastructure Grant Program</a:t>
            </a:r>
          </a:p>
        </p:txBody>
      </p:sp>
      <p:sp>
        <p:nvSpPr>
          <p:cNvPr id="8" name="Rectangle 7">
            <a:extLst>
              <a:ext uri="{FF2B5EF4-FFF2-40B4-BE49-F238E27FC236}">
                <a16:creationId xmlns:a16="http://schemas.microsoft.com/office/drawing/2014/main" id="{245A3183-73DB-40B2-B6C8-E0DE1DE1D6DB}"/>
              </a:ext>
            </a:extLst>
          </p:cNvPr>
          <p:cNvSpPr/>
          <p:nvPr userDrawn="1"/>
        </p:nvSpPr>
        <p:spPr>
          <a:xfrm>
            <a:off x="0" y="357917"/>
            <a:ext cx="792088" cy="4571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536ABBA2-AA3C-4D81-BF82-C5B05E586B69}"/>
              </a:ext>
            </a:extLst>
          </p:cNvPr>
          <p:cNvSpPr/>
          <p:nvPr userDrawn="1"/>
        </p:nvSpPr>
        <p:spPr>
          <a:xfrm>
            <a:off x="0" y="429925"/>
            <a:ext cx="792088" cy="4571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5E2792F5-6345-4BA3-96B5-3BBA9D667573}"/>
              </a:ext>
            </a:extLst>
          </p:cNvPr>
          <p:cNvSpPr/>
          <p:nvPr userDrawn="1"/>
        </p:nvSpPr>
        <p:spPr>
          <a:xfrm>
            <a:off x="0" y="501933"/>
            <a:ext cx="792088"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DC9BAE6B-4BEF-472C-8DFA-A9B7788CA52B}"/>
              </a:ext>
            </a:extLst>
          </p:cNvPr>
          <p:cNvSpPr txBox="1"/>
          <p:nvPr userDrawn="1"/>
        </p:nvSpPr>
        <p:spPr>
          <a:xfrm>
            <a:off x="8460432" y="6457890"/>
            <a:ext cx="792088" cy="369332"/>
          </a:xfrm>
          <a:prstGeom prst="rect">
            <a:avLst/>
          </a:prstGeom>
          <a:noFill/>
        </p:spPr>
        <p:txBody>
          <a:bodyPr wrap="square" rtlCol="0">
            <a:spAutoFit/>
          </a:bodyPr>
          <a:lstStyle/>
          <a:p>
            <a:pPr algn="ctr"/>
            <a:fld id="{5EF72394-20AE-4583-8A01-A144B1C77253}" type="slidenum">
              <a:rPr lang="en-US" sz="1800">
                <a:solidFill>
                  <a:schemeClr val="bg2"/>
                </a:solidFill>
                <a:latin typeface="PT Sans" panose="020B0503020203020204" pitchFamily="34" charset="0"/>
              </a:rPr>
              <a:pPr algn="ctr"/>
              <a:t>‹#›</a:t>
            </a:fld>
            <a:endParaRPr lang="en-US" sz="2000" dirty="0">
              <a:solidFill>
                <a:schemeClr val="bg2"/>
              </a:solidFill>
              <a:latin typeface="PT Sans" panose="020B0503020203020204" pitchFamily="34" charset="0"/>
            </a:endParaRPr>
          </a:p>
        </p:txBody>
      </p:sp>
      <p:sp>
        <p:nvSpPr>
          <p:cNvPr id="12" name="Title Placeholder 1">
            <a:extLst>
              <a:ext uri="{FF2B5EF4-FFF2-40B4-BE49-F238E27FC236}">
                <a16:creationId xmlns:a16="http://schemas.microsoft.com/office/drawing/2014/main" id="{54EF32B2-C520-493E-859D-A9D077D086E1}"/>
              </a:ext>
            </a:extLst>
          </p:cNvPr>
          <p:cNvSpPr>
            <a:spLocks noGrp="1"/>
          </p:cNvSpPr>
          <p:nvPr>
            <p:ph type="title"/>
          </p:nvPr>
        </p:nvSpPr>
        <p:spPr>
          <a:xfrm>
            <a:off x="467544" y="1124744"/>
            <a:ext cx="7886700" cy="360040"/>
          </a:xfrm>
          <a:prstGeom prst="rect">
            <a:avLst/>
          </a:prstGeom>
        </p:spPr>
        <p:txBody>
          <a:bodyPr vert="horz" lIns="91440" tIns="45720" rIns="91440" bIns="45720" rtlCol="0" anchor="ctr">
            <a:normAutofit/>
          </a:bodyPr>
          <a:lstStyle>
            <a:lvl1pPr>
              <a:defRPr sz="3400" b="1">
                <a:solidFill>
                  <a:schemeClr val="tx2"/>
                </a:solidFill>
                <a:latin typeface="PT Sans" panose="020B0503020203020204" pitchFamily="34" charset="0"/>
              </a:defRPr>
            </a:lvl1pPr>
          </a:lstStyle>
          <a:p>
            <a:r>
              <a:rPr lang="en-US" dirty="0"/>
              <a:t>Click to edit Master title style</a:t>
            </a:r>
          </a:p>
        </p:txBody>
      </p:sp>
      <p:sp>
        <p:nvSpPr>
          <p:cNvPr id="13" name="Text Placeholder 2">
            <a:extLst>
              <a:ext uri="{FF2B5EF4-FFF2-40B4-BE49-F238E27FC236}">
                <a16:creationId xmlns:a16="http://schemas.microsoft.com/office/drawing/2014/main" id="{BFB340FD-E5C8-40FB-8FFA-E3B74A3978E7}"/>
              </a:ext>
            </a:extLst>
          </p:cNvPr>
          <p:cNvSpPr>
            <a:spLocks noGrp="1"/>
          </p:cNvSpPr>
          <p:nvPr>
            <p:ph idx="1"/>
          </p:nvPr>
        </p:nvSpPr>
        <p:spPr>
          <a:xfrm>
            <a:off x="467544" y="1844824"/>
            <a:ext cx="7886700" cy="4228132"/>
          </a:xfrm>
          <a:prstGeom prst="rect">
            <a:avLst/>
          </a:prstGeom>
        </p:spPr>
        <p:txBody>
          <a:bodyPr vert="horz" lIns="91440" tIns="45720" rIns="91440" bIns="45720" rtlCol="0">
            <a:normAutofit/>
          </a:bodyPr>
          <a:lstStyle>
            <a:lvl1pPr>
              <a:spcAft>
                <a:spcPts val="1200"/>
              </a:spcAft>
              <a:defRPr sz="2600" b="1">
                <a:latin typeface="PT Sans" panose="020B0503020203020204" pitchFamily="34" charset="0"/>
              </a:defRPr>
            </a:lvl1pPr>
            <a:lvl2pPr>
              <a:spcAft>
                <a:spcPts val="1200"/>
              </a:spcAft>
              <a:defRPr sz="2400">
                <a:latin typeface="PT Sans" panose="020B0503020203020204" pitchFamily="34" charset="0"/>
              </a:defRPr>
            </a:lvl2pPr>
            <a:lvl3pPr>
              <a:spcAft>
                <a:spcPts val="1200"/>
              </a:spcAft>
              <a:defRPr sz="2000">
                <a:latin typeface="PT Sans" panose="020B0503020203020204" pitchFamily="34" charset="0"/>
              </a:defRPr>
            </a:lvl3pPr>
            <a:lvl4pPr>
              <a:spcAft>
                <a:spcPts val="1200"/>
              </a:spcAft>
              <a:defRPr sz="1800">
                <a:latin typeface="PT Sans" panose="020B0503020203020204" pitchFamily="34" charset="0"/>
              </a:defRPr>
            </a:lvl4pPr>
            <a:lvl5pPr>
              <a:spcAft>
                <a:spcPts val="1200"/>
              </a:spcAft>
              <a:defRPr sz="1800">
                <a:latin typeface="PT Sans" panose="020B0503020203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96413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able">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CE0F805B-ABC8-4A8B-B9D4-5845341EB6C9}"/>
              </a:ext>
            </a:extLst>
          </p:cNvPr>
          <p:cNvSpPr txBox="1"/>
          <p:nvPr userDrawn="1"/>
        </p:nvSpPr>
        <p:spPr>
          <a:xfrm>
            <a:off x="827584" y="260648"/>
            <a:ext cx="7056784" cy="338554"/>
          </a:xfrm>
          <a:prstGeom prst="rect">
            <a:avLst/>
          </a:prstGeom>
          <a:noFill/>
        </p:spPr>
        <p:txBody>
          <a:bodyPr wrap="square" rtlCol="0">
            <a:spAutoFit/>
          </a:bodyPr>
          <a:lstStyle/>
          <a:p>
            <a:r>
              <a:rPr lang="en-US" sz="1600" dirty="0">
                <a:solidFill>
                  <a:schemeClr val="tx1"/>
                </a:solidFill>
                <a:latin typeface="Century Gothic" panose="020B0502020202020204" pitchFamily="34" charset="0"/>
                <a:cs typeface="Arial" panose="020B0604020202020204" pitchFamily="34" charset="0"/>
              </a:rPr>
              <a:t>Iowa Rural Transit Vehicle Replacement Project Award</a:t>
            </a:r>
          </a:p>
        </p:txBody>
      </p:sp>
      <p:sp>
        <p:nvSpPr>
          <p:cNvPr id="8" name="Rectangle 7">
            <a:extLst>
              <a:ext uri="{FF2B5EF4-FFF2-40B4-BE49-F238E27FC236}">
                <a16:creationId xmlns:a16="http://schemas.microsoft.com/office/drawing/2014/main" id="{245A3183-73DB-40B2-B6C8-E0DE1DE1D6DB}"/>
              </a:ext>
            </a:extLst>
          </p:cNvPr>
          <p:cNvSpPr/>
          <p:nvPr userDrawn="1"/>
        </p:nvSpPr>
        <p:spPr>
          <a:xfrm>
            <a:off x="0" y="357917"/>
            <a:ext cx="792088" cy="4571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536ABBA2-AA3C-4D81-BF82-C5B05E586B69}"/>
              </a:ext>
            </a:extLst>
          </p:cNvPr>
          <p:cNvSpPr/>
          <p:nvPr userDrawn="1"/>
        </p:nvSpPr>
        <p:spPr>
          <a:xfrm>
            <a:off x="0" y="429925"/>
            <a:ext cx="792088" cy="4571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5E2792F5-6345-4BA3-96B5-3BBA9D667573}"/>
              </a:ext>
            </a:extLst>
          </p:cNvPr>
          <p:cNvSpPr/>
          <p:nvPr userDrawn="1"/>
        </p:nvSpPr>
        <p:spPr>
          <a:xfrm>
            <a:off x="0" y="501933"/>
            <a:ext cx="792088"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DC9BAE6B-4BEF-472C-8DFA-A9B7788CA52B}"/>
              </a:ext>
            </a:extLst>
          </p:cNvPr>
          <p:cNvSpPr txBox="1"/>
          <p:nvPr userDrawn="1"/>
        </p:nvSpPr>
        <p:spPr>
          <a:xfrm>
            <a:off x="8460432" y="6457890"/>
            <a:ext cx="792088" cy="369332"/>
          </a:xfrm>
          <a:prstGeom prst="rect">
            <a:avLst/>
          </a:prstGeom>
          <a:noFill/>
        </p:spPr>
        <p:txBody>
          <a:bodyPr wrap="square" rtlCol="0">
            <a:spAutoFit/>
          </a:bodyPr>
          <a:lstStyle/>
          <a:p>
            <a:pPr algn="ctr"/>
            <a:fld id="{5EF72394-20AE-4583-8A01-A144B1C77253}" type="slidenum">
              <a:rPr lang="en-US" sz="1800">
                <a:solidFill>
                  <a:schemeClr val="bg2"/>
                </a:solidFill>
                <a:latin typeface="PT Sans" panose="020B0503020203020204" pitchFamily="34" charset="0"/>
              </a:rPr>
              <a:pPr algn="ctr"/>
              <a:t>‹#›</a:t>
            </a:fld>
            <a:endParaRPr lang="en-US" sz="2000" dirty="0">
              <a:solidFill>
                <a:schemeClr val="bg2"/>
              </a:solidFill>
              <a:latin typeface="PT Sans" panose="020B0503020203020204" pitchFamily="34" charset="0"/>
            </a:endParaRPr>
          </a:p>
        </p:txBody>
      </p:sp>
      <p:sp>
        <p:nvSpPr>
          <p:cNvPr id="12" name="Title Placeholder 1">
            <a:extLst>
              <a:ext uri="{FF2B5EF4-FFF2-40B4-BE49-F238E27FC236}">
                <a16:creationId xmlns:a16="http://schemas.microsoft.com/office/drawing/2014/main" id="{54EF32B2-C520-493E-859D-A9D077D086E1}"/>
              </a:ext>
            </a:extLst>
          </p:cNvPr>
          <p:cNvSpPr>
            <a:spLocks noGrp="1"/>
          </p:cNvSpPr>
          <p:nvPr>
            <p:ph type="title"/>
          </p:nvPr>
        </p:nvSpPr>
        <p:spPr>
          <a:xfrm>
            <a:off x="467544" y="1124744"/>
            <a:ext cx="7886700" cy="676916"/>
          </a:xfrm>
          <a:prstGeom prst="rect">
            <a:avLst/>
          </a:prstGeom>
        </p:spPr>
        <p:txBody>
          <a:bodyPr vert="horz" lIns="91440" tIns="45720" rIns="91440" bIns="45720" rtlCol="0" anchor="ctr">
            <a:normAutofit/>
          </a:bodyPr>
          <a:lstStyle>
            <a:lvl1pPr>
              <a:defRPr sz="3400" b="1">
                <a:solidFill>
                  <a:schemeClr val="tx2"/>
                </a:solidFill>
                <a:latin typeface="PT Sans" panose="020B0503020203020204" pitchFamily="34" charset="0"/>
              </a:defRPr>
            </a:lvl1pPr>
          </a:lstStyle>
          <a:p>
            <a:r>
              <a:rPr lang="en-US" dirty="0"/>
              <a:t>Click to edit Master title style</a:t>
            </a:r>
          </a:p>
        </p:txBody>
      </p:sp>
    </p:spTree>
    <p:extLst>
      <p:ext uri="{BB962C8B-B14F-4D97-AF65-F5344CB8AC3E}">
        <p14:creationId xmlns:p14="http://schemas.microsoft.com/office/powerpoint/2010/main" val="10039514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7253131-A3D1-4BD2-B372-CE94B7CC9DC2}"/>
              </a:ext>
            </a:extLst>
          </p:cNvPr>
          <p:cNvSpPr/>
          <p:nvPr userDrawn="1"/>
        </p:nvSpPr>
        <p:spPr>
          <a:xfrm>
            <a:off x="0" y="0"/>
            <a:ext cx="4716016" cy="6858000"/>
          </a:xfrm>
          <a:prstGeom prst="rect">
            <a:avLst/>
          </a:prstGeom>
          <a:solidFill>
            <a:srgbClr val="871721">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5427636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7253131-A3D1-4BD2-B372-CE94B7CC9DC2}"/>
              </a:ext>
            </a:extLst>
          </p:cNvPr>
          <p:cNvSpPr/>
          <p:nvPr userDrawn="1"/>
        </p:nvSpPr>
        <p:spPr>
          <a:xfrm>
            <a:off x="0" y="0"/>
            <a:ext cx="4716016" cy="6858000"/>
          </a:xfrm>
          <a:prstGeom prst="rect">
            <a:avLst/>
          </a:prstGeom>
          <a:solidFill>
            <a:schemeClr val="tx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1700075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7253131-A3D1-4BD2-B372-CE94B7CC9DC2}"/>
              </a:ext>
            </a:extLst>
          </p:cNvPr>
          <p:cNvSpPr/>
          <p:nvPr userDrawn="1"/>
        </p:nvSpPr>
        <p:spPr>
          <a:xfrm>
            <a:off x="0" y="0"/>
            <a:ext cx="4716016" cy="6858000"/>
          </a:xfrm>
          <a:prstGeom prst="rect">
            <a:avLst/>
          </a:prstGeom>
          <a:solidFill>
            <a:schemeClr val="bg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5976676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7253131-A3D1-4BD2-B372-CE94B7CC9DC2}"/>
              </a:ext>
            </a:extLst>
          </p:cNvPr>
          <p:cNvSpPr/>
          <p:nvPr userDrawn="1"/>
        </p:nvSpPr>
        <p:spPr>
          <a:xfrm>
            <a:off x="0" y="0"/>
            <a:ext cx="4716016" cy="6858000"/>
          </a:xfrm>
          <a:prstGeom prst="rect">
            <a:avLst/>
          </a:prstGeom>
          <a:solidFill>
            <a:schemeClr val="accent1">
              <a:lumMod val="7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3622210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7253131-A3D1-4BD2-B372-CE94B7CC9DC2}"/>
              </a:ext>
            </a:extLst>
          </p:cNvPr>
          <p:cNvSpPr/>
          <p:nvPr userDrawn="1"/>
        </p:nvSpPr>
        <p:spPr>
          <a:xfrm>
            <a:off x="0" y="0"/>
            <a:ext cx="4716016" cy="6858000"/>
          </a:xfrm>
          <a:prstGeom prst="rect">
            <a:avLst/>
          </a:prstGeom>
          <a:solidFill>
            <a:schemeClr val="accent2">
              <a:lumMod val="7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4340783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72186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7" r:id="rId3"/>
    <p:sldLayoutId id="2147483659" r:id="rId4"/>
    <p:sldLayoutId id="2147483651" r:id="rId5"/>
    <p:sldLayoutId id="2147483654" r:id="rId6"/>
    <p:sldLayoutId id="2147483655" r:id="rId7"/>
    <p:sldLayoutId id="2147483652" r:id="rId8"/>
    <p:sldLayoutId id="2147483653" r:id="rId9"/>
    <p:sldLayoutId id="2147483656" r:id="rId10"/>
    <p:sldLayoutId id="2147483658"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12.emf"/><Relationship Id="rId5" Type="http://schemas.openxmlformats.org/officeDocument/2006/relationships/image" Target="../media/image11.emf"/><Relationship Id="rId4" Type="http://schemas.openxmlformats.org/officeDocument/2006/relationships/slide" Target="slide5.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14.png"/><Relationship Id="rId5" Type="http://schemas.openxmlformats.org/officeDocument/2006/relationships/image" Target="../media/image13.emf"/><Relationship Id="rId4" Type="http://schemas.openxmlformats.org/officeDocument/2006/relationships/slide" Target="slide5.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slide" Target="slide5.xml"/><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slide" Target="slide5.xml"/><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slide" Target="slide5.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8" Type="http://schemas.openxmlformats.org/officeDocument/2006/relationships/slide" Target="slide12.xml"/><Relationship Id="rId3" Type="http://schemas.openxmlformats.org/officeDocument/2006/relationships/image" Target="../media/image5.png"/><Relationship Id="rId7" Type="http://schemas.openxmlformats.org/officeDocument/2006/relationships/slide" Target="slide11.xml"/><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slide" Target="slide10.xml"/><Relationship Id="rId5" Type="http://schemas.openxmlformats.org/officeDocument/2006/relationships/slide" Target="slide9.xml"/><Relationship Id="rId10" Type="http://schemas.openxmlformats.org/officeDocument/2006/relationships/slide" Target="slide14.xml"/><Relationship Id="rId4" Type="http://schemas.openxmlformats.org/officeDocument/2006/relationships/slide" Target="slide8.xml"/><Relationship Id="rId9" Type="http://schemas.openxmlformats.org/officeDocument/2006/relationships/slide" Target="slide13.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6.jpeg"/></Relationships>
</file>

<file path=ppt/slides/_rels/slide7.xml.rels><?xml version="1.0" encoding="UTF-8" standalone="yes"?>
<Relationships xmlns="http://schemas.openxmlformats.org/package/2006/relationships"><Relationship Id="rId3" Type="http://schemas.openxmlformats.org/officeDocument/2006/relationships/hyperlink" Target="http://www.iowadot.gov/transit" TargetMode="External"/><Relationship Id="rId2" Type="http://schemas.openxmlformats.org/officeDocument/2006/relationships/notesSlide" Target="../notesSlides/notesSlide6.xml"/><Relationship Id="rId1" Type="http://schemas.openxmlformats.org/officeDocument/2006/relationships/slideLayout" Target="../slideLayouts/slideLayout11.xml"/><Relationship Id="rId5" Type="http://schemas.openxmlformats.org/officeDocument/2006/relationships/hyperlink" Target="mailto:Sreeparna.mitra@iowadot.us" TargetMode="Externa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9.emf"/><Relationship Id="rId5" Type="http://schemas.openxmlformats.org/officeDocument/2006/relationships/image" Target="../media/image8.emf"/><Relationship Id="rId4" Type="http://schemas.openxmlformats.org/officeDocument/2006/relationships/slide" Target="slide5.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10.emf"/><Relationship Id="rId4" Type="http://schemas.openxmlformats.org/officeDocument/2006/relationships/slide" Target="slide5.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5" name="Rectangle 14"/>
          <p:cNvSpPr/>
          <p:nvPr/>
        </p:nvSpPr>
        <p:spPr>
          <a:xfrm>
            <a:off x="0" y="0"/>
            <a:ext cx="9144000" cy="953344"/>
          </a:xfrm>
          <a:prstGeom prst="rect">
            <a:avLst/>
          </a:prstGeom>
          <a:gradFill flip="none" rotWithShape="1">
            <a:gsLst>
              <a:gs pos="0">
                <a:schemeClr val="bg1">
                  <a:lumMod val="95000"/>
                  <a:shade val="67500"/>
                  <a:satMod val="115000"/>
                </a:schemeClr>
              </a:gs>
              <a:gs pos="52000">
                <a:schemeClr val="bg1"/>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75742" y="147581"/>
            <a:ext cx="2488746" cy="689131"/>
          </a:xfrm>
          <a:prstGeom prst="rect">
            <a:avLst/>
          </a:prstGeom>
        </p:spPr>
      </p:pic>
      <p:sp>
        <p:nvSpPr>
          <p:cNvPr id="7" name="TextBox 6">
            <a:extLst>
              <a:ext uri="{FF2B5EF4-FFF2-40B4-BE49-F238E27FC236}">
                <a16:creationId xmlns:a16="http://schemas.microsoft.com/office/drawing/2014/main" id="{9EEEC4D6-EA04-4B21-A205-B47603995269}"/>
              </a:ext>
            </a:extLst>
          </p:cNvPr>
          <p:cNvSpPr txBox="1"/>
          <p:nvPr/>
        </p:nvSpPr>
        <p:spPr>
          <a:xfrm>
            <a:off x="323528" y="4941168"/>
            <a:ext cx="5832648" cy="1384995"/>
          </a:xfrm>
          <a:prstGeom prst="rect">
            <a:avLst/>
          </a:prstGeom>
          <a:noFill/>
        </p:spPr>
        <p:txBody>
          <a:bodyPr wrap="square" rtlCol="0">
            <a:spAutoFit/>
          </a:bodyPr>
          <a:lstStyle/>
          <a:p>
            <a:r>
              <a:rPr lang="en-US" sz="2800" dirty="0">
                <a:solidFill>
                  <a:schemeClr val="bg1"/>
                </a:solidFill>
                <a:latin typeface="PT Sans" panose="020B0503020203020204" pitchFamily="34" charset="0"/>
              </a:rPr>
              <a:t>FY 2022 Public Transit Infrastructure Grant Program</a:t>
            </a:r>
          </a:p>
          <a:p>
            <a:endParaRPr lang="en-US" sz="2800" dirty="0">
              <a:solidFill>
                <a:schemeClr val="bg1"/>
              </a:solidFill>
              <a:latin typeface="PT Sans" panose="020B0503020203020204" pitchFamily="34" charset="0"/>
            </a:endParaRPr>
          </a:p>
        </p:txBody>
      </p:sp>
      <p:sp>
        <p:nvSpPr>
          <p:cNvPr id="4" name="TextBox 3">
            <a:extLst>
              <a:ext uri="{FF2B5EF4-FFF2-40B4-BE49-F238E27FC236}">
                <a16:creationId xmlns:a16="http://schemas.microsoft.com/office/drawing/2014/main" id="{B9653291-FDFB-451F-97EE-8B42E4988C92}"/>
              </a:ext>
            </a:extLst>
          </p:cNvPr>
          <p:cNvSpPr txBox="1"/>
          <p:nvPr/>
        </p:nvSpPr>
        <p:spPr>
          <a:xfrm>
            <a:off x="20689" y="6326171"/>
            <a:ext cx="3240360" cy="400110"/>
          </a:xfrm>
          <a:prstGeom prst="rect">
            <a:avLst/>
          </a:prstGeom>
          <a:noFill/>
        </p:spPr>
        <p:txBody>
          <a:bodyPr wrap="square" rtlCol="0">
            <a:spAutoFit/>
          </a:bodyPr>
          <a:lstStyle/>
          <a:p>
            <a:r>
              <a:rPr lang="en-US" sz="2000" dirty="0">
                <a:solidFill>
                  <a:schemeClr val="bg1"/>
                </a:solidFill>
                <a:highlight>
                  <a:srgbClr val="871721"/>
                </a:highlight>
                <a:latin typeface="PT Sans" panose="020B0503020203020204"/>
              </a:rPr>
              <a:t>August 9, 2021</a:t>
            </a:r>
          </a:p>
        </p:txBody>
      </p:sp>
    </p:spTree>
    <p:extLst>
      <p:ext uri="{BB962C8B-B14F-4D97-AF65-F5344CB8AC3E}">
        <p14:creationId xmlns:p14="http://schemas.microsoft.com/office/powerpoint/2010/main" val="21351476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4F7A35D9-C957-4396-BEAF-37B42858842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95844" y="147581"/>
            <a:ext cx="1968643" cy="545115"/>
          </a:xfrm>
          <a:prstGeom prst="rect">
            <a:avLst/>
          </a:prstGeom>
        </p:spPr>
      </p:pic>
      <p:sp>
        <p:nvSpPr>
          <p:cNvPr id="6" name="Text Placeholder 2">
            <a:extLst>
              <a:ext uri="{FF2B5EF4-FFF2-40B4-BE49-F238E27FC236}">
                <a16:creationId xmlns:a16="http://schemas.microsoft.com/office/drawing/2014/main" id="{8774E2DA-7066-4594-97F8-472FD30B3495}"/>
              </a:ext>
            </a:extLst>
          </p:cNvPr>
          <p:cNvSpPr txBox="1">
            <a:spLocks/>
          </p:cNvSpPr>
          <p:nvPr/>
        </p:nvSpPr>
        <p:spPr>
          <a:xfrm>
            <a:off x="179514" y="764704"/>
            <a:ext cx="3816422" cy="4032448"/>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spcBef>
                <a:spcPts val="0"/>
              </a:spcBef>
              <a:buClr>
                <a:schemeClr val="tx1"/>
              </a:buClr>
              <a:buNone/>
              <a:defRPr/>
            </a:pPr>
            <a:r>
              <a:rPr lang="en-US" sz="1800" b="1" dirty="0">
                <a:latin typeface="PT Sans" panose="020B0503020203020204"/>
                <a:cs typeface="Arial" pitchFamily="34" charset="0"/>
              </a:rPr>
              <a:t>Pathfinders Office Rehabilitation Project  </a:t>
            </a:r>
          </a:p>
          <a:p>
            <a:pPr marL="0" indent="0">
              <a:spcBef>
                <a:spcPts val="0"/>
              </a:spcBef>
              <a:buClr>
                <a:schemeClr val="tx1"/>
              </a:buClr>
              <a:buNone/>
              <a:defRPr/>
            </a:pPr>
            <a:endParaRPr lang="en-US" sz="1800" b="1" dirty="0">
              <a:latin typeface="PT Sans" panose="020B0503020203020204"/>
              <a:cs typeface="Arial" pitchFamily="34" charset="0"/>
            </a:endParaRPr>
          </a:p>
          <a:p>
            <a:pPr marL="0" indent="0">
              <a:spcBef>
                <a:spcPts val="0"/>
              </a:spcBef>
              <a:buClr>
                <a:schemeClr val="tx1"/>
              </a:buClr>
              <a:buNone/>
              <a:defRPr/>
            </a:pPr>
            <a:r>
              <a:rPr lang="en-US" sz="1500" dirty="0">
                <a:latin typeface="PT Sans" panose="020B0503020203020204"/>
                <a:cs typeface="Arial" pitchFamily="34" charset="0"/>
              </a:rPr>
              <a:t>This project will rehabilitate the existing office building located at</a:t>
            </a:r>
          </a:p>
          <a:p>
            <a:pPr marL="0" indent="0">
              <a:spcBef>
                <a:spcPts val="0"/>
              </a:spcBef>
              <a:buClr>
                <a:schemeClr val="tx1"/>
              </a:buClr>
              <a:buNone/>
              <a:defRPr/>
            </a:pPr>
            <a:r>
              <a:rPr lang="en-US" sz="1500" dirty="0">
                <a:latin typeface="PT Sans" panose="020B0503020203020204"/>
                <a:cs typeface="Arial" pitchFamily="34" charset="0"/>
              </a:rPr>
              <a:t>602 1st Avenue South, which has significant water damage and masonry deterioration</a:t>
            </a:r>
            <a:r>
              <a:rPr lang="en-US" sz="1500" b="1" dirty="0">
                <a:latin typeface="PT Sans" panose="020B0503020203020204"/>
                <a:cs typeface="Arial" pitchFamily="34" charset="0"/>
              </a:rPr>
              <a:t>.</a:t>
            </a:r>
            <a:endParaRPr lang="en-US" sz="1500" dirty="0">
              <a:latin typeface="PT Sans" panose="020B0503020203020204"/>
            </a:endParaRPr>
          </a:p>
          <a:p>
            <a:pPr marL="0" indent="0">
              <a:spcBef>
                <a:spcPts val="0"/>
              </a:spcBef>
              <a:buClr>
                <a:schemeClr val="tx1"/>
              </a:buClr>
              <a:buNone/>
              <a:defRPr/>
            </a:pPr>
            <a:endParaRPr lang="en-US" sz="1600" b="1" dirty="0">
              <a:latin typeface="PT Sans" panose="020B0503020203020204"/>
              <a:cs typeface="Arial" pitchFamily="34" charset="0"/>
            </a:endParaRPr>
          </a:p>
          <a:p>
            <a:pPr marL="0" indent="0">
              <a:spcBef>
                <a:spcPts val="0"/>
              </a:spcBef>
              <a:buClr>
                <a:schemeClr val="tx1"/>
              </a:buClr>
              <a:buNone/>
              <a:defRPr/>
            </a:pPr>
            <a:endParaRPr lang="en-US" sz="1600" b="1" dirty="0">
              <a:latin typeface="PT Sans" panose="020B0503020203020204"/>
              <a:cs typeface="Arial" pitchFamily="34" charset="0"/>
            </a:endParaRPr>
          </a:p>
          <a:p>
            <a:pPr marL="0" indent="0">
              <a:spcBef>
                <a:spcPts val="0"/>
              </a:spcBef>
              <a:buClr>
                <a:schemeClr val="tx1"/>
              </a:buClr>
              <a:buNone/>
              <a:defRPr/>
            </a:pPr>
            <a:endParaRPr lang="en-US" sz="1600" b="1" dirty="0">
              <a:latin typeface="PT Sans" panose="020B0503020203020204"/>
              <a:cs typeface="Arial" pitchFamily="34" charset="0"/>
            </a:endParaRPr>
          </a:p>
          <a:p>
            <a:pPr marL="0" indent="0">
              <a:spcBef>
                <a:spcPts val="0"/>
              </a:spcBef>
              <a:buClr>
                <a:schemeClr val="tx1"/>
              </a:buClr>
              <a:buNone/>
              <a:defRPr/>
            </a:pPr>
            <a:r>
              <a:rPr lang="en-US" sz="1600" b="1" dirty="0">
                <a:latin typeface="PT Sans" panose="020B0503020203020204"/>
                <a:cs typeface="Arial" pitchFamily="34" charset="0"/>
              </a:rPr>
              <a:t>Total Cost:    	$</a:t>
            </a:r>
            <a:r>
              <a:rPr lang="en-US" sz="1600" b="1" dirty="0">
                <a:solidFill>
                  <a:srgbClr val="53565A"/>
                </a:solidFill>
                <a:latin typeface="Century Gothic" panose="020B0502020202020204" pitchFamily="34" charset="0"/>
              </a:rPr>
              <a:t>225,000 </a:t>
            </a:r>
            <a:r>
              <a:rPr lang="en-US" sz="1600" b="1" dirty="0">
                <a:latin typeface="PT Sans" panose="020B0503020203020204"/>
                <a:cs typeface="Arial" pitchFamily="34" charset="0"/>
              </a:rPr>
              <a:t>	</a:t>
            </a:r>
          </a:p>
          <a:p>
            <a:pPr marL="0" indent="0">
              <a:spcBef>
                <a:spcPts val="0"/>
              </a:spcBef>
              <a:buClr>
                <a:schemeClr val="tx1"/>
              </a:buClr>
              <a:buNone/>
              <a:defRPr/>
            </a:pPr>
            <a:r>
              <a:rPr lang="en-US" sz="1600" b="1" dirty="0">
                <a:latin typeface="PT Sans" panose="020B0503020203020204"/>
                <a:cs typeface="Arial" pitchFamily="34" charset="0"/>
              </a:rPr>
              <a:t>Recommended:	</a:t>
            </a:r>
            <a:r>
              <a:rPr lang="en-US" sz="1600" b="1" dirty="0">
                <a:solidFill>
                  <a:srgbClr val="53565A"/>
                </a:solidFill>
                <a:latin typeface="Century Gothic" panose="020B0502020202020204" pitchFamily="34" charset="0"/>
              </a:rPr>
              <a:t>$158,640</a:t>
            </a:r>
            <a:r>
              <a:rPr lang="en-US" sz="2000" dirty="0">
                <a:solidFill>
                  <a:srgbClr val="53565A"/>
                </a:solidFill>
                <a:latin typeface="Arial" panose="020B0604020202020204" pitchFamily="34" charset="0"/>
              </a:rPr>
              <a:t> </a:t>
            </a:r>
            <a:r>
              <a:rPr lang="en-US" sz="1600" b="1" dirty="0">
                <a:latin typeface="PT Sans" panose="020B0503020203020204"/>
                <a:cs typeface="Arial" pitchFamily="34" charset="0"/>
              </a:rPr>
              <a:t>(71%)</a:t>
            </a:r>
          </a:p>
          <a:p>
            <a:pPr marL="0" algn="ctr" fontAlgn="ctr">
              <a:spcBef>
                <a:spcPts val="0"/>
              </a:spcBef>
            </a:pPr>
            <a:endParaRPr lang="en-US" sz="2000" dirty="0">
              <a:latin typeface="Arial" panose="020B0604020202020204" pitchFamily="34" charset="0"/>
            </a:endParaRPr>
          </a:p>
          <a:p>
            <a:pPr marL="0" indent="0">
              <a:spcBef>
                <a:spcPts val="0"/>
              </a:spcBef>
              <a:buClr>
                <a:schemeClr val="tx1"/>
              </a:buClr>
              <a:buNone/>
              <a:defRPr/>
            </a:pPr>
            <a:endParaRPr lang="en-US" sz="1600" b="1" dirty="0">
              <a:latin typeface="PT Sans" panose="020B0503020203020204"/>
              <a:cs typeface="Arial" pitchFamily="34" charset="0"/>
            </a:endParaRPr>
          </a:p>
          <a:p>
            <a:pPr marL="0" indent="0">
              <a:spcBef>
                <a:spcPts val="0"/>
              </a:spcBef>
              <a:buClr>
                <a:schemeClr val="tx1"/>
              </a:buClr>
              <a:buNone/>
              <a:defRPr/>
            </a:pPr>
            <a:endParaRPr lang="en-US" sz="1800" dirty="0">
              <a:latin typeface="PT Sans" panose="020B0503020203020204"/>
              <a:cs typeface="Arial" pitchFamily="34" charset="0"/>
            </a:endParaRPr>
          </a:p>
        </p:txBody>
      </p:sp>
      <p:sp>
        <p:nvSpPr>
          <p:cNvPr id="5" name="TextBox 4">
            <a:extLst>
              <a:ext uri="{FF2B5EF4-FFF2-40B4-BE49-F238E27FC236}">
                <a16:creationId xmlns:a16="http://schemas.microsoft.com/office/drawing/2014/main" id="{56FAE206-9A2F-4B0C-8451-8A8060BB8D4C}"/>
              </a:ext>
            </a:extLst>
          </p:cNvPr>
          <p:cNvSpPr txBox="1"/>
          <p:nvPr/>
        </p:nvSpPr>
        <p:spPr>
          <a:xfrm>
            <a:off x="179513" y="6088003"/>
            <a:ext cx="3456384" cy="261610"/>
          </a:xfrm>
          <a:prstGeom prst="rect">
            <a:avLst/>
          </a:prstGeom>
          <a:noFill/>
        </p:spPr>
        <p:txBody>
          <a:bodyPr wrap="square" rtlCol="0">
            <a:spAutoFit/>
          </a:bodyPr>
          <a:lstStyle/>
          <a:p>
            <a:r>
              <a:rPr lang="en-US" sz="1100" b="1" dirty="0">
                <a:latin typeface="PT Sans" panose="020B0503020203020204"/>
                <a:hlinkClick r:id="rId4" action="ppaction://hlinksldjump"/>
              </a:rPr>
              <a:t>Return to List of Applications Recommended </a:t>
            </a:r>
            <a:endParaRPr lang="en-US" sz="1100" b="1" dirty="0">
              <a:latin typeface="PT Sans" panose="020B0503020203020204"/>
            </a:endParaRPr>
          </a:p>
        </p:txBody>
      </p:sp>
      <p:pic>
        <p:nvPicPr>
          <p:cNvPr id="9" name="Picture 8">
            <a:extLst>
              <a:ext uri="{FF2B5EF4-FFF2-40B4-BE49-F238E27FC236}">
                <a16:creationId xmlns:a16="http://schemas.microsoft.com/office/drawing/2014/main" id="{2FEEB3EB-7665-4D0C-9E27-351BB4F435ED}"/>
              </a:ext>
            </a:extLst>
          </p:cNvPr>
          <p:cNvPicPr>
            <a:picLocks noChangeAspect="1"/>
          </p:cNvPicPr>
          <p:nvPr/>
        </p:nvPicPr>
        <p:blipFill>
          <a:blip r:embed="rId5"/>
          <a:stretch>
            <a:fillRect/>
          </a:stretch>
        </p:blipFill>
        <p:spPr>
          <a:xfrm>
            <a:off x="4925623" y="3832631"/>
            <a:ext cx="3178969" cy="2392018"/>
          </a:xfrm>
          <a:prstGeom prst="rect">
            <a:avLst/>
          </a:prstGeom>
        </p:spPr>
      </p:pic>
      <p:sp>
        <p:nvSpPr>
          <p:cNvPr id="10" name="Rectangle 9">
            <a:extLst>
              <a:ext uri="{FF2B5EF4-FFF2-40B4-BE49-F238E27FC236}">
                <a16:creationId xmlns:a16="http://schemas.microsoft.com/office/drawing/2014/main" id="{F519448C-7058-49B6-8F33-80DB6F9FC81E}"/>
              </a:ext>
            </a:extLst>
          </p:cNvPr>
          <p:cNvSpPr/>
          <p:nvPr/>
        </p:nvSpPr>
        <p:spPr>
          <a:xfrm>
            <a:off x="5076057" y="6279532"/>
            <a:ext cx="3403496" cy="276999"/>
          </a:xfrm>
          <a:prstGeom prst="rect">
            <a:avLst/>
          </a:prstGeom>
        </p:spPr>
        <p:txBody>
          <a:bodyPr wrap="square">
            <a:spAutoFit/>
          </a:bodyPr>
          <a:lstStyle/>
          <a:p>
            <a:r>
              <a:rPr lang="en-US" sz="1200" b="1" dirty="0">
                <a:latin typeface="PT Sans" panose="020B0503020203020204"/>
              </a:rPr>
              <a:t>Corrosion at mechanics access basement</a:t>
            </a:r>
          </a:p>
        </p:txBody>
      </p:sp>
      <p:sp>
        <p:nvSpPr>
          <p:cNvPr id="11" name="Rectangle 10">
            <a:extLst>
              <a:ext uri="{FF2B5EF4-FFF2-40B4-BE49-F238E27FC236}">
                <a16:creationId xmlns:a16="http://schemas.microsoft.com/office/drawing/2014/main" id="{BFA28CBE-F90A-4B87-8D56-BAA7E87FE563}"/>
              </a:ext>
            </a:extLst>
          </p:cNvPr>
          <p:cNvSpPr/>
          <p:nvPr/>
        </p:nvSpPr>
        <p:spPr>
          <a:xfrm>
            <a:off x="4905531" y="3475349"/>
            <a:ext cx="3403496" cy="276999"/>
          </a:xfrm>
          <a:prstGeom prst="rect">
            <a:avLst/>
          </a:prstGeom>
        </p:spPr>
        <p:txBody>
          <a:bodyPr wrap="none">
            <a:spAutoFit/>
          </a:bodyPr>
          <a:lstStyle/>
          <a:p>
            <a:r>
              <a:rPr lang="en-US" sz="1200" b="1" dirty="0">
                <a:latin typeface="PT Sans" panose="020B0503020203020204"/>
              </a:rPr>
              <a:t>Loose roof membrane, sitting water and dirt</a:t>
            </a:r>
          </a:p>
        </p:txBody>
      </p:sp>
      <p:pic>
        <p:nvPicPr>
          <p:cNvPr id="2" name="Picture 1">
            <a:extLst>
              <a:ext uri="{FF2B5EF4-FFF2-40B4-BE49-F238E27FC236}">
                <a16:creationId xmlns:a16="http://schemas.microsoft.com/office/drawing/2014/main" id="{4914F247-350B-48F8-B641-73EEE82AF9BD}"/>
              </a:ext>
            </a:extLst>
          </p:cNvPr>
          <p:cNvPicPr>
            <a:picLocks noChangeAspect="1"/>
          </p:cNvPicPr>
          <p:nvPr/>
        </p:nvPicPr>
        <p:blipFill>
          <a:blip r:embed="rId6"/>
          <a:stretch>
            <a:fillRect/>
          </a:stretch>
        </p:blipFill>
        <p:spPr>
          <a:xfrm>
            <a:off x="5148066" y="1203793"/>
            <a:ext cx="2873097" cy="2161663"/>
          </a:xfrm>
          <a:prstGeom prst="rect">
            <a:avLst/>
          </a:prstGeom>
        </p:spPr>
      </p:pic>
    </p:spTree>
    <p:extLst>
      <p:ext uri="{BB962C8B-B14F-4D97-AF65-F5344CB8AC3E}">
        <p14:creationId xmlns:p14="http://schemas.microsoft.com/office/powerpoint/2010/main" val="10740507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4F7A35D9-C957-4396-BEAF-37B42858842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95844" y="147581"/>
            <a:ext cx="1968643" cy="545115"/>
          </a:xfrm>
          <a:prstGeom prst="rect">
            <a:avLst/>
          </a:prstGeom>
        </p:spPr>
      </p:pic>
      <p:sp>
        <p:nvSpPr>
          <p:cNvPr id="6" name="Text Placeholder 2">
            <a:extLst>
              <a:ext uri="{FF2B5EF4-FFF2-40B4-BE49-F238E27FC236}">
                <a16:creationId xmlns:a16="http://schemas.microsoft.com/office/drawing/2014/main" id="{8774E2DA-7066-4594-97F8-472FD30B3495}"/>
              </a:ext>
            </a:extLst>
          </p:cNvPr>
          <p:cNvSpPr txBox="1">
            <a:spLocks/>
          </p:cNvSpPr>
          <p:nvPr/>
        </p:nvSpPr>
        <p:spPr>
          <a:xfrm>
            <a:off x="179514" y="764704"/>
            <a:ext cx="3816422" cy="4032448"/>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spcBef>
                <a:spcPts val="0"/>
              </a:spcBef>
              <a:buClr>
                <a:schemeClr val="tx1"/>
              </a:buClr>
              <a:buNone/>
              <a:defRPr/>
            </a:pPr>
            <a:r>
              <a:rPr lang="en-US" sz="1800" b="1" dirty="0">
                <a:latin typeface="PT Sans" panose="020B0503020203020204"/>
                <a:cs typeface="Arial" pitchFamily="34" charset="0"/>
              </a:rPr>
              <a:t>Washington County minibus admin and bus storage facility</a:t>
            </a:r>
          </a:p>
          <a:p>
            <a:pPr marL="0" indent="0">
              <a:spcBef>
                <a:spcPts val="0"/>
              </a:spcBef>
              <a:buClr>
                <a:schemeClr val="tx1"/>
              </a:buClr>
              <a:buNone/>
              <a:defRPr/>
            </a:pPr>
            <a:endParaRPr lang="en-US" sz="1800" b="1" dirty="0">
              <a:latin typeface="PT Sans" panose="020B0503020203020204"/>
              <a:cs typeface="Arial" pitchFamily="34" charset="0"/>
            </a:endParaRPr>
          </a:p>
          <a:p>
            <a:pPr marL="0" indent="0">
              <a:spcBef>
                <a:spcPts val="0"/>
              </a:spcBef>
              <a:buClr>
                <a:schemeClr val="tx1"/>
              </a:buClr>
              <a:buNone/>
              <a:defRPr/>
            </a:pPr>
            <a:r>
              <a:rPr lang="en-US" sz="1500" dirty="0">
                <a:latin typeface="PT Sans" panose="020B0503020203020204"/>
                <a:cs typeface="Arial" pitchFamily="34" charset="0"/>
              </a:rPr>
              <a:t>This project will rehabilitate the existing office building located at</a:t>
            </a:r>
          </a:p>
          <a:p>
            <a:pPr marL="0" indent="0">
              <a:spcBef>
                <a:spcPts val="0"/>
              </a:spcBef>
              <a:buClr>
                <a:schemeClr val="tx1"/>
              </a:buClr>
              <a:buNone/>
              <a:defRPr/>
            </a:pPr>
            <a:r>
              <a:rPr lang="en-US" sz="1500" dirty="0">
                <a:latin typeface="PT Sans" panose="020B0503020203020204"/>
                <a:cs typeface="Arial" pitchFamily="34" charset="0"/>
              </a:rPr>
              <a:t>602 1st Avenue South, which has significant water damage and masonry deterioration</a:t>
            </a:r>
            <a:r>
              <a:rPr lang="en-US" sz="1500" b="1" dirty="0">
                <a:latin typeface="PT Sans" panose="020B0503020203020204"/>
                <a:cs typeface="Arial" pitchFamily="34" charset="0"/>
              </a:rPr>
              <a:t>.</a:t>
            </a:r>
            <a:endParaRPr lang="en-US" sz="1500" dirty="0">
              <a:latin typeface="PT Sans" panose="020B0503020203020204"/>
            </a:endParaRPr>
          </a:p>
          <a:p>
            <a:pPr marL="0" indent="0">
              <a:spcBef>
                <a:spcPts val="0"/>
              </a:spcBef>
              <a:buClr>
                <a:schemeClr val="tx1"/>
              </a:buClr>
              <a:buNone/>
              <a:defRPr/>
            </a:pPr>
            <a:endParaRPr lang="en-US" sz="1600" b="1" dirty="0">
              <a:latin typeface="PT Sans" panose="020B0503020203020204"/>
              <a:cs typeface="Arial" pitchFamily="34" charset="0"/>
            </a:endParaRPr>
          </a:p>
          <a:p>
            <a:pPr marL="0" indent="0">
              <a:spcBef>
                <a:spcPts val="0"/>
              </a:spcBef>
              <a:buClr>
                <a:schemeClr val="tx1"/>
              </a:buClr>
              <a:buNone/>
              <a:defRPr/>
            </a:pPr>
            <a:endParaRPr lang="en-US" sz="1600" b="1" dirty="0">
              <a:latin typeface="PT Sans" panose="020B0503020203020204"/>
              <a:cs typeface="Arial" pitchFamily="34" charset="0"/>
            </a:endParaRPr>
          </a:p>
          <a:p>
            <a:pPr marL="0" indent="0">
              <a:spcBef>
                <a:spcPts val="0"/>
              </a:spcBef>
              <a:buClr>
                <a:schemeClr val="tx1"/>
              </a:buClr>
              <a:buNone/>
              <a:defRPr/>
            </a:pPr>
            <a:endParaRPr lang="en-US" sz="1600" b="1" dirty="0">
              <a:latin typeface="PT Sans" panose="020B0503020203020204"/>
              <a:cs typeface="Arial" pitchFamily="34" charset="0"/>
            </a:endParaRPr>
          </a:p>
          <a:p>
            <a:pPr marL="0" indent="0">
              <a:spcBef>
                <a:spcPts val="0"/>
              </a:spcBef>
              <a:buClr>
                <a:schemeClr val="tx1"/>
              </a:buClr>
              <a:buNone/>
              <a:defRPr/>
            </a:pPr>
            <a:r>
              <a:rPr lang="en-US" sz="1600" b="1" dirty="0">
                <a:latin typeface="PT Sans" panose="020B0503020203020204"/>
                <a:cs typeface="Arial" pitchFamily="34" charset="0"/>
              </a:rPr>
              <a:t>Total Cost:    	$</a:t>
            </a:r>
            <a:r>
              <a:rPr lang="en-US" sz="1600" b="1" dirty="0">
                <a:solidFill>
                  <a:srgbClr val="53565A"/>
                </a:solidFill>
                <a:latin typeface="Century Gothic" panose="020B0502020202020204" pitchFamily="34" charset="0"/>
              </a:rPr>
              <a:t>590,570 </a:t>
            </a:r>
            <a:r>
              <a:rPr lang="en-US" sz="1600" b="1" dirty="0">
                <a:latin typeface="PT Sans" panose="020B0503020203020204"/>
                <a:cs typeface="Arial" pitchFamily="34" charset="0"/>
              </a:rPr>
              <a:t>	</a:t>
            </a:r>
          </a:p>
          <a:p>
            <a:pPr marL="0" indent="0">
              <a:spcBef>
                <a:spcPts val="0"/>
              </a:spcBef>
              <a:buClr>
                <a:schemeClr val="tx1"/>
              </a:buClr>
              <a:buNone/>
              <a:defRPr/>
            </a:pPr>
            <a:r>
              <a:rPr lang="en-US" sz="1600" b="1" dirty="0">
                <a:latin typeface="PT Sans" panose="020B0503020203020204"/>
                <a:cs typeface="Arial" pitchFamily="34" charset="0"/>
              </a:rPr>
              <a:t>Recommended:	</a:t>
            </a:r>
            <a:r>
              <a:rPr lang="en-US" sz="1600" b="1" dirty="0">
                <a:solidFill>
                  <a:srgbClr val="53565A"/>
                </a:solidFill>
                <a:latin typeface="Century Gothic" panose="020B0502020202020204" pitchFamily="34" charset="0"/>
              </a:rPr>
              <a:t>$472,456</a:t>
            </a:r>
            <a:r>
              <a:rPr lang="en-US" sz="2000" dirty="0">
                <a:solidFill>
                  <a:srgbClr val="53565A"/>
                </a:solidFill>
                <a:latin typeface="Arial" panose="020B0604020202020204" pitchFamily="34" charset="0"/>
              </a:rPr>
              <a:t> </a:t>
            </a:r>
            <a:r>
              <a:rPr lang="en-US" sz="1600" b="1" dirty="0">
                <a:latin typeface="PT Sans" panose="020B0503020203020204"/>
                <a:cs typeface="Arial" pitchFamily="34" charset="0"/>
              </a:rPr>
              <a:t>(80%)</a:t>
            </a:r>
          </a:p>
          <a:p>
            <a:pPr marL="0" algn="ctr" fontAlgn="ctr">
              <a:spcBef>
                <a:spcPts val="0"/>
              </a:spcBef>
            </a:pPr>
            <a:endParaRPr lang="en-US" sz="2000" dirty="0">
              <a:latin typeface="Arial" panose="020B0604020202020204" pitchFamily="34" charset="0"/>
            </a:endParaRPr>
          </a:p>
          <a:p>
            <a:pPr marL="0" indent="0">
              <a:spcBef>
                <a:spcPts val="0"/>
              </a:spcBef>
              <a:buClr>
                <a:schemeClr val="tx1"/>
              </a:buClr>
              <a:buNone/>
              <a:defRPr/>
            </a:pPr>
            <a:endParaRPr lang="en-US" sz="1600" b="1" dirty="0">
              <a:latin typeface="PT Sans" panose="020B0503020203020204"/>
              <a:cs typeface="Arial" pitchFamily="34" charset="0"/>
            </a:endParaRPr>
          </a:p>
          <a:p>
            <a:pPr marL="0" indent="0">
              <a:spcBef>
                <a:spcPts val="0"/>
              </a:spcBef>
              <a:buClr>
                <a:schemeClr val="tx1"/>
              </a:buClr>
              <a:buNone/>
              <a:defRPr/>
            </a:pPr>
            <a:endParaRPr lang="en-US" sz="1800" dirty="0">
              <a:latin typeface="PT Sans" panose="020B0503020203020204"/>
              <a:cs typeface="Arial" pitchFamily="34" charset="0"/>
            </a:endParaRPr>
          </a:p>
        </p:txBody>
      </p:sp>
      <p:sp>
        <p:nvSpPr>
          <p:cNvPr id="5" name="TextBox 4">
            <a:extLst>
              <a:ext uri="{FF2B5EF4-FFF2-40B4-BE49-F238E27FC236}">
                <a16:creationId xmlns:a16="http://schemas.microsoft.com/office/drawing/2014/main" id="{56FAE206-9A2F-4B0C-8451-8A8060BB8D4C}"/>
              </a:ext>
            </a:extLst>
          </p:cNvPr>
          <p:cNvSpPr txBox="1"/>
          <p:nvPr/>
        </p:nvSpPr>
        <p:spPr>
          <a:xfrm>
            <a:off x="179513" y="6088003"/>
            <a:ext cx="3456384" cy="261610"/>
          </a:xfrm>
          <a:prstGeom prst="rect">
            <a:avLst/>
          </a:prstGeom>
          <a:noFill/>
        </p:spPr>
        <p:txBody>
          <a:bodyPr wrap="square" rtlCol="0">
            <a:spAutoFit/>
          </a:bodyPr>
          <a:lstStyle/>
          <a:p>
            <a:r>
              <a:rPr lang="en-US" sz="1100" b="1" dirty="0">
                <a:latin typeface="PT Sans" panose="020B0503020203020204"/>
                <a:hlinkClick r:id="rId4" action="ppaction://hlinksldjump"/>
              </a:rPr>
              <a:t>Return to List of Applications Recommended </a:t>
            </a:r>
            <a:endParaRPr lang="en-US" sz="1100" b="1" dirty="0">
              <a:latin typeface="PT Sans" panose="020B0503020203020204"/>
            </a:endParaRPr>
          </a:p>
        </p:txBody>
      </p:sp>
      <p:sp>
        <p:nvSpPr>
          <p:cNvPr id="10" name="Rectangle 9">
            <a:extLst>
              <a:ext uri="{FF2B5EF4-FFF2-40B4-BE49-F238E27FC236}">
                <a16:creationId xmlns:a16="http://schemas.microsoft.com/office/drawing/2014/main" id="{F519448C-7058-49B6-8F33-80DB6F9FC81E}"/>
              </a:ext>
            </a:extLst>
          </p:cNvPr>
          <p:cNvSpPr/>
          <p:nvPr/>
        </p:nvSpPr>
        <p:spPr>
          <a:xfrm>
            <a:off x="5508105" y="6279532"/>
            <a:ext cx="2199903" cy="430887"/>
          </a:xfrm>
          <a:prstGeom prst="rect">
            <a:avLst/>
          </a:prstGeom>
        </p:spPr>
        <p:txBody>
          <a:bodyPr wrap="square">
            <a:spAutoFit/>
          </a:bodyPr>
          <a:lstStyle/>
          <a:p>
            <a:r>
              <a:rPr lang="en-US" sz="1100" b="1" dirty="0">
                <a:latin typeface="PT Sans" panose="020B0503020203020204"/>
              </a:rPr>
              <a:t>Corrosion at mechanics access basement</a:t>
            </a:r>
          </a:p>
        </p:txBody>
      </p:sp>
      <p:sp>
        <p:nvSpPr>
          <p:cNvPr id="11" name="Rectangle 10">
            <a:extLst>
              <a:ext uri="{FF2B5EF4-FFF2-40B4-BE49-F238E27FC236}">
                <a16:creationId xmlns:a16="http://schemas.microsoft.com/office/drawing/2014/main" id="{BFA28CBE-F90A-4B87-8D56-BAA7E87FE563}"/>
              </a:ext>
            </a:extLst>
          </p:cNvPr>
          <p:cNvSpPr/>
          <p:nvPr/>
        </p:nvSpPr>
        <p:spPr>
          <a:xfrm>
            <a:off x="5119078" y="3492543"/>
            <a:ext cx="1800493" cy="276999"/>
          </a:xfrm>
          <a:prstGeom prst="rect">
            <a:avLst/>
          </a:prstGeom>
        </p:spPr>
        <p:txBody>
          <a:bodyPr wrap="none">
            <a:spAutoFit/>
          </a:bodyPr>
          <a:lstStyle/>
          <a:p>
            <a:r>
              <a:rPr lang="en-US" sz="1200" b="1" dirty="0">
                <a:latin typeface="PT Sans" panose="020B0503020203020204"/>
              </a:rPr>
              <a:t>Loose roof membrane</a:t>
            </a:r>
          </a:p>
        </p:txBody>
      </p:sp>
      <p:pic>
        <p:nvPicPr>
          <p:cNvPr id="12" name="Picture 11">
            <a:extLst>
              <a:ext uri="{FF2B5EF4-FFF2-40B4-BE49-F238E27FC236}">
                <a16:creationId xmlns:a16="http://schemas.microsoft.com/office/drawing/2014/main" id="{7AFCFA3A-CAF3-4C5C-B95A-2D02D223BE42}"/>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rot="16200000">
            <a:off x="5564515" y="-188967"/>
            <a:ext cx="1257300" cy="4682490"/>
          </a:xfrm>
          <a:prstGeom prst="rect">
            <a:avLst/>
          </a:prstGeom>
          <a:noFill/>
          <a:ln>
            <a:noFill/>
          </a:ln>
        </p:spPr>
      </p:pic>
      <p:pic>
        <p:nvPicPr>
          <p:cNvPr id="13" name="Picture 12">
            <a:extLst>
              <a:ext uri="{FF2B5EF4-FFF2-40B4-BE49-F238E27FC236}">
                <a16:creationId xmlns:a16="http://schemas.microsoft.com/office/drawing/2014/main" id="{CE01FCEE-4D29-41C5-81F0-89842A5EE300}"/>
              </a:ext>
            </a:extLst>
          </p:cNvPr>
          <p:cNvPicPr/>
          <p:nvPr/>
        </p:nvPicPr>
        <p:blipFill rotWithShape="1">
          <a:blip r:embed="rId6"/>
          <a:srcRect l="66686" t="10800" r="9817" b="44137"/>
          <a:stretch/>
        </p:blipFill>
        <p:spPr bwMode="auto">
          <a:xfrm>
            <a:off x="3995936" y="2995970"/>
            <a:ext cx="4682491" cy="3317602"/>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9617574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4F7A35D9-C957-4396-BEAF-37B42858842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95844" y="147581"/>
            <a:ext cx="1968643" cy="545115"/>
          </a:xfrm>
          <a:prstGeom prst="rect">
            <a:avLst/>
          </a:prstGeom>
        </p:spPr>
      </p:pic>
      <p:sp>
        <p:nvSpPr>
          <p:cNvPr id="6" name="Text Placeholder 2">
            <a:extLst>
              <a:ext uri="{FF2B5EF4-FFF2-40B4-BE49-F238E27FC236}">
                <a16:creationId xmlns:a16="http://schemas.microsoft.com/office/drawing/2014/main" id="{8774E2DA-7066-4594-97F8-472FD30B3495}"/>
              </a:ext>
            </a:extLst>
          </p:cNvPr>
          <p:cNvSpPr txBox="1">
            <a:spLocks/>
          </p:cNvSpPr>
          <p:nvPr/>
        </p:nvSpPr>
        <p:spPr>
          <a:xfrm>
            <a:off x="179513" y="764704"/>
            <a:ext cx="3816423" cy="5184576"/>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spcBef>
                <a:spcPts val="0"/>
              </a:spcBef>
              <a:buClr>
                <a:schemeClr val="tx1"/>
              </a:buClr>
              <a:buNone/>
              <a:defRPr/>
            </a:pPr>
            <a:r>
              <a:rPr lang="fr-FR" sz="1800" b="1" dirty="0">
                <a:latin typeface="PT Sans" panose="020B0503020203020204"/>
              </a:rPr>
              <a:t>West Burlington </a:t>
            </a:r>
          </a:p>
          <a:p>
            <a:pPr marL="0" indent="0">
              <a:spcBef>
                <a:spcPts val="0"/>
              </a:spcBef>
              <a:buClr>
                <a:schemeClr val="tx1"/>
              </a:buClr>
              <a:buNone/>
              <a:defRPr/>
            </a:pPr>
            <a:r>
              <a:rPr lang="fr-FR" sz="1800" b="1" dirty="0">
                <a:latin typeface="PT Sans" panose="020B0503020203020204"/>
              </a:rPr>
              <a:t>Vehicle Storage Facility</a:t>
            </a:r>
          </a:p>
          <a:p>
            <a:pPr marL="0" indent="0">
              <a:spcBef>
                <a:spcPts val="0"/>
              </a:spcBef>
              <a:buClr>
                <a:schemeClr val="tx1"/>
              </a:buClr>
              <a:buNone/>
              <a:defRPr/>
            </a:pPr>
            <a:endParaRPr lang="en-US" sz="1600" b="1" dirty="0">
              <a:highlight>
                <a:srgbClr val="FFFF00"/>
              </a:highlight>
              <a:latin typeface="PT Sans" panose="020B0503020203020204"/>
              <a:cs typeface="Arial" pitchFamily="34" charset="0"/>
            </a:endParaRPr>
          </a:p>
          <a:p>
            <a:pPr marL="0" indent="0">
              <a:buNone/>
            </a:pPr>
            <a:r>
              <a:rPr lang="en-US" sz="1600" dirty="0">
                <a:latin typeface="PT Sans" panose="020B0503020203020204"/>
              </a:rPr>
              <a:t>Currently Region 16 stores approximately 90% of its vehicles outside and uncovered. The West Burlington storage facility is requesting supplemental funds to provide for substantial increases in building costs to their FY20 project to improve vehicle storage needs for Region 16 Public Transit area of Southeast Iowa.</a:t>
            </a:r>
            <a:endParaRPr lang="en-US" sz="1600" dirty="0">
              <a:highlight>
                <a:srgbClr val="FFFF00"/>
              </a:highlight>
              <a:latin typeface="PT Sans" panose="020B0503020203020204"/>
            </a:endParaRPr>
          </a:p>
          <a:p>
            <a:pPr marL="0" indent="0">
              <a:buNone/>
            </a:pPr>
            <a:r>
              <a:rPr lang="en-US" sz="1600" dirty="0">
                <a:highlight>
                  <a:srgbClr val="FFFF00"/>
                </a:highlight>
                <a:latin typeface="PT Sans" panose="020B0503020203020204"/>
              </a:rPr>
              <a:t> </a:t>
            </a:r>
            <a:endParaRPr lang="en-US" sz="1600" dirty="0">
              <a:highlight>
                <a:srgbClr val="FFFF00"/>
              </a:highlight>
              <a:latin typeface="PT Sans" panose="020B0503020203020204"/>
              <a:cs typeface="Arial" pitchFamily="34" charset="0"/>
            </a:endParaRPr>
          </a:p>
          <a:p>
            <a:pPr marL="0" indent="0">
              <a:spcBef>
                <a:spcPts val="0"/>
              </a:spcBef>
              <a:buClr>
                <a:schemeClr val="tx1"/>
              </a:buClr>
              <a:buNone/>
              <a:defRPr/>
            </a:pPr>
            <a:r>
              <a:rPr lang="en-US" sz="1600" b="1" dirty="0">
                <a:latin typeface="PT Sans" panose="020B0503020203020204"/>
                <a:cs typeface="Arial" pitchFamily="34" charset="0"/>
              </a:rPr>
              <a:t>Total Additional Cost:    $715,598</a:t>
            </a:r>
          </a:p>
          <a:p>
            <a:pPr marL="0" indent="0">
              <a:spcBef>
                <a:spcPts val="0"/>
              </a:spcBef>
              <a:buClr>
                <a:schemeClr val="tx1"/>
              </a:buClr>
              <a:buNone/>
              <a:defRPr/>
            </a:pPr>
            <a:endParaRPr lang="en-US" sz="1600" b="1" dirty="0">
              <a:latin typeface="PT Sans" panose="020B0503020203020204"/>
              <a:cs typeface="Arial" pitchFamily="34" charset="0"/>
            </a:endParaRPr>
          </a:p>
          <a:p>
            <a:pPr marL="0" indent="0">
              <a:spcBef>
                <a:spcPts val="0"/>
              </a:spcBef>
              <a:buClr>
                <a:schemeClr val="tx1"/>
              </a:buClr>
              <a:buNone/>
              <a:defRPr/>
            </a:pPr>
            <a:r>
              <a:rPr lang="en-US" sz="1600" b="1" dirty="0">
                <a:latin typeface="PT Sans" panose="020B0503020203020204"/>
                <a:cs typeface="Arial" pitchFamily="34" charset="0"/>
              </a:rPr>
              <a:t>Requested: 	$400,000 (56%)</a:t>
            </a:r>
          </a:p>
          <a:p>
            <a:pPr marL="0" indent="0">
              <a:spcBef>
                <a:spcPts val="0"/>
              </a:spcBef>
              <a:buClr>
                <a:schemeClr val="tx1"/>
              </a:buClr>
              <a:buNone/>
              <a:defRPr/>
            </a:pPr>
            <a:endParaRPr lang="en-US" sz="1600" dirty="0">
              <a:latin typeface="PT Sans" panose="020B0503020203020204"/>
              <a:cs typeface="Arial" pitchFamily="34" charset="0"/>
            </a:endParaRPr>
          </a:p>
        </p:txBody>
      </p:sp>
      <p:pic>
        <p:nvPicPr>
          <p:cNvPr id="11" name="Picture 10">
            <a:extLst>
              <a:ext uri="{FF2B5EF4-FFF2-40B4-BE49-F238E27FC236}">
                <a16:creationId xmlns:a16="http://schemas.microsoft.com/office/drawing/2014/main" id="{EEE45EC9-4CB3-4177-9564-6A3873FC43CA}"/>
              </a:ext>
            </a:extLst>
          </p:cNvPr>
          <p:cNvPicPr/>
          <p:nvPr/>
        </p:nvPicPr>
        <p:blipFill rotWithShape="1">
          <a:blip r:embed="rId4"/>
          <a:srcRect l="8367" t="48420" r="51757" b="24956"/>
          <a:stretch/>
        </p:blipFill>
        <p:spPr bwMode="auto">
          <a:xfrm>
            <a:off x="4572000" y="687503"/>
            <a:ext cx="3595642" cy="2659517"/>
          </a:xfrm>
          <a:prstGeom prst="rect">
            <a:avLst/>
          </a:prstGeom>
          <a:ln>
            <a:noFill/>
          </a:ln>
          <a:extLst>
            <a:ext uri="{53640926-AAD7-44D8-BBD7-CCE9431645EC}">
              <a14:shadowObscured xmlns:a14="http://schemas.microsoft.com/office/drawing/2010/main"/>
            </a:ext>
          </a:extLst>
        </p:spPr>
      </p:pic>
      <p:pic>
        <p:nvPicPr>
          <p:cNvPr id="12" name="Picture 11">
            <a:extLst>
              <a:ext uri="{FF2B5EF4-FFF2-40B4-BE49-F238E27FC236}">
                <a16:creationId xmlns:a16="http://schemas.microsoft.com/office/drawing/2014/main" id="{6B736D9E-9A7C-4708-AEFF-9A2629B13482}"/>
              </a:ext>
            </a:extLst>
          </p:cNvPr>
          <p:cNvPicPr/>
          <p:nvPr/>
        </p:nvPicPr>
        <p:blipFill rotWithShape="1">
          <a:blip r:embed="rId5"/>
          <a:srcRect l="10577" t="39132" r="9455" b="10964"/>
          <a:stretch/>
        </p:blipFill>
        <p:spPr bwMode="auto">
          <a:xfrm>
            <a:off x="4531223" y="3510980"/>
            <a:ext cx="3888656" cy="3347020"/>
          </a:xfrm>
          <a:prstGeom prst="rect">
            <a:avLst/>
          </a:prstGeom>
          <a:ln>
            <a:noFill/>
          </a:ln>
          <a:extLst>
            <a:ext uri="{53640926-AAD7-44D8-BBD7-CCE9431645EC}">
              <a14:shadowObscured xmlns:a14="http://schemas.microsoft.com/office/drawing/2010/main"/>
            </a:ext>
          </a:extLst>
        </p:spPr>
      </p:pic>
      <p:pic>
        <p:nvPicPr>
          <p:cNvPr id="14" name="Picture 13">
            <a:extLst>
              <a:ext uri="{FF2B5EF4-FFF2-40B4-BE49-F238E27FC236}">
                <a16:creationId xmlns:a16="http://schemas.microsoft.com/office/drawing/2014/main" id="{4502AA56-2A31-4D01-A4E4-8C799357A75C}"/>
              </a:ext>
            </a:extLst>
          </p:cNvPr>
          <p:cNvPicPr/>
          <p:nvPr/>
        </p:nvPicPr>
        <p:blipFill rotWithShape="1">
          <a:blip r:embed="rId6" cstate="print">
            <a:extLst>
              <a:ext uri="{28A0092B-C50C-407E-A947-70E740481C1C}">
                <a14:useLocalDpi xmlns:a14="http://schemas.microsoft.com/office/drawing/2010/main" val="0"/>
              </a:ext>
            </a:extLst>
          </a:blip>
          <a:srcRect l="33333" t="13498" r="36378" b="81920"/>
          <a:stretch/>
        </p:blipFill>
        <p:spPr bwMode="auto">
          <a:xfrm>
            <a:off x="4572000" y="3373658"/>
            <a:ext cx="1800225" cy="352425"/>
          </a:xfrm>
          <a:prstGeom prst="rect">
            <a:avLst/>
          </a:prstGeom>
          <a:ln>
            <a:noFill/>
          </a:ln>
          <a:extLst>
            <a:ext uri="{53640926-AAD7-44D8-BBD7-CCE9431645EC}">
              <a14:shadowObscured xmlns:a14="http://schemas.microsoft.com/office/drawing/2010/main"/>
            </a:ext>
          </a:extLst>
        </p:spPr>
      </p:pic>
      <p:sp>
        <p:nvSpPr>
          <p:cNvPr id="2" name="TextBox 1">
            <a:extLst>
              <a:ext uri="{FF2B5EF4-FFF2-40B4-BE49-F238E27FC236}">
                <a16:creationId xmlns:a16="http://schemas.microsoft.com/office/drawing/2014/main" id="{9F01CFE9-57EB-4868-8CC4-84FA2C9251FB}"/>
              </a:ext>
            </a:extLst>
          </p:cNvPr>
          <p:cNvSpPr txBox="1"/>
          <p:nvPr/>
        </p:nvSpPr>
        <p:spPr>
          <a:xfrm>
            <a:off x="323528" y="5949280"/>
            <a:ext cx="3456384" cy="261610"/>
          </a:xfrm>
          <a:prstGeom prst="rect">
            <a:avLst/>
          </a:prstGeom>
          <a:noFill/>
        </p:spPr>
        <p:txBody>
          <a:bodyPr wrap="square" rtlCol="0">
            <a:spAutoFit/>
          </a:bodyPr>
          <a:lstStyle/>
          <a:p>
            <a:r>
              <a:rPr lang="en-US" sz="1100" b="1" dirty="0">
                <a:latin typeface="PT Sans" panose="020B0503020203020204"/>
                <a:hlinkClick r:id="rId7" action="ppaction://hlinksldjump"/>
              </a:rPr>
              <a:t>Return to List of Applications Recommended </a:t>
            </a:r>
            <a:endParaRPr lang="en-US" sz="1100" b="1" dirty="0">
              <a:latin typeface="PT Sans" panose="020B0503020203020204"/>
            </a:endParaRPr>
          </a:p>
        </p:txBody>
      </p:sp>
    </p:spTree>
    <p:extLst>
      <p:ext uri="{BB962C8B-B14F-4D97-AF65-F5344CB8AC3E}">
        <p14:creationId xmlns:p14="http://schemas.microsoft.com/office/powerpoint/2010/main" val="14989780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4F7A35D9-C957-4396-BEAF-37B42858842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95844" y="147581"/>
            <a:ext cx="1968643" cy="545115"/>
          </a:xfrm>
          <a:prstGeom prst="rect">
            <a:avLst/>
          </a:prstGeom>
        </p:spPr>
      </p:pic>
      <p:sp>
        <p:nvSpPr>
          <p:cNvPr id="6" name="Text Placeholder 2">
            <a:extLst>
              <a:ext uri="{FF2B5EF4-FFF2-40B4-BE49-F238E27FC236}">
                <a16:creationId xmlns:a16="http://schemas.microsoft.com/office/drawing/2014/main" id="{8774E2DA-7066-4594-97F8-472FD30B3495}"/>
              </a:ext>
            </a:extLst>
          </p:cNvPr>
          <p:cNvSpPr txBox="1">
            <a:spLocks/>
          </p:cNvSpPr>
          <p:nvPr/>
        </p:nvSpPr>
        <p:spPr>
          <a:xfrm>
            <a:off x="179513" y="764704"/>
            <a:ext cx="3816423" cy="5013176"/>
          </a:xfrm>
          <a:prstGeom prst="rect">
            <a:avLst/>
          </a:prstGeom>
        </p:spPr>
        <p:txBody>
          <a:bodyPr vert="horz" lIns="91440" tIns="45720" rIns="91440" bIns="45720" rtlCol="0">
            <a:normAutofit fontScale="92500"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spcBef>
                <a:spcPts val="0"/>
              </a:spcBef>
              <a:buClr>
                <a:schemeClr val="tx1"/>
              </a:buClr>
              <a:buNone/>
              <a:defRPr/>
            </a:pPr>
            <a:r>
              <a:rPr lang="en-US" sz="1800" b="1" dirty="0">
                <a:latin typeface="PT Sans" panose="020B0503020203020204"/>
                <a:cs typeface="Arial" pitchFamily="34" charset="0"/>
              </a:rPr>
              <a:t>New Bus Storage and Administrative Facility –Cedar Rapids (FY21 project)</a:t>
            </a:r>
          </a:p>
          <a:p>
            <a:pPr marL="0" indent="0">
              <a:spcBef>
                <a:spcPts val="0"/>
              </a:spcBef>
              <a:buClr>
                <a:schemeClr val="tx1"/>
              </a:buClr>
              <a:buNone/>
              <a:defRPr/>
            </a:pPr>
            <a:endParaRPr lang="en-US" sz="1800" b="1" dirty="0">
              <a:latin typeface="PT Sans" panose="020B0503020203020204"/>
              <a:cs typeface="Arial" pitchFamily="34" charset="0"/>
            </a:endParaRPr>
          </a:p>
          <a:p>
            <a:pPr marL="0" indent="0">
              <a:spcBef>
                <a:spcPts val="0"/>
              </a:spcBef>
              <a:buClr>
                <a:schemeClr val="tx1"/>
              </a:buClr>
              <a:buNone/>
              <a:defRPr/>
            </a:pPr>
            <a:r>
              <a:rPr lang="en-US" sz="1600" dirty="0">
                <a:latin typeface="PT Sans" panose="020B0503020203020204"/>
              </a:rPr>
              <a:t>The proposed transit fleet maintenance facility would be constructed just north of the existing bus garage to replace Cedar Rapids’ large-parts/tire storage building, outdoor storage area, and several parking spots when demolition for the 6th St &amp; Ellis Blvd NW connector project begins later this summer. The road construction project will take approximately 8,800 square feet of useable storage space from the existing transit garage property, and there is no room on site to replace any of that lost storage capacity.</a:t>
            </a:r>
          </a:p>
          <a:p>
            <a:pPr marL="0" indent="0">
              <a:spcBef>
                <a:spcPts val="0"/>
              </a:spcBef>
              <a:buClr>
                <a:schemeClr val="tx1"/>
              </a:buClr>
              <a:buNone/>
              <a:defRPr/>
            </a:pPr>
            <a:endParaRPr lang="en-US" sz="1600" dirty="0">
              <a:latin typeface="PT Sans" panose="020B0503020203020204"/>
            </a:endParaRPr>
          </a:p>
          <a:p>
            <a:pPr marL="0" indent="0">
              <a:spcBef>
                <a:spcPts val="0"/>
              </a:spcBef>
              <a:buClr>
                <a:schemeClr val="tx1"/>
              </a:buClr>
              <a:buNone/>
              <a:defRPr/>
            </a:pPr>
            <a:r>
              <a:rPr lang="en-US" sz="1600" b="1" dirty="0">
                <a:latin typeface="PT Sans" panose="020B0503020203020204"/>
                <a:cs typeface="Arial" pitchFamily="34" charset="0"/>
              </a:rPr>
              <a:t>Total Additional Cost:    $718,500	</a:t>
            </a:r>
          </a:p>
          <a:p>
            <a:pPr marL="0" indent="0">
              <a:spcBef>
                <a:spcPts val="0"/>
              </a:spcBef>
              <a:buClr>
                <a:schemeClr val="tx1"/>
              </a:buClr>
              <a:buNone/>
              <a:defRPr/>
            </a:pPr>
            <a:r>
              <a:rPr lang="en-US" sz="1600" b="1" dirty="0">
                <a:latin typeface="PT Sans" panose="020B0503020203020204"/>
                <a:cs typeface="Arial" pitchFamily="34" charset="0"/>
              </a:rPr>
              <a:t>Recommended:   $105,356 (14%)</a:t>
            </a:r>
          </a:p>
          <a:p>
            <a:pPr marL="0" indent="0">
              <a:spcBef>
                <a:spcPts val="0"/>
              </a:spcBef>
              <a:buClr>
                <a:schemeClr val="tx1"/>
              </a:buClr>
              <a:buNone/>
              <a:defRPr/>
            </a:pPr>
            <a:endParaRPr lang="en-US" sz="1800" dirty="0">
              <a:latin typeface="PT Sans" panose="020B0503020203020204"/>
              <a:cs typeface="Arial" pitchFamily="34" charset="0"/>
            </a:endParaRPr>
          </a:p>
        </p:txBody>
      </p:sp>
      <p:pic>
        <p:nvPicPr>
          <p:cNvPr id="4" name="Picture 3">
            <a:extLst>
              <a:ext uri="{FF2B5EF4-FFF2-40B4-BE49-F238E27FC236}">
                <a16:creationId xmlns:a16="http://schemas.microsoft.com/office/drawing/2014/main" id="{05A645E0-A4F5-4556-B6B7-0EE3F1F98E9B}"/>
              </a:ext>
            </a:extLst>
          </p:cNvPr>
          <p:cNvPicPr>
            <a:picLocks noChangeAspect="1"/>
          </p:cNvPicPr>
          <p:nvPr/>
        </p:nvPicPr>
        <p:blipFill rotWithShape="1">
          <a:blip r:embed="rId4"/>
          <a:srcRect l="9991" t="4954" r="9675" b="17261"/>
          <a:stretch/>
        </p:blipFill>
        <p:spPr>
          <a:xfrm>
            <a:off x="4019382" y="1185265"/>
            <a:ext cx="4369042" cy="5474706"/>
          </a:xfrm>
          <a:prstGeom prst="rect">
            <a:avLst/>
          </a:prstGeom>
        </p:spPr>
      </p:pic>
      <p:sp>
        <p:nvSpPr>
          <p:cNvPr id="5" name="TextBox 4">
            <a:extLst>
              <a:ext uri="{FF2B5EF4-FFF2-40B4-BE49-F238E27FC236}">
                <a16:creationId xmlns:a16="http://schemas.microsoft.com/office/drawing/2014/main" id="{56FAE206-9A2F-4B0C-8451-8A8060BB8D4C}"/>
              </a:ext>
            </a:extLst>
          </p:cNvPr>
          <p:cNvSpPr txBox="1"/>
          <p:nvPr/>
        </p:nvSpPr>
        <p:spPr>
          <a:xfrm>
            <a:off x="179513" y="6088003"/>
            <a:ext cx="3456384" cy="261610"/>
          </a:xfrm>
          <a:prstGeom prst="rect">
            <a:avLst/>
          </a:prstGeom>
          <a:noFill/>
        </p:spPr>
        <p:txBody>
          <a:bodyPr wrap="square" rtlCol="0">
            <a:spAutoFit/>
          </a:bodyPr>
          <a:lstStyle/>
          <a:p>
            <a:r>
              <a:rPr lang="en-US" sz="1100" b="1" dirty="0">
                <a:latin typeface="PT Sans" panose="020B0503020203020204"/>
                <a:hlinkClick r:id="rId5" action="ppaction://hlinksldjump"/>
              </a:rPr>
              <a:t>Return to List of Applications Recommended </a:t>
            </a:r>
            <a:endParaRPr lang="en-US" sz="1100" b="1" dirty="0">
              <a:latin typeface="PT Sans" panose="020B0503020203020204"/>
            </a:endParaRPr>
          </a:p>
        </p:txBody>
      </p:sp>
    </p:spTree>
    <p:extLst>
      <p:ext uri="{BB962C8B-B14F-4D97-AF65-F5344CB8AC3E}">
        <p14:creationId xmlns:p14="http://schemas.microsoft.com/office/powerpoint/2010/main" val="23200296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4F7A35D9-C957-4396-BEAF-37B42858842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95844" y="147581"/>
            <a:ext cx="1968643" cy="545115"/>
          </a:xfrm>
          <a:prstGeom prst="rect">
            <a:avLst/>
          </a:prstGeom>
        </p:spPr>
      </p:pic>
      <p:sp>
        <p:nvSpPr>
          <p:cNvPr id="11" name="Title 10">
            <a:extLst>
              <a:ext uri="{FF2B5EF4-FFF2-40B4-BE49-F238E27FC236}">
                <a16:creationId xmlns:a16="http://schemas.microsoft.com/office/drawing/2014/main" id="{529AD376-841A-42E0-A075-63651BC991D8}"/>
              </a:ext>
            </a:extLst>
          </p:cNvPr>
          <p:cNvSpPr>
            <a:spLocks noGrp="1"/>
          </p:cNvSpPr>
          <p:nvPr>
            <p:ph type="title"/>
          </p:nvPr>
        </p:nvSpPr>
        <p:spPr>
          <a:xfrm>
            <a:off x="445211" y="836712"/>
            <a:ext cx="7886700" cy="360040"/>
          </a:xfrm>
          <a:prstGeom prst="rect">
            <a:avLst/>
          </a:prstGeom>
        </p:spPr>
        <p:txBody>
          <a:bodyPr>
            <a:noAutofit/>
          </a:bodyPr>
          <a:lstStyle/>
          <a:p>
            <a:r>
              <a:rPr lang="en-US" sz="2800" b="1" dirty="0">
                <a:solidFill>
                  <a:schemeClr val="tx2"/>
                </a:solidFill>
              </a:rPr>
              <a:t>List of Applications </a:t>
            </a:r>
            <a:br>
              <a:rPr lang="en-US" sz="2800" b="1" dirty="0">
                <a:solidFill>
                  <a:schemeClr val="tx2"/>
                </a:solidFill>
              </a:rPr>
            </a:br>
            <a:r>
              <a:rPr lang="en-US" sz="2800" dirty="0"/>
              <a:t>Not </a:t>
            </a:r>
            <a:r>
              <a:rPr lang="en-US" sz="2800" b="1" dirty="0">
                <a:solidFill>
                  <a:schemeClr val="tx2"/>
                </a:solidFill>
              </a:rPr>
              <a:t>Recommended for Award</a:t>
            </a:r>
          </a:p>
        </p:txBody>
      </p:sp>
      <p:sp>
        <p:nvSpPr>
          <p:cNvPr id="3" name="TextBox 2">
            <a:hlinkClick r:id="rId4" action="ppaction://hlinksldjump"/>
            <a:extLst>
              <a:ext uri="{FF2B5EF4-FFF2-40B4-BE49-F238E27FC236}">
                <a16:creationId xmlns:a16="http://schemas.microsoft.com/office/drawing/2014/main" id="{819131DD-FD17-4F64-9439-4DE349A696EC}"/>
              </a:ext>
            </a:extLst>
          </p:cNvPr>
          <p:cNvSpPr txBox="1"/>
          <p:nvPr/>
        </p:nvSpPr>
        <p:spPr>
          <a:xfrm>
            <a:off x="107504" y="6453336"/>
            <a:ext cx="5544616" cy="276999"/>
          </a:xfrm>
          <a:prstGeom prst="rect">
            <a:avLst/>
          </a:prstGeom>
          <a:noFill/>
        </p:spPr>
        <p:txBody>
          <a:bodyPr wrap="square" rtlCol="0">
            <a:spAutoFit/>
          </a:bodyPr>
          <a:lstStyle/>
          <a:p>
            <a:r>
              <a:rPr lang="en-US" sz="1200" b="1" dirty="0">
                <a:hlinkClick r:id="rId4" action="ppaction://hlinksldjump"/>
              </a:rPr>
              <a:t>Return to List of Applications Recommended</a:t>
            </a:r>
            <a:endParaRPr lang="en-US" sz="1200" b="1" dirty="0"/>
          </a:p>
        </p:txBody>
      </p:sp>
      <p:graphicFrame>
        <p:nvGraphicFramePr>
          <p:cNvPr id="7" name="Table 6">
            <a:extLst>
              <a:ext uri="{FF2B5EF4-FFF2-40B4-BE49-F238E27FC236}">
                <a16:creationId xmlns:a16="http://schemas.microsoft.com/office/drawing/2014/main" id="{B5285644-4E44-489F-991A-BB5189D3783F}"/>
              </a:ext>
            </a:extLst>
          </p:cNvPr>
          <p:cNvGraphicFramePr>
            <a:graphicFrameLocks noGrp="1"/>
          </p:cNvGraphicFramePr>
          <p:nvPr>
            <p:extLst>
              <p:ext uri="{D42A27DB-BD31-4B8C-83A1-F6EECF244321}">
                <p14:modId xmlns:p14="http://schemas.microsoft.com/office/powerpoint/2010/main" val="4064073818"/>
              </p:ext>
            </p:extLst>
          </p:nvPr>
        </p:nvGraphicFramePr>
        <p:xfrm>
          <a:off x="494405" y="1419598"/>
          <a:ext cx="7788311" cy="4846320"/>
        </p:xfrm>
        <a:graphic>
          <a:graphicData uri="http://schemas.openxmlformats.org/drawingml/2006/table">
            <a:tbl>
              <a:tblPr firstRow="1" bandRow="1">
                <a:tableStyleId>{5C22544A-7EE6-4342-B048-85BDC9FD1C3A}</a:tableStyleId>
              </a:tblPr>
              <a:tblGrid>
                <a:gridCol w="2387711">
                  <a:extLst>
                    <a:ext uri="{9D8B030D-6E8A-4147-A177-3AD203B41FA5}">
                      <a16:colId xmlns:a16="http://schemas.microsoft.com/office/drawing/2014/main" val="3387879057"/>
                    </a:ext>
                  </a:extLst>
                </a:gridCol>
                <a:gridCol w="1338581">
                  <a:extLst>
                    <a:ext uri="{9D8B030D-6E8A-4147-A177-3AD203B41FA5}">
                      <a16:colId xmlns:a16="http://schemas.microsoft.com/office/drawing/2014/main" val="1861506818"/>
                    </a:ext>
                  </a:extLst>
                </a:gridCol>
                <a:gridCol w="1189792">
                  <a:extLst>
                    <a:ext uri="{9D8B030D-6E8A-4147-A177-3AD203B41FA5}">
                      <a16:colId xmlns:a16="http://schemas.microsoft.com/office/drawing/2014/main" val="467904483"/>
                    </a:ext>
                  </a:extLst>
                </a:gridCol>
                <a:gridCol w="1429311">
                  <a:extLst>
                    <a:ext uri="{9D8B030D-6E8A-4147-A177-3AD203B41FA5}">
                      <a16:colId xmlns:a16="http://schemas.microsoft.com/office/drawing/2014/main" val="3284072429"/>
                    </a:ext>
                  </a:extLst>
                </a:gridCol>
                <a:gridCol w="1442916">
                  <a:extLst>
                    <a:ext uri="{9D8B030D-6E8A-4147-A177-3AD203B41FA5}">
                      <a16:colId xmlns:a16="http://schemas.microsoft.com/office/drawing/2014/main" val="1639893002"/>
                    </a:ext>
                  </a:extLst>
                </a:gridCol>
              </a:tblGrid>
              <a:tr h="758777">
                <a:tc>
                  <a:txBody>
                    <a:bodyPr/>
                    <a:lstStyle/>
                    <a:p>
                      <a:pPr algn="ctr"/>
                      <a:r>
                        <a:rPr lang="en-US" sz="1300" b="1" dirty="0"/>
                        <a:t>PROJECT NAME</a:t>
                      </a:r>
                    </a:p>
                  </a:txBody>
                  <a:tcPr anchor="ctr">
                    <a:lnT w="12700" cmpd="sng">
                      <a:noFill/>
                    </a:lnT>
                    <a:lnB w="12700" cap="flat" cmpd="sng" algn="ctr">
                      <a:noFill/>
                      <a:prstDash val="solid"/>
                      <a:round/>
                      <a:headEnd type="none" w="med" len="med"/>
                      <a:tailEnd type="none" w="med" len="med"/>
                    </a:lnB>
                    <a:solidFill>
                      <a:schemeClr val="tx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b="1" dirty="0"/>
                        <a:t>SPONSOR</a:t>
                      </a:r>
                    </a:p>
                  </a:txBody>
                  <a:tcPr anchor="ctr">
                    <a:lnT w="12700" cmpd="sng">
                      <a:noFill/>
                    </a:lnT>
                    <a:lnB w="12700" cap="flat" cmpd="sng" algn="ctr">
                      <a:noFill/>
                      <a:prstDash val="solid"/>
                      <a:round/>
                      <a:headEnd type="none" w="med" len="med"/>
                      <a:tailEnd type="none" w="med" len="med"/>
                    </a:lnB>
                    <a:solidFill>
                      <a:schemeClr val="bg2">
                        <a:lumMod val="75000"/>
                      </a:schemeClr>
                    </a:solidFill>
                  </a:tcPr>
                </a:tc>
                <a:tc>
                  <a:txBody>
                    <a:bodyPr/>
                    <a:lstStyle/>
                    <a:p>
                      <a:pPr algn="ctr"/>
                      <a:r>
                        <a:rPr lang="en-US" sz="1300" b="1" dirty="0"/>
                        <a:t>TOTAL PROJECT COST</a:t>
                      </a:r>
                    </a:p>
                  </a:txBody>
                  <a:tcPr anchor="ctr">
                    <a:lnT w="12700" cmpd="sng">
                      <a:noFill/>
                    </a:lnT>
                    <a:lnB w="12700" cap="flat" cmpd="sng" algn="ctr">
                      <a:noFill/>
                      <a:prstDash val="solid"/>
                      <a:round/>
                      <a:headEnd type="none" w="med" len="med"/>
                      <a:tailEnd type="none" w="med" len="med"/>
                    </a:lnB>
                    <a:solidFill>
                      <a:schemeClr val="accent6">
                        <a:lumMod val="50000"/>
                      </a:schemeClr>
                    </a:solidFill>
                  </a:tcPr>
                </a:tc>
                <a:tc>
                  <a:txBody>
                    <a:bodyPr/>
                    <a:lstStyle/>
                    <a:p>
                      <a:pPr algn="ctr"/>
                      <a:r>
                        <a:rPr lang="en-US" sz="1300" b="1" dirty="0"/>
                        <a:t>REQUESTED AMOUNT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b="1" dirty="0"/>
                        <a:t>(% of Total Project Cost)</a:t>
                      </a:r>
                    </a:p>
                  </a:txBody>
                  <a:tcPr anchor="ctr">
                    <a:lnT w="12700" cmpd="sng">
                      <a:noFill/>
                    </a:lnT>
                    <a:lnB w="12700" cap="flat" cmpd="sng" algn="ctr">
                      <a:noFill/>
                      <a:prstDash val="solid"/>
                      <a:round/>
                      <a:headEnd type="none" w="med" len="med"/>
                      <a:tailEnd type="none" w="med" len="med"/>
                    </a:lnB>
                    <a:solidFill>
                      <a:schemeClr val="accent2">
                        <a:lumMod val="75000"/>
                      </a:schemeClr>
                    </a:solidFill>
                  </a:tcPr>
                </a:tc>
                <a:tc>
                  <a:txBody>
                    <a:bodyPr/>
                    <a:lstStyle/>
                    <a:p>
                      <a:pPr algn="ctr"/>
                      <a:r>
                        <a:rPr lang="en-US" sz="1300" b="1" dirty="0"/>
                        <a:t>RECOMMENDED AMOUNT </a:t>
                      </a:r>
                    </a:p>
                    <a:p>
                      <a:pPr algn="ctr"/>
                      <a:r>
                        <a:rPr lang="en-US" sz="1300" b="1" dirty="0"/>
                        <a:t>(% of Total Project Cost)</a:t>
                      </a:r>
                    </a:p>
                  </a:txBody>
                  <a:tcPr>
                    <a:lnT w="12700" cmpd="sng">
                      <a:noFill/>
                    </a:lnT>
                    <a:lnB w="12700" cap="flat" cmpd="sng" algn="ctr">
                      <a:noFill/>
                      <a:prstDash val="solid"/>
                      <a:round/>
                      <a:headEnd type="none" w="med" len="med"/>
                      <a:tailEnd type="none" w="med" len="med"/>
                    </a:lnB>
                    <a:solidFill>
                      <a:schemeClr val="accent1">
                        <a:lumMod val="75000"/>
                      </a:schemeClr>
                    </a:solidFill>
                  </a:tcPr>
                </a:tc>
                <a:extLst>
                  <a:ext uri="{0D108BD9-81ED-4DB2-BD59-A6C34878D82A}">
                    <a16:rowId xmlns:a16="http://schemas.microsoft.com/office/drawing/2014/main" val="2858427104"/>
                  </a:ext>
                </a:extLst>
              </a:tr>
              <a:tr h="489473">
                <a:tc>
                  <a:txBody>
                    <a:bodyPr/>
                    <a:lstStyle/>
                    <a:p>
                      <a:pPr algn="ctr" fontAlgn="b"/>
                      <a:r>
                        <a:rPr lang="en-US" sz="1400" b="1" i="0" u="none" strike="noStrike" dirty="0">
                          <a:solidFill>
                            <a:schemeClr val="bg1">
                              <a:lumMod val="50000"/>
                            </a:schemeClr>
                          </a:solidFill>
                          <a:effectLst/>
                          <a:latin typeface="+mj-lt"/>
                        </a:rPr>
                        <a:t>LED conversion and efficiency upgrade </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400" b="1" i="0" u="none" strike="noStrike" dirty="0">
                          <a:solidFill>
                            <a:schemeClr val="bg1">
                              <a:lumMod val="50000"/>
                            </a:schemeClr>
                          </a:solidFill>
                          <a:effectLst/>
                          <a:latin typeface="+mj-lt"/>
                        </a:rPr>
                        <a:t>Burlington</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400" b="1" i="0" u="none" strike="noStrike" dirty="0">
                          <a:solidFill>
                            <a:schemeClr val="bg1">
                              <a:lumMod val="50000"/>
                            </a:schemeClr>
                          </a:solidFill>
                          <a:effectLst/>
                          <a:latin typeface="+mj-lt"/>
                        </a:rPr>
                        <a:t>$100,000</a:t>
                      </a:r>
                    </a:p>
                    <a:p>
                      <a:pPr algn="ctr" fontAlgn="b"/>
                      <a:endParaRPr lang="en-US" sz="1400" b="1" i="0" u="none" strike="noStrike" dirty="0">
                        <a:solidFill>
                          <a:schemeClr val="bg1">
                            <a:lumMod val="50000"/>
                          </a:schemeClr>
                        </a:solidFill>
                        <a:effectLst/>
                        <a:latin typeface="+mj-lt"/>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400" b="1" i="0" u="none" strike="noStrike" dirty="0">
                          <a:solidFill>
                            <a:schemeClr val="bg1">
                              <a:lumMod val="50000"/>
                            </a:schemeClr>
                          </a:solidFill>
                          <a:effectLst/>
                          <a:latin typeface="+mj-lt"/>
                        </a:rPr>
                        <a:t>65,000 </a:t>
                      </a:r>
                    </a:p>
                    <a:p>
                      <a:pPr algn="ctr" fontAlgn="ctr"/>
                      <a:r>
                        <a:rPr lang="en-US" sz="1400" b="1" i="0" u="none" strike="noStrike" dirty="0">
                          <a:solidFill>
                            <a:schemeClr val="bg1">
                              <a:lumMod val="50000"/>
                            </a:schemeClr>
                          </a:solidFill>
                          <a:effectLst/>
                          <a:latin typeface="+mj-lt"/>
                        </a:rPr>
                        <a:t>(65%)</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solidFill>
                            <a:schemeClr val="bg1">
                              <a:lumMod val="50000"/>
                            </a:schemeClr>
                          </a:solidFill>
                          <a:latin typeface="+mj-lt"/>
                        </a:rPr>
                        <a:t>0</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71720284"/>
                  </a:ext>
                </a:extLst>
              </a:tr>
              <a:tr h="81110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i="0" u="none" strike="noStrike" kern="1200" dirty="0">
                          <a:solidFill>
                            <a:schemeClr val="bg1">
                              <a:lumMod val="50000"/>
                            </a:schemeClr>
                          </a:solidFill>
                          <a:effectLst/>
                          <a:latin typeface="+mn-lt"/>
                          <a:ea typeface="+mn-ea"/>
                          <a:cs typeface="+mn-cs"/>
                        </a:rPr>
                        <a:t>Phase 1 of new Operations and Maintenance (O&amp;M) facility</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400" b="1" i="0" u="none" strike="noStrike" dirty="0">
                          <a:solidFill>
                            <a:schemeClr val="bg1">
                              <a:lumMod val="50000"/>
                            </a:schemeClr>
                          </a:solidFill>
                          <a:effectLst/>
                          <a:latin typeface="+mj-lt"/>
                        </a:rPr>
                        <a:t>Des Moines DART</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400" b="1" i="0" u="none" strike="noStrike" kern="1200" dirty="0">
                          <a:solidFill>
                            <a:schemeClr val="bg1">
                              <a:lumMod val="50000"/>
                            </a:schemeClr>
                          </a:solidFill>
                          <a:effectLst/>
                          <a:latin typeface="+mn-lt"/>
                          <a:ea typeface="+mn-ea"/>
                          <a:cs typeface="+mn-cs"/>
                        </a:rPr>
                        <a:t>$25,217,750</a:t>
                      </a:r>
                    </a:p>
                    <a:p>
                      <a:pPr marL="0" marR="0" lvl="0" indent="0" algn="ctr" defTabSz="914400" rtl="0" eaLnBrk="1" fontAlgn="b" latinLnBrk="0" hangingPunct="1">
                        <a:lnSpc>
                          <a:spcPct val="100000"/>
                        </a:lnSpc>
                        <a:spcBef>
                          <a:spcPts val="0"/>
                        </a:spcBef>
                        <a:spcAft>
                          <a:spcPts val="0"/>
                        </a:spcAft>
                        <a:buClrTx/>
                        <a:buSzTx/>
                        <a:buFontTx/>
                        <a:buNone/>
                        <a:tabLst/>
                        <a:defRPr/>
                      </a:pPr>
                      <a:endParaRPr lang="en-US" sz="1400" b="1" i="0" u="none" strike="noStrike" kern="1200" dirty="0">
                        <a:solidFill>
                          <a:schemeClr val="bg1">
                            <a:lumMod val="50000"/>
                          </a:schemeClr>
                        </a:solidFill>
                        <a:effectLst/>
                        <a:latin typeface="+mn-lt"/>
                        <a:ea typeface="+mn-ea"/>
                        <a:cs typeface="+mn-cs"/>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400" b="1" i="0" u="none" strike="noStrike" dirty="0">
                          <a:solidFill>
                            <a:schemeClr val="bg1">
                              <a:lumMod val="50000"/>
                            </a:schemeClr>
                          </a:solidFill>
                          <a:effectLst/>
                          <a:latin typeface="+mj-lt"/>
                        </a:rPr>
                        <a:t>$600,000 </a:t>
                      </a:r>
                    </a:p>
                    <a:p>
                      <a:pPr algn="ctr" fontAlgn="ctr"/>
                      <a:r>
                        <a:rPr lang="en-US" sz="1400" b="1" i="0" u="none" strike="noStrike" dirty="0">
                          <a:solidFill>
                            <a:schemeClr val="bg1">
                              <a:lumMod val="50000"/>
                            </a:schemeClr>
                          </a:solidFill>
                          <a:effectLst/>
                          <a:latin typeface="+mj-lt"/>
                        </a:rPr>
                        <a:t>(2.4%)</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solidFill>
                            <a:schemeClr val="bg1">
                              <a:lumMod val="50000"/>
                            </a:schemeClr>
                          </a:solidFill>
                          <a:latin typeface="+mj-lt"/>
                        </a:rPr>
                        <a:t>0</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08307289"/>
                  </a:ext>
                </a:extLst>
              </a:tr>
              <a:tr h="489473">
                <a:tc>
                  <a:txBody>
                    <a:bodyPr/>
                    <a:lstStyle/>
                    <a:p>
                      <a:pPr algn="ctr"/>
                      <a:r>
                        <a:rPr lang="en-US" sz="1400" b="1" dirty="0">
                          <a:solidFill>
                            <a:schemeClr val="bg1">
                              <a:lumMod val="50000"/>
                            </a:schemeClr>
                          </a:solidFill>
                          <a:latin typeface="+mj-lt"/>
                        </a:rPr>
                        <a:t>Bus Wash</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solidFill>
                            <a:schemeClr val="bg1">
                              <a:lumMod val="50000"/>
                            </a:schemeClr>
                          </a:solidFill>
                          <a:latin typeface="+mj-lt"/>
                        </a:rPr>
                        <a:t>Region 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solidFill>
                            <a:schemeClr val="bg1">
                              <a:lumMod val="50000"/>
                            </a:schemeClr>
                          </a:solidFill>
                          <a:latin typeface="+mj-lt"/>
                        </a:rPr>
                        <a:t>$298,042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solidFill>
                            <a:schemeClr val="bg1">
                              <a:lumMod val="50000"/>
                            </a:schemeClr>
                          </a:solidFill>
                          <a:latin typeface="+mj-lt"/>
                        </a:rPr>
                        <a:t>$238,433 </a:t>
                      </a:r>
                      <a:r>
                        <a:rPr lang="en-US" sz="1400" b="1" kern="1200" dirty="0">
                          <a:solidFill>
                            <a:schemeClr val="bg1">
                              <a:lumMod val="50000"/>
                            </a:schemeClr>
                          </a:solidFill>
                          <a:latin typeface="+mn-lt"/>
                          <a:ea typeface="+mn-ea"/>
                          <a:cs typeface="+mn-cs"/>
                        </a:rPr>
                        <a:t>(80%)</a:t>
                      </a:r>
                      <a:endParaRPr lang="en-US" sz="1400" b="1" dirty="0">
                        <a:solidFill>
                          <a:schemeClr val="bg1">
                            <a:lumMod val="50000"/>
                          </a:schemeClr>
                        </a:solidFill>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solidFill>
                            <a:schemeClr val="bg1">
                              <a:lumMod val="50000"/>
                            </a:schemeClr>
                          </a:solidFill>
                          <a:latin typeface="+mj-lt"/>
                        </a:rPr>
                        <a:t>0</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78738631"/>
                  </a:ext>
                </a:extLst>
              </a:tr>
              <a:tr h="489473">
                <a:tc>
                  <a:txBody>
                    <a:bodyPr/>
                    <a:lstStyle/>
                    <a:p>
                      <a:pPr algn="ctr" fontAlgn="b"/>
                      <a:r>
                        <a:rPr lang="en-US" sz="1400" b="1" i="0" u="none" strike="noStrike" kern="1200" dirty="0">
                          <a:solidFill>
                            <a:schemeClr val="bg1">
                              <a:lumMod val="50000"/>
                            </a:schemeClr>
                          </a:solidFill>
                          <a:effectLst/>
                          <a:latin typeface="+mn-lt"/>
                          <a:ea typeface="+mn-ea"/>
                          <a:cs typeface="+mn-cs"/>
                        </a:rPr>
                        <a:t>Boone Bus Parking Project</a:t>
                      </a:r>
                    </a:p>
                  </a:txBody>
                  <a:tcPr marL="6350" marR="6350" marT="635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400" b="1" i="0" u="none" strike="noStrike" dirty="0">
                          <a:solidFill>
                            <a:schemeClr val="bg1">
                              <a:lumMod val="50000"/>
                            </a:schemeClr>
                          </a:solidFill>
                          <a:effectLst/>
                          <a:latin typeface="+mj-lt"/>
                        </a:rPr>
                        <a:t>HIRTA</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400" b="1" i="0" u="none" strike="noStrike" dirty="0">
                          <a:solidFill>
                            <a:schemeClr val="bg1">
                              <a:lumMod val="50000"/>
                            </a:schemeClr>
                          </a:solidFill>
                          <a:effectLst/>
                          <a:latin typeface="+mj-lt"/>
                        </a:rPr>
                        <a:t>$275,000</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solidFill>
                            <a:schemeClr val="bg1">
                              <a:lumMod val="50000"/>
                            </a:schemeClr>
                          </a:solidFill>
                          <a:latin typeface="+mj-lt"/>
                        </a:rPr>
                        <a:t>$220,000</a:t>
                      </a:r>
                    </a:p>
                    <a:p>
                      <a:pPr algn="ctr"/>
                      <a:r>
                        <a:rPr lang="en-US" sz="1400" b="1" dirty="0">
                          <a:solidFill>
                            <a:schemeClr val="bg1">
                              <a:lumMod val="50000"/>
                            </a:schemeClr>
                          </a:solidFill>
                          <a:latin typeface="+mj-lt"/>
                        </a:rPr>
                        <a:t>(80%)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solidFill>
                            <a:schemeClr val="bg1">
                              <a:lumMod val="50000"/>
                            </a:schemeClr>
                          </a:solidFill>
                          <a:latin typeface="+mj-lt"/>
                        </a:rPr>
                        <a:t>0</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4206091"/>
                  </a:ext>
                </a:extLst>
              </a:tr>
              <a:tr h="627953">
                <a:tc>
                  <a:txBody>
                    <a:bodyPr/>
                    <a:lstStyle/>
                    <a:p>
                      <a:pPr algn="ctr"/>
                      <a:r>
                        <a:rPr lang="en-US" sz="1400" b="1" dirty="0">
                          <a:solidFill>
                            <a:schemeClr val="bg1">
                              <a:lumMod val="50000"/>
                            </a:schemeClr>
                          </a:solidFill>
                          <a:latin typeface="+mj-lt"/>
                        </a:rPr>
                        <a:t>Bus Storage expansion</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solidFill>
                            <a:schemeClr val="bg1">
                              <a:lumMod val="50000"/>
                            </a:schemeClr>
                          </a:solidFill>
                          <a:latin typeface="+mj-lt"/>
                        </a:rPr>
                        <a:t>Region 13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solidFill>
                            <a:schemeClr val="bg1">
                              <a:lumMod val="50000"/>
                            </a:schemeClr>
                          </a:solidFill>
                          <a:latin typeface="+mj-lt"/>
                        </a:rPr>
                        <a:t>$630,260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400" b="1" dirty="0">
                        <a:solidFill>
                          <a:schemeClr val="bg1">
                            <a:lumMod val="50000"/>
                          </a:schemeClr>
                        </a:solidFill>
                        <a:latin typeface="+mj-lt"/>
                      </a:endParaRPr>
                    </a:p>
                    <a:p>
                      <a:pPr algn="ctr"/>
                      <a:r>
                        <a:rPr lang="en-US" sz="1400" b="1" dirty="0">
                          <a:solidFill>
                            <a:schemeClr val="bg1">
                              <a:lumMod val="50000"/>
                            </a:schemeClr>
                          </a:solidFill>
                          <a:latin typeface="+mj-lt"/>
                        </a:rPr>
                        <a:t>$504,208 (80%)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400" b="1" dirty="0">
                        <a:solidFill>
                          <a:schemeClr val="bg1">
                            <a:lumMod val="50000"/>
                          </a:schemeClr>
                        </a:solidFill>
                        <a:latin typeface="+mj-lt"/>
                      </a:endParaRPr>
                    </a:p>
                    <a:p>
                      <a:pPr algn="ctr"/>
                      <a:r>
                        <a:rPr lang="en-US" sz="1400" b="1" dirty="0">
                          <a:solidFill>
                            <a:schemeClr val="bg1">
                              <a:lumMod val="50000"/>
                            </a:schemeClr>
                          </a:solidFill>
                          <a:latin typeface="+mj-lt"/>
                        </a:rPr>
                        <a:t>0</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40270722"/>
                  </a:ext>
                </a:extLst>
              </a:tr>
              <a:tr h="627953">
                <a:tc>
                  <a:txBody>
                    <a:bodyPr/>
                    <a:lstStyle/>
                    <a:p>
                      <a:pPr algn="ctr"/>
                      <a:r>
                        <a:rPr lang="en-US" sz="1400" b="1" dirty="0">
                          <a:solidFill>
                            <a:schemeClr val="bg1">
                              <a:lumMod val="50000"/>
                            </a:schemeClr>
                          </a:solidFill>
                          <a:latin typeface="+mj-lt"/>
                        </a:rPr>
                        <a:t>Building purchase</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solidFill>
                            <a:schemeClr val="bg1">
                              <a:lumMod val="50000"/>
                            </a:schemeClr>
                          </a:solidFill>
                          <a:latin typeface="+mj-lt"/>
                        </a:rPr>
                        <a:t>Region 15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solidFill>
                            <a:schemeClr val="bg1">
                              <a:lumMod val="50000"/>
                            </a:schemeClr>
                          </a:solidFill>
                          <a:latin typeface="+mj-lt"/>
                        </a:rPr>
                        <a:t>$630,260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400" b="1" dirty="0">
                        <a:solidFill>
                          <a:schemeClr val="bg1">
                            <a:lumMod val="50000"/>
                          </a:schemeClr>
                        </a:solidFill>
                        <a:latin typeface="+mj-lt"/>
                      </a:endParaRPr>
                    </a:p>
                    <a:p>
                      <a:pPr algn="ctr"/>
                      <a:r>
                        <a:rPr lang="en-US" sz="1400" b="1" dirty="0">
                          <a:solidFill>
                            <a:schemeClr val="bg1">
                              <a:lumMod val="50000"/>
                            </a:schemeClr>
                          </a:solidFill>
                          <a:latin typeface="+mj-lt"/>
                        </a:rPr>
                        <a:t>$504,208</a:t>
                      </a:r>
                    </a:p>
                    <a:p>
                      <a:pPr algn="ctr"/>
                      <a:r>
                        <a:rPr lang="en-US" sz="1400" b="1" dirty="0">
                          <a:solidFill>
                            <a:schemeClr val="bg1">
                              <a:lumMod val="50000"/>
                            </a:schemeClr>
                          </a:solidFill>
                          <a:latin typeface="+mj-lt"/>
                        </a:rPr>
                        <a:t>(80%)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400" b="1" dirty="0">
                        <a:solidFill>
                          <a:schemeClr val="bg1">
                            <a:lumMod val="50000"/>
                          </a:schemeClr>
                        </a:solidFill>
                        <a:latin typeface="+mj-lt"/>
                      </a:endParaRPr>
                    </a:p>
                    <a:p>
                      <a:pPr algn="ctr"/>
                      <a:r>
                        <a:rPr lang="en-US" sz="1400" b="1" dirty="0">
                          <a:solidFill>
                            <a:schemeClr val="bg1">
                              <a:lumMod val="50000"/>
                            </a:schemeClr>
                          </a:solidFill>
                          <a:latin typeface="+mj-lt"/>
                        </a:rPr>
                        <a:t>0</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00207453"/>
                  </a:ext>
                </a:extLst>
              </a:tr>
            </a:tbl>
          </a:graphicData>
        </a:graphic>
      </p:graphicFrame>
    </p:spTree>
    <p:extLst>
      <p:ext uri="{BB962C8B-B14F-4D97-AF65-F5344CB8AC3E}">
        <p14:creationId xmlns:p14="http://schemas.microsoft.com/office/powerpoint/2010/main" val="3328824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4F7A35D9-C957-4396-BEAF-37B42858842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95844" y="147581"/>
            <a:ext cx="1968643" cy="545115"/>
          </a:xfrm>
          <a:prstGeom prst="rect">
            <a:avLst/>
          </a:prstGeom>
        </p:spPr>
      </p:pic>
      <p:sp>
        <p:nvSpPr>
          <p:cNvPr id="11" name="Title 10">
            <a:extLst>
              <a:ext uri="{FF2B5EF4-FFF2-40B4-BE49-F238E27FC236}">
                <a16:creationId xmlns:a16="http://schemas.microsoft.com/office/drawing/2014/main" id="{529AD376-841A-42E0-A075-63651BC991D8}"/>
              </a:ext>
            </a:extLst>
          </p:cNvPr>
          <p:cNvSpPr>
            <a:spLocks noGrp="1"/>
          </p:cNvSpPr>
          <p:nvPr>
            <p:ph type="title"/>
          </p:nvPr>
        </p:nvSpPr>
        <p:spPr/>
        <p:txBody>
          <a:bodyPr>
            <a:noAutofit/>
          </a:bodyPr>
          <a:lstStyle/>
          <a:p>
            <a:r>
              <a:rPr lang="en-US" sz="3400" b="1" dirty="0">
                <a:solidFill>
                  <a:schemeClr val="tx2"/>
                </a:solidFill>
              </a:rPr>
              <a:t>Public Transit Infrastructure Grant Program</a:t>
            </a:r>
          </a:p>
        </p:txBody>
      </p:sp>
      <p:sp>
        <p:nvSpPr>
          <p:cNvPr id="13" name="Text Placeholder 2">
            <a:extLst>
              <a:ext uri="{FF2B5EF4-FFF2-40B4-BE49-F238E27FC236}">
                <a16:creationId xmlns:a16="http://schemas.microsoft.com/office/drawing/2014/main" id="{7EFB17E1-6237-4C5B-90C1-F0860AAD46AC}"/>
              </a:ext>
            </a:extLst>
          </p:cNvPr>
          <p:cNvSpPr>
            <a:spLocks noGrp="1"/>
          </p:cNvSpPr>
          <p:nvPr>
            <p:ph idx="1"/>
          </p:nvPr>
        </p:nvSpPr>
        <p:spPr>
          <a:xfrm>
            <a:off x="467544" y="2276872"/>
            <a:ext cx="7886700" cy="3168352"/>
          </a:xfrm>
          <a:prstGeom prst="rect">
            <a:avLst/>
          </a:prstGeom>
        </p:spPr>
        <p:txBody>
          <a:bodyPr vert="horz" lIns="91440" tIns="45720" rIns="91440" bIns="45720" rtlCol="0">
            <a:noAutofit/>
          </a:bodyPr>
          <a:lstStyle/>
          <a:p>
            <a:pPr>
              <a:defRPr/>
            </a:pPr>
            <a:r>
              <a:rPr lang="en-US" dirty="0"/>
              <a:t>Program created by 2006 General Assembly</a:t>
            </a:r>
          </a:p>
          <a:p>
            <a:pPr>
              <a:defRPr/>
            </a:pPr>
            <a:r>
              <a:rPr lang="en-US" dirty="0"/>
              <a:t>Funds vertical infrastructure projects for public transit</a:t>
            </a:r>
          </a:p>
          <a:p>
            <a:pPr>
              <a:defRPr/>
            </a:pPr>
            <a:r>
              <a:rPr lang="en-US" dirty="0"/>
              <a:t>All 35 public transit systems are eligible</a:t>
            </a:r>
          </a:p>
        </p:txBody>
      </p:sp>
    </p:spTree>
    <p:extLst>
      <p:ext uri="{BB962C8B-B14F-4D97-AF65-F5344CB8AC3E}">
        <p14:creationId xmlns:p14="http://schemas.microsoft.com/office/powerpoint/2010/main" val="688898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4F7A35D9-C957-4396-BEAF-37B42858842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95844" y="147581"/>
            <a:ext cx="1968643" cy="545115"/>
          </a:xfrm>
          <a:prstGeom prst="rect">
            <a:avLst/>
          </a:prstGeom>
        </p:spPr>
      </p:pic>
      <p:sp>
        <p:nvSpPr>
          <p:cNvPr id="13" name="Text Placeholder 2">
            <a:extLst>
              <a:ext uri="{FF2B5EF4-FFF2-40B4-BE49-F238E27FC236}">
                <a16:creationId xmlns:a16="http://schemas.microsoft.com/office/drawing/2014/main" id="{7EFB17E1-6237-4C5B-90C1-F0860AAD46AC}"/>
              </a:ext>
            </a:extLst>
          </p:cNvPr>
          <p:cNvSpPr>
            <a:spLocks noGrp="1"/>
          </p:cNvSpPr>
          <p:nvPr>
            <p:ph idx="1"/>
          </p:nvPr>
        </p:nvSpPr>
        <p:spPr>
          <a:xfrm>
            <a:off x="467544" y="1700808"/>
            <a:ext cx="7992888" cy="4896544"/>
          </a:xfrm>
          <a:prstGeom prst="rect">
            <a:avLst/>
          </a:prstGeom>
        </p:spPr>
        <p:txBody>
          <a:bodyPr vert="horz" lIns="91440" tIns="45720" rIns="91440" bIns="45720" rtlCol="0">
            <a:normAutofit/>
          </a:bodyPr>
          <a:lstStyle/>
          <a:p>
            <a:pPr>
              <a:defRPr/>
            </a:pPr>
            <a:r>
              <a:rPr lang="en-US" b="1" dirty="0"/>
              <a:t>No more than 40-percent of the available funding can be awarded to an individual transit system</a:t>
            </a:r>
          </a:p>
          <a:p>
            <a:pPr>
              <a:defRPr/>
            </a:pPr>
            <a:r>
              <a:rPr lang="en-US" b="1" dirty="0"/>
              <a:t>Structural integrity of existing facilities</a:t>
            </a:r>
          </a:p>
          <a:p>
            <a:pPr>
              <a:defRPr/>
            </a:pPr>
            <a:r>
              <a:rPr lang="en-US" b="1" dirty="0"/>
              <a:t>Safety enhancements to existing facilities</a:t>
            </a:r>
          </a:p>
          <a:p>
            <a:pPr>
              <a:defRPr/>
            </a:pPr>
            <a:r>
              <a:rPr lang="en-US" b="1" dirty="0"/>
              <a:t>New </a:t>
            </a:r>
            <a:r>
              <a:rPr lang="en-US" dirty="0"/>
              <a:t>facilities that enhance the life of the transit fleet or optimize transit service</a:t>
            </a:r>
            <a:endParaRPr lang="en-US" b="1" dirty="0"/>
          </a:p>
          <a:p>
            <a:pPr>
              <a:defRPr/>
            </a:pPr>
            <a:r>
              <a:rPr lang="en-US" b="1" dirty="0"/>
              <a:t>Projects should be “shovel ready” and capable of completion in 18 months</a:t>
            </a:r>
          </a:p>
        </p:txBody>
      </p:sp>
      <p:sp>
        <p:nvSpPr>
          <p:cNvPr id="5" name="Title 10">
            <a:extLst>
              <a:ext uri="{FF2B5EF4-FFF2-40B4-BE49-F238E27FC236}">
                <a16:creationId xmlns:a16="http://schemas.microsoft.com/office/drawing/2014/main" id="{8F42A082-033A-4C0F-986F-7776BA315ECE}"/>
              </a:ext>
            </a:extLst>
          </p:cNvPr>
          <p:cNvSpPr txBox="1">
            <a:spLocks/>
          </p:cNvSpPr>
          <p:nvPr/>
        </p:nvSpPr>
        <p:spPr>
          <a:xfrm>
            <a:off x="628650" y="699519"/>
            <a:ext cx="7886700" cy="93610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3400" b="1" kern="1200">
                <a:solidFill>
                  <a:schemeClr val="tx2"/>
                </a:solidFill>
                <a:latin typeface="PT Sans" panose="020B0503020203020204" pitchFamily="34" charset="0"/>
                <a:ea typeface="+mj-ea"/>
                <a:cs typeface="+mj-cs"/>
              </a:defRPr>
            </a:lvl1pPr>
          </a:lstStyle>
          <a:p>
            <a:r>
              <a:rPr lang="en-US" dirty="0"/>
              <a:t>Project Evaluation Criteria</a:t>
            </a:r>
          </a:p>
        </p:txBody>
      </p:sp>
    </p:spTree>
    <p:extLst>
      <p:ext uri="{BB962C8B-B14F-4D97-AF65-F5344CB8AC3E}">
        <p14:creationId xmlns:p14="http://schemas.microsoft.com/office/powerpoint/2010/main" val="4287007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4F7A35D9-C957-4396-BEAF-37B42858842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95844" y="147581"/>
            <a:ext cx="1968643" cy="545115"/>
          </a:xfrm>
          <a:prstGeom prst="rect">
            <a:avLst/>
          </a:prstGeom>
        </p:spPr>
      </p:pic>
      <p:sp>
        <p:nvSpPr>
          <p:cNvPr id="13" name="Text Placeholder 2">
            <a:extLst>
              <a:ext uri="{FF2B5EF4-FFF2-40B4-BE49-F238E27FC236}">
                <a16:creationId xmlns:a16="http://schemas.microsoft.com/office/drawing/2014/main" id="{7EFB17E1-6237-4C5B-90C1-F0860AAD46AC}"/>
              </a:ext>
            </a:extLst>
          </p:cNvPr>
          <p:cNvSpPr>
            <a:spLocks noGrp="1"/>
          </p:cNvSpPr>
          <p:nvPr>
            <p:ph idx="1"/>
          </p:nvPr>
        </p:nvSpPr>
        <p:spPr>
          <a:xfrm>
            <a:off x="467544" y="1700808"/>
            <a:ext cx="7992888" cy="4896544"/>
          </a:xfrm>
          <a:prstGeom prst="rect">
            <a:avLst/>
          </a:prstGeom>
        </p:spPr>
        <p:txBody>
          <a:bodyPr vert="horz" lIns="91440" tIns="45720" rIns="91440" bIns="45720" rtlCol="0">
            <a:normAutofit/>
          </a:bodyPr>
          <a:lstStyle/>
          <a:p>
            <a:pPr lvl="0">
              <a:spcAft>
                <a:spcPts val="1200"/>
              </a:spcAft>
            </a:pPr>
            <a:r>
              <a:rPr lang="en-US" dirty="0"/>
              <a:t>Available Funding:</a:t>
            </a:r>
          </a:p>
          <a:p>
            <a:pPr lvl="1"/>
            <a:r>
              <a:rPr lang="en-US" b="1" dirty="0"/>
              <a:t>Annual appropriation:	$1,500,000</a:t>
            </a:r>
          </a:p>
          <a:p>
            <a:pPr lvl="1"/>
            <a:r>
              <a:rPr lang="en-US" b="1" dirty="0"/>
              <a:t>Underrun/withdrawals:	$0</a:t>
            </a:r>
          </a:p>
          <a:p>
            <a:pPr lvl="1"/>
            <a:r>
              <a:rPr lang="en-US" b="1" dirty="0"/>
              <a:t>Funds available: 		$1,500,000</a:t>
            </a:r>
          </a:p>
          <a:p>
            <a:pPr lvl="0">
              <a:spcAft>
                <a:spcPts val="1200"/>
              </a:spcAft>
            </a:pPr>
            <a:r>
              <a:rPr lang="en-US" b="1" dirty="0"/>
              <a:t>Application Summary:</a:t>
            </a:r>
          </a:p>
          <a:p>
            <a:pPr lvl="1"/>
            <a:r>
              <a:rPr lang="en-US" b="1" dirty="0"/>
              <a:t>Total number of projects</a:t>
            </a:r>
            <a:r>
              <a:rPr lang="en-US" b="1"/>
              <a:t>:  12</a:t>
            </a:r>
            <a:endParaRPr lang="en-US" b="1" dirty="0"/>
          </a:p>
          <a:p>
            <a:pPr lvl="1"/>
            <a:r>
              <a:rPr lang="en-US" b="1" dirty="0"/>
              <a:t>Total project costs:  	$33,375,155</a:t>
            </a:r>
            <a:r>
              <a:rPr lang="en-US" dirty="0"/>
              <a:t>  </a:t>
            </a:r>
            <a:endParaRPr lang="en-US" b="1" dirty="0"/>
          </a:p>
          <a:p>
            <a:pPr lvl="1"/>
            <a:r>
              <a:rPr lang="en-US" b="1" dirty="0"/>
              <a:t>Total amount requested:  	  $4,222,285</a:t>
            </a:r>
          </a:p>
          <a:p>
            <a:pPr lvl="1"/>
            <a:endParaRPr lang="en-US" b="1" dirty="0"/>
          </a:p>
        </p:txBody>
      </p:sp>
      <p:sp>
        <p:nvSpPr>
          <p:cNvPr id="5" name="Title 10">
            <a:extLst>
              <a:ext uri="{FF2B5EF4-FFF2-40B4-BE49-F238E27FC236}">
                <a16:creationId xmlns:a16="http://schemas.microsoft.com/office/drawing/2014/main" id="{C66066E1-1CDF-4981-B319-508E795C1FD5}"/>
              </a:ext>
            </a:extLst>
          </p:cNvPr>
          <p:cNvSpPr txBox="1">
            <a:spLocks/>
          </p:cNvSpPr>
          <p:nvPr/>
        </p:nvSpPr>
        <p:spPr>
          <a:xfrm>
            <a:off x="628650" y="699519"/>
            <a:ext cx="7886700" cy="93610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3400" b="1" kern="1200">
                <a:solidFill>
                  <a:schemeClr val="tx2"/>
                </a:solidFill>
                <a:latin typeface="PT Sans" panose="020B0503020203020204" pitchFamily="34" charset="0"/>
                <a:ea typeface="+mj-ea"/>
                <a:cs typeface="+mj-cs"/>
              </a:defRPr>
            </a:lvl1pPr>
          </a:lstStyle>
          <a:p>
            <a:r>
              <a:rPr lang="en-US" dirty="0"/>
              <a:t>Available Funding and Application Summary</a:t>
            </a:r>
          </a:p>
        </p:txBody>
      </p:sp>
    </p:spTree>
    <p:extLst>
      <p:ext uri="{BB962C8B-B14F-4D97-AF65-F5344CB8AC3E}">
        <p14:creationId xmlns:p14="http://schemas.microsoft.com/office/powerpoint/2010/main" val="23823783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4F7A35D9-C957-4396-BEAF-37B42858842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95844" y="147581"/>
            <a:ext cx="1968643" cy="545115"/>
          </a:xfrm>
          <a:prstGeom prst="rect">
            <a:avLst/>
          </a:prstGeom>
        </p:spPr>
      </p:pic>
      <p:sp>
        <p:nvSpPr>
          <p:cNvPr id="11" name="Title 10">
            <a:extLst>
              <a:ext uri="{FF2B5EF4-FFF2-40B4-BE49-F238E27FC236}">
                <a16:creationId xmlns:a16="http://schemas.microsoft.com/office/drawing/2014/main" id="{529AD376-841A-42E0-A075-63651BC991D8}"/>
              </a:ext>
            </a:extLst>
          </p:cNvPr>
          <p:cNvSpPr>
            <a:spLocks noGrp="1"/>
          </p:cNvSpPr>
          <p:nvPr>
            <p:ph type="title"/>
          </p:nvPr>
        </p:nvSpPr>
        <p:spPr>
          <a:xfrm>
            <a:off x="473187" y="729308"/>
            <a:ext cx="7886700" cy="360040"/>
          </a:xfrm>
          <a:prstGeom prst="rect">
            <a:avLst/>
          </a:prstGeom>
        </p:spPr>
        <p:txBody>
          <a:bodyPr>
            <a:noAutofit/>
          </a:bodyPr>
          <a:lstStyle/>
          <a:p>
            <a:r>
              <a:rPr lang="en-US" b="1" dirty="0">
                <a:solidFill>
                  <a:schemeClr val="tx2"/>
                </a:solidFill>
              </a:rPr>
              <a:t>List of Applications Recommended</a:t>
            </a:r>
          </a:p>
        </p:txBody>
      </p:sp>
      <p:graphicFrame>
        <p:nvGraphicFramePr>
          <p:cNvPr id="2" name="Table 1">
            <a:extLst>
              <a:ext uri="{FF2B5EF4-FFF2-40B4-BE49-F238E27FC236}">
                <a16:creationId xmlns:a16="http://schemas.microsoft.com/office/drawing/2014/main" id="{D9E927E1-7EB0-4A23-BB04-69006FC59A1E}"/>
              </a:ext>
            </a:extLst>
          </p:cNvPr>
          <p:cNvGraphicFramePr>
            <a:graphicFrameLocks noGrp="1"/>
          </p:cNvGraphicFramePr>
          <p:nvPr>
            <p:extLst>
              <p:ext uri="{D42A27DB-BD31-4B8C-83A1-F6EECF244321}">
                <p14:modId xmlns:p14="http://schemas.microsoft.com/office/powerpoint/2010/main" val="35061244"/>
              </p:ext>
            </p:extLst>
          </p:nvPr>
        </p:nvGraphicFramePr>
        <p:xfrm>
          <a:off x="300634" y="1207241"/>
          <a:ext cx="8231806" cy="5090049"/>
        </p:xfrm>
        <a:graphic>
          <a:graphicData uri="http://schemas.openxmlformats.org/drawingml/2006/table">
            <a:tbl>
              <a:tblPr firstRow="1" bandRow="1">
                <a:tableStyleId>{5C22544A-7EE6-4342-B048-85BDC9FD1C3A}</a:tableStyleId>
              </a:tblPr>
              <a:tblGrid>
                <a:gridCol w="2068044">
                  <a:extLst>
                    <a:ext uri="{9D8B030D-6E8A-4147-A177-3AD203B41FA5}">
                      <a16:colId xmlns:a16="http://schemas.microsoft.com/office/drawing/2014/main" val="3387879057"/>
                    </a:ext>
                  </a:extLst>
                </a:gridCol>
                <a:gridCol w="1870436">
                  <a:extLst>
                    <a:ext uri="{9D8B030D-6E8A-4147-A177-3AD203B41FA5}">
                      <a16:colId xmlns:a16="http://schemas.microsoft.com/office/drawing/2014/main" val="1861506818"/>
                    </a:ext>
                  </a:extLst>
                </a:gridCol>
                <a:gridCol w="1496349">
                  <a:extLst>
                    <a:ext uri="{9D8B030D-6E8A-4147-A177-3AD203B41FA5}">
                      <a16:colId xmlns:a16="http://schemas.microsoft.com/office/drawing/2014/main" val="467904483"/>
                    </a:ext>
                  </a:extLst>
                </a:gridCol>
                <a:gridCol w="1271896">
                  <a:extLst>
                    <a:ext uri="{9D8B030D-6E8A-4147-A177-3AD203B41FA5}">
                      <a16:colId xmlns:a16="http://schemas.microsoft.com/office/drawing/2014/main" val="3284072429"/>
                    </a:ext>
                  </a:extLst>
                </a:gridCol>
                <a:gridCol w="1525081">
                  <a:extLst>
                    <a:ext uri="{9D8B030D-6E8A-4147-A177-3AD203B41FA5}">
                      <a16:colId xmlns:a16="http://schemas.microsoft.com/office/drawing/2014/main" val="1639893002"/>
                    </a:ext>
                  </a:extLst>
                </a:gridCol>
              </a:tblGrid>
              <a:tr h="823580">
                <a:tc>
                  <a:txBody>
                    <a:bodyPr/>
                    <a:lstStyle/>
                    <a:p>
                      <a:pPr algn="ctr"/>
                      <a:r>
                        <a:rPr lang="en-US" sz="1300" b="1" dirty="0"/>
                        <a:t>PROJECT NAME</a:t>
                      </a:r>
                    </a:p>
                  </a:txBody>
                  <a:tcPr anchor="ctr">
                    <a:lnT w="12700" cmpd="sng">
                      <a:noFill/>
                    </a:lnT>
                    <a:lnB w="12700" cap="flat" cmpd="sng" algn="ctr">
                      <a:noFill/>
                      <a:prstDash val="solid"/>
                      <a:round/>
                      <a:headEnd type="none" w="med" len="med"/>
                      <a:tailEnd type="none" w="med" len="med"/>
                    </a:lnB>
                    <a:solidFill>
                      <a:schemeClr val="tx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b="1" dirty="0"/>
                        <a:t>SPONSOR</a:t>
                      </a:r>
                    </a:p>
                  </a:txBody>
                  <a:tcPr anchor="ctr">
                    <a:lnT w="12700" cmpd="sng">
                      <a:noFill/>
                    </a:lnT>
                    <a:lnB w="12700" cap="flat" cmpd="sng" algn="ctr">
                      <a:noFill/>
                      <a:prstDash val="solid"/>
                      <a:round/>
                      <a:headEnd type="none" w="med" len="med"/>
                      <a:tailEnd type="none" w="med" len="med"/>
                    </a:lnB>
                    <a:solidFill>
                      <a:schemeClr val="bg2">
                        <a:lumMod val="75000"/>
                      </a:schemeClr>
                    </a:solidFill>
                  </a:tcPr>
                </a:tc>
                <a:tc>
                  <a:txBody>
                    <a:bodyPr/>
                    <a:lstStyle/>
                    <a:p>
                      <a:pPr algn="ctr"/>
                      <a:r>
                        <a:rPr lang="en-US" sz="1300" b="1" dirty="0"/>
                        <a:t>TOTAL PROJECT COST</a:t>
                      </a:r>
                    </a:p>
                  </a:txBody>
                  <a:tcPr anchor="ctr">
                    <a:lnT w="12700" cmpd="sng">
                      <a:noFill/>
                    </a:lnT>
                    <a:lnB w="12700" cap="flat" cmpd="sng" algn="ctr">
                      <a:noFill/>
                      <a:prstDash val="solid"/>
                      <a:round/>
                      <a:headEnd type="none" w="med" len="med"/>
                      <a:tailEnd type="none" w="med" len="med"/>
                    </a:lnB>
                    <a:solidFill>
                      <a:schemeClr val="accent6">
                        <a:lumMod val="50000"/>
                      </a:schemeClr>
                    </a:solidFill>
                  </a:tcPr>
                </a:tc>
                <a:tc>
                  <a:txBody>
                    <a:bodyPr/>
                    <a:lstStyle/>
                    <a:p>
                      <a:pPr algn="ctr"/>
                      <a:r>
                        <a:rPr lang="en-US" sz="1300" b="1" dirty="0"/>
                        <a:t>REQUESTED AMOUNT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b="1" dirty="0"/>
                        <a:t>(% of Total Project Cost)</a:t>
                      </a:r>
                    </a:p>
                  </a:txBody>
                  <a:tcPr anchor="ctr">
                    <a:lnT w="12700" cmpd="sng">
                      <a:noFill/>
                    </a:lnT>
                    <a:lnB w="12700" cap="flat" cmpd="sng" algn="ctr">
                      <a:noFill/>
                      <a:prstDash val="solid"/>
                      <a:round/>
                      <a:headEnd type="none" w="med" len="med"/>
                      <a:tailEnd type="none" w="med" len="med"/>
                    </a:lnB>
                    <a:solidFill>
                      <a:schemeClr val="accent2">
                        <a:lumMod val="75000"/>
                      </a:schemeClr>
                    </a:solidFill>
                  </a:tcPr>
                </a:tc>
                <a:tc>
                  <a:txBody>
                    <a:bodyPr/>
                    <a:lstStyle/>
                    <a:p>
                      <a:pPr algn="ctr"/>
                      <a:r>
                        <a:rPr lang="en-US" sz="1300" b="1" dirty="0"/>
                        <a:t>RECOMMENDED AMOUNT </a:t>
                      </a:r>
                    </a:p>
                    <a:p>
                      <a:pPr algn="ctr"/>
                      <a:r>
                        <a:rPr lang="en-US" sz="1300" b="1" dirty="0"/>
                        <a:t>(% of Total Project Cost)</a:t>
                      </a:r>
                    </a:p>
                  </a:txBody>
                  <a:tcPr>
                    <a:lnT w="12700" cmpd="sng">
                      <a:noFill/>
                    </a:lnT>
                    <a:lnB w="12700" cap="flat" cmpd="sng" algn="ctr">
                      <a:noFill/>
                      <a:prstDash val="solid"/>
                      <a:round/>
                      <a:headEnd type="none" w="med" len="med"/>
                      <a:tailEnd type="none" w="med" len="med"/>
                    </a:lnB>
                    <a:solidFill>
                      <a:schemeClr val="accent1">
                        <a:lumMod val="75000"/>
                      </a:schemeClr>
                    </a:solidFill>
                  </a:tcPr>
                </a:tc>
                <a:extLst>
                  <a:ext uri="{0D108BD9-81ED-4DB2-BD59-A6C34878D82A}">
                    <a16:rowId xmlns:a16="http://schemas.microsoft.com/office/drawing/2014/main" val="2858427104"/>
                  </a:ext>
                </a:extLst>
              </a:tr>
              <a:tr h="681584">
                <a:tc>
                  <a:txBody>
                    <a:bodyPr/>
                    <a:lstStyle/>
                    <a:p>
                      <a:pPr algn="ctr"/>
                      <a:r>
                        <a:rPr lang="en-US" sz="1400" b="1" dirty="0">
                          <a:hlinkClick r:id="rId4" action="ppaction://hlinksldjump"/>
                        </a:rPr>
                        <a:t>New HVAC system Phase III</a:t>
                      </a:r>
                      <a:endParaRPr lang="en-US" sz="1400" b="1" dirty="0"/>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Ames (CyRide)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400" b="1" dirty="0"/>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t>$414,435</a:t>
                      </a:r>
                    </a:p>
                    <a:p>
                      <a:pPr algn="ctr"/>
                      <a:endParaRPr lang="en-US" sz="14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$331,548</a:t>
                      </a:r>
                    </a:p>
                    <a:p>
                      <a:pPr algn="ctr"/>
                      <a:r>
                        <a:rPr lang="en-US" sz="1400" b="1" dirty="0"/>
                        <a:t>(80%)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$331,548</a:t>
                      </a:r>
                    </a:p>
                    <a:p>
                      <a:pPr algn="ctr"/>
                      <a:r>
                        <a:rPr lang="en-US" sz="1400" b="1" dirty="0"/>
                        <a:t>(80%)</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71720284"/>
                  </a:ext>
                </a:extLst>
              </a:tr>
              <a:tr h="681584">
                <a:tc>
                  <a:txBody>
                    <a:bodyPr/>
                    <a:lstStyle/>
                    <a:p>
                      <a:pPr algn="ctr"/>
                      <a:r>
                        <a:rPr lang="en-US" sz="1400" b="1" dirty="0">
                          <a:hlinkClick r:id="rId5" action="ppaction://hlinksldjump"/>
                        </a:rPr>
                        <a:t>Replace Sliding Doors</a:t>
                      </a:r>
                      <a:endParaRPr lang="en-US" sz="1400" b="1" dirty="0"/>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Sioux City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400" b="1" dirty="0"/>
                        <a:t>$40,000</a:t>
                      </a:r>
                      <a:endParaRPr lang="en-US" sz="1400" b="1" i="0" u="none" strike="noStrike" dirty="0">
                        <a:solidFill>
                          <a:srgbClr val="000000"/>
                        </a:solidFill>
                        <a:effectLst/>
                        <a:latin typeface="Century Gothic" panose="020B0502020202020204" pitchFamily="34"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$32,000</a:t>
                      </a:r>
                    </a:p>
                    <a:p>
                      <a:pPr algn="ctr"/>
                      <a:r>
                        <a:rPr lang="en-US" sz="1400" b="1" dirty="0"/>
                        <a:t>(80%)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$32,000</a:t>
                      </a:r>
                    </a:p>
                    <a:p>
                      <a:pPr algn="ctr"/>
                      <a:r>
                        <a:rPr lang="en-US" sz="1400" b="1" dirty="0"/>
                        <a:t>(80%)</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08307289"/>
                  </a:ext>
                </a:extLst>
              </a:tr>
              <a:tr h="681584">
                <a:tc>
                  <a:txBody>
                    <a:bodyPr/>
                    <a:lstStyle/>
                    <a:p>
                      <a:pPr algn="ctr"/>
                      <a:r>
                        <a:rPr lang="en-US" sz="1400" b="1" dirty="0">
                          <a:hlinkClick r:id="rId6" action="ppaction://hlinksldjump"/>
                        </a:rPr>
                        <a:t>Rehabilitate existing office building</a:t>
                      </a:r>
                      <a:endParaRPr lang="en-US" sz="1400" b="1" dirty="0"/>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Region 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endParaRPr lang="en-US" sz="1400" b="1" i="0" u="none" strike="noStrike" dirty="0">
                        <a:solidFill>
                          <a:schemeClr val="tx1"/>
                        </a:solidFill>
                        <a:effectLst/>
                        <a:latin typeface="Century Gothic" panose="020B0502020202020204" pitchFamily="34" charset="0"/>
                      </a:endParaRPr>
                    </a:p>
                    <a:p>
                      <a:pPr algn="ctr" fontAlgn="ctr"/>
                      <a:r>
                        <a:rPr lang="en-US" sz="1400" b="1" i="0" u="none" strike="noStrike" dirty="0">
                          <a:solidFill>
                            <a:schemeClr val="tx1"/>
                          </a:solidFill>
                          <a:effectLst/>
                          <a:latin typeface="Century Gothic" panose="020B0502020202020204" pitchFamily="34" charset="0"/>
                        </a:rPr>
                        <a:t>$225,000</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solidFill>
                            <a:schemeClr val="tx1"/>
                          </a:solidFill>
                        </a:rPr>
                        <a:t>$158,640</a:t>
                      </a:r>
                    </a:p>
                    <a:p>
                      <a:pPr algn="ctr"/>
                      <a:r>
                        <a:rPr lang="en-US" sz="1400" b="1" dirty="0">
                          <a:solidFill>
                            <a:schemeClr val="tx1"/>
                          </a:solidFill>
                        </a:rPr>
                        <a:t>(71%)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solidFill>
                            <a:schemeClr val="tx1"/>
                          </a:solidFill>
                        </a:rPr>
                        <a:t>$158,640</a:t>
                      </a:r>
                    </a:p>
                    <a:p>
                      <a:pPr algn="ctr"/>
                      <a:r>
                        <a:rPr lang="en-US" sz="1400" b="1" dirty="0"/>
                        <a:t>(71%)</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27156136"/>
                  </a:ext>
                </a:extLst>
              </a:tr>
              <a:tr h="681584">
                <a:tc>
                  <a:txBody>
                    <a:bodyPr/>
                    <a:lstStyle/>
                    <a:p>
                      <a:pPr algn="ctr"/>
                      <a:r>
                        <a:rPr lang="en-US" sz="1400" b="1" dirty="0">
                          <a:hlinkClick r:id="rId7" action="ppaction://hlinksldjump"/>
                        </a:rPr>
                        <a:t>Washington County minibus admin and bus storage facility</a:t>
                      </a:r>
                      <a:endParaRPr lang="en-US" sz="1400" b="1" dirty="0"/>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Region 10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$590,570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400" b="1" dirty="0"/>
                    </a:p>
                    <a:p>
                      <a:pPr algn="ctr"/>
                      <a:r>
                        <a:rPr lang="en-US" sz="1400" b="1" dirty="0"/>
                        <a:t>$472,456</a:t>
                      </a:r>
                    </a:p>
                    <a:p>
                      <a:pPr algn="ctr"/>
                      <a:r>
                        <a:rPr lang="en-US" sz="1400" b="1" dirty="0"/>
                        <a:t>(80%)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400" b="1" dirty="0"/>
                    </a:p>
                    <a:p>
                      <a:pPr algn="ctr"/>
                      <a:r>
                        <a:rPr lang="en-US" sz="1400" b="1" dirty="0"/>
                        <a:t>$472,456</a:t>
                      </a:r>
                    </a:p>
                    <a:p>
                      <a:pPr algn="ctr"/>
                      <a:r>
                        <a:rPr lang="en-US" sz="1400" b="1" dirty="0"/>
                        <a:t>(80%)</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40270722"/>
                  </a:ext>
                </a:extLst>
              </a:tr>
              <a:tr h="648401">
                <a:tc>
                  <a:txBody>
                    <a:bodyPr/>
                    <a:lstStyle/>
                    <a:p>
                      <a:pPr algn="ctr"/>
                      <a:r>
                        <a:rPr lang="en-US" sz="1400" b="1" dirty="0">
                          <a:hlinkClick r:id="rId8" action="ppaction://hlinksldjump"/>
                        </a:rPr>
                        <a:t>West Burlington Bus Storage facility</a:t>
                      </a:r>
                      <a:endParaRPr lang="en-US" sz="1400" b="1" dirty="0"/>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t>Region 16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$715,598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$400,000</a:t>
                      </a:r>
                    </a:p>
                    <a:p>
                      <a:pPr algn="ctr"/>
                      <a:r>
                        <a:rPr lang="en-US" sz="1400" b="1" dirty="0"/>
                        <a:t>(56%)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t>$400,000</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t>(56%)</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00207453"/>
                  </a:ext>
                </a:extLst>
              </a:tr>
              <a:tr h="681584">
                <a:tc>
                  <a:txBody>
                    <a:bodyPr/>
                    <a:lstStyle/>
                    <a:p>
                      <a:pPr algn="ctr"/>
                      <a:r>
                        <a:rPr lang="en-US" sz="1400" b="1" dirty="0">
                          <a:hlinkClick r:id="rId9" action="ppaction://hlinksldjump"/>
                        </a:rPr>
                        <a:t>Cedar Rapids transit fleet maintenance facility</a:t>
                      </a:r>
                      <a:endParaRPr lang="en-US" sz="1400" b="1" dirty="0"/>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t>Cedar Rapids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$718,500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$600,000</a:t>
                      </a:r>
                    </a:p>
                    <a:p>
                      <a:pPr algn="ctr"/>
                      <a:r>
                        <a:rPr lang="en-US" sz="1400" b="1" dirty="0"/>
                        <a:t>(84%)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t>$105,356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t>(14%)</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65527973"/>
                  </a:ext>
                </a:extLst>
              </a:tr>
            </a:tbl>
          </a:graphicData>
        </a:graphic>
      </p:graphicFrame>
      <p:sp>
        <p:nvSpPr>
          <p:cNvPr id="5" name="TextBox 4">
            <a:extLst>
              <a:ext uri="{FF2B5EF4-FFF2-40B4-BE49-F238E27FC236}">
                <a16:creationId xmlns:a16="http://schemas.microsoft.com/office/drawing/2014/main" id="{F0DCC58D-D35B-4A36-AC47-1533B91669D1}"/>
              </a:ext>
            </a:extLst>
          </p:cNvPr>
          <p:cNvSpPr txBox="1"/>
          <p:nvPr/>
        </p:nvSpPr>
        <p:spPr>
          <a:xfrm>
            <a:off x="18678" y="6481763"/>
            <a:ext cx="7164288" cy="276999"/>
          </a:xfrm>
          <a:prstGeom prst="rect">
            <a:avLst/>
          </a:prstGeom>
          <a:noFill/>
        </p:spPr>
        <p:txBody>
          <a:bodyPr wrap="square" rtlCol="0">
            <a:spAutoFit/>
          </a:bodyPr>
          <a:lstStyle/>
          <a:p>
            <a:r>
              <a:rPr lang="en-US" sz="1200" b="1" dirty="0">
                <a:hlinkClick r:id="rId10" action="ppaction://hlinksldjump"/>
              </a:rPr>
              <a:t>Jump to applications not recommended for funding</a:t>
            </a:r>
            <a:endParaRPr lang="en-US" sz="1200" b="1" dirty="0"/>
          </a:p>
        </p:txBody>
      </p:sp>
    </p:spTree>
    <p:extLst>
      <p:ext uri="{BB962C8B-B14F-4D97-AF65-F5344CB8AC3E}">
        <p14:creationId xmlns:p14="http://schemas.microsoft.com/office/powerpoint/2010/main" val="29283578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4F7A35D9-C957-4396-BEAF-37B42858842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95844" y="147581"/>
            <a:ext cx="1968643" cy="545115"/>
          </a:xfrm>
          <a:prstGeom prst="rect">
            <a:avLst/>
          </a:prstGeom>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2178" y="875153"/>
            <a:ext cx="7495286" cy="5792466"/>
          </a:xfrm>
          <a:prstGeom prst="rect">
            <a:avLst/>
          </a:prstGeom>
        </p:spPr>
      </p:pic>
      <p:sp>
        <p:nvSpPr>
          <p:cNvPr id="11" name="Title 10">
            <a:extLst>
              <a:ext uri="{FF2B5EF4-FFF2-40B4-BE49-F238E27FC236}">
                <a16:creationId xmlns:a16="http://schemas.microsoft.com/office/drawing/2014/main" id="{529AD376-841A-42E0-A075-63651BC991D8}"/>
              </a:ext>
            </a:extLst>
          </p:cNvPr>
          <p:cNvSpPr>
            <a:spLocks noGrp="1"/>
          </p:cNvSpPr>
          <p:nvPr>
            <p:ph type="title"/>
          </p:nvPr>
        </p:nvSpPr>
        <p:spPr>
          <a:xfrm>
            <a:off x="611560" y="1052736"/>
            <a:ext cx="8056351" cy="343747"/>
          </a:xfrm>
          <a:solidFill>
            <a:schemeClr val="bg1"/>
          </a:solidFill>
        </p:spPr>
        <p:txBody>
          <a:bodyPr>
            <a:noAutofit/>
          </a:bodyPr>
          <a:lstStyle/>
          <a:p>
            <a:r>
              <a:rPr lang="en-US" b="1" dirty="0">
                <a:solidFill>
                  <a:schemeClr val="tx2"/>
                </a:solidFill>
              </a:rPr>
              <a:t>Map of Applica</a:t>
            </a:r>
            <a:r>
              <a:rPr lang="en-US" dirty="0"/>
              <a:t>tions Received</a:t>
            </a:r>
            <a:endParaRPr lang="en-US" b="1" dirty="0">
              <a:solidFill>
                <a:schemeClr val="tx2"/>
              </a:solidFill>
            </a:endParaRPr>
          </a:p>
        </p:txBody>
      </p:sp>
      <p:sp>
        <p:nvSpPr>
          <p:cNvPr id="23" name="5-Point Star 31">
            <a:extLst>
              <a:ext uri="{FF2B5EF4-FFF2-40B4-BE49-F238E27FC236}">
                <a16:creationId xmlns:a16="http://schemas.microsoft.com/office/drawing/2014/main" id="{1ACEEFE8-08D9-4503-9FEC-154905468243}"/>
              </a:ext>
            </a:extLst>
          </p:cNvPr>
          <p:cNvSpPr/>
          <p:nvPr/>
        </p:nvSpPr>
        <p:spPr>
          <a:xfrm>
            <a:off x="179512" y="5301208"/>
            <a:ext cx="288032" cy="288032"/>
          </a:xfrm>
          <a:prstGeom prst="star5">
            <a:avLst/>
          </a:prstGeom>
          <a:solidFill>
            <a:srgbClr val="FF9966">
              <a:alpha val="9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5-Point Star 31">
            <a:extLst>
              <a:ext uri="{FF2B5EF4-FFF2-40B4-BE49-F238E27FC236}">
                <a16:creationId xmlns:a16="http://schemas.microsoft.com/office/drawing/2014/main" id="{AB85561B-6E2C-4D2A-8964-FCCE7CD5D935}"/>
              </a:ext>
            </a:extLst>
          </p:cNvPr>
          <p:cNvSpPr/>
          <p:nvPr/>
        </p:nvSpPr>
        <p:spPr>
          <a:xfrm>
            <a:off x="179512" y="6093296"/>
            <a:ext cx="288032" cy="288032"/>
          </a:xfrm>
          <a:prstGeom prst="star5">
            <a:avLst/>
          </a:prstGeom>
          <a:solidFill>
            <a:srgbClr val="FF9966">
              <a:alpha val="9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D82F2D06-CEC7-42B0-987B-FBB981570F16}"/>
              </a:ext>
            </a:extLst>
          </p:cNvPr>
          <p:cNvSpPr txBox="1"/>
          <p:nvPr/>
        </p:nvSpPr>
        <p:spPr>
          <a:xfrm>
            <a:off x="539552" y="5229200"/>
            <a:ext cx="1368152" cy="461665"/>
          </a:xfrm>
          <a:prstGeom prst="rect">
            <a:avLst/>
          </a:prstGeom>
          <a:noFill/>
        </p:spPr>
        <p:txBody>
          <a:bodyPr wrap="square" rtlCol="0">
            <a:spAutoFit/>
          </a:bodyPr>
          <a:lstStyle/>
          <a:p>
            <a:r>
              <a:rPr lang="en-US" sz="1200" b="1" dirty="0"/>
              <a:t>Application received</a:t>
            </a:r>
          </a:p>
        </p:txBody>
      </p:sp>
      <p:sp>
        <p:nvSpPr>
          <p:cNvPr id="5" name="Rectangle 4">
            <a:extLst>
              <a:ext uri="{FF2B5EF4-FFF2-40B4-BE49-F238E27FC236}">
                <a16:creationId xmlns:a16="http://schemas.microsoft.com/office/drawing/2014/main" id="{69C1AD27-36ED-4426-A813-5D9252FF6F0E}"/>
              </a:ext>
            </a:extLst>
          </p:cNvPr>
          <p:cNvSpPr/>
          <p:nvPr/>
        </p:nvSpPr>
        <p:spPr>
          <a:xfrm>
            <a:off x="539552" y="6021288"/>
            <a:ext cx="1368152" cy="646331"/>
          </a:xfrm>
          <a:prstGeom prst="rect">
            <a:avLst/>
          </a:prstGeom>
        </p:spPr>
        <p:txBody>
          <a:bodyPr wrap="square">
            <a:spAutoFit/>
          </a:bodyPr>
          <a:lstStyle/>
          <a:p>
            <a:r>
              <a:rPr lang="en-US" sz="1200" b="1" dirty="0"/>
              <a:t>Application recommended for funding</a:t>
            </a:r>
          </a:p>
        </p:txBody>
      </p:sp>
      <p:sp>
        <p:nvSpPr>
          <p:cNvPr id="8" name="Oval 7">
            <a:extLst>
              <a:ext uri="{FF2B5EF4-FFF2-40B4-BE49-F238E27FC236}">
                <a16:creationId xmlns:a16="http://schemas.microsoft.com/office/drawing/2014/main" id="{CB9C8B0D-C4D1-42EF-9D88-A3D7FD5E0CE4}"/>
              </a:ext>
            </a:extLst>
          </p:cNvPr>
          <p:cNvSpPr/>
          <p:nvPr/>
        </p:nvSpPr>
        <p:spPr>
          <a:xfrm>
            <a:off x="107504" y="6021288"/>
            <a:ext cx="432048" cy="504056"/>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5-Point Star 31">
            <a:extLst>
              <a:ext uri="{FF2B5EF4-FFF2-40B4-BE49-F238E27FC236}">
                <a16:creationId xmlns:a16="http://schemas.microsoft.com/office/drawing/2014/main" id="{20A51DF7-883C-4268-ADD3-69A15C1E3A81}"/>
              </a:ext>
            </a:extLst>
          </p:cNvPr>
          <p:cNvSpPr/>
          <p:nvPr/>
        </p:nvSpPr>
        <p:spPr>
          <a:xfrm>
            <a:off x="4211960" y="3429000"/>
            <a:ext cx="288032" cy="288032"/>
          </a:xfrm>
          <a:prstGeom prst="star5">
            <a:avLst/>
          </a:prstGeom>
          <a:solidFill>
            <a:srgbClr val="FF9966">
              <a:alpha val="9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Oval 35">
            <a:extLst>
              <a:ext uri="{FF2B5EF4-FFF2-40B4-BE49-F238E27FC236}">
                <a16:creationId xmlns:a16="http://schemas.microsoft.com/office/drawing/2014/main" id="{18D7D791-B884-4588-B93B-90DB783F9A50}"/>
              </a:ext>
            </a:extLst>
          </p:cNvPr>
          <p:cNvSpPr/>
          <p:nvPr/>
        </p:nvSpPr>
        <p:spPr>
          <a:xfrm>
            <a:off x="4139952" y="3356992"/>
            <a:ext cx="432048" cy="504056"/>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5-Point Star 31">
            <a:extLst>
              <a:ext uri="{FF2B5EF4-FFF2-40B4-BE49-F238E27FC236}">
                <a16:creationId xmlns:a16="http://schemas.microsoft.com/office/drawing/2014/main" id="{BE321D83-7CE0-46F8-AB62-B9C12606DB2F}"/>
              </a:ext>
            </a:extLst>
          </p:cNvPr>
          <p:cNvSpPr/>
          <p:nvPr/>
        </p:nvSpPr>
        <p:spPr>
          <a:xfrm>
            <a:off x="6048801" y="3356992"/>
            <a:ext cx="288032" cy="288032"/>
          </a:xfrm>
          <a:prstGeom prst="star5">
            <a:avLst/>
          </a:prstGeom>
          <a:solidFill>
            <a:srgbClr val="FF9966">
              <a:alpha val="9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Oval 19">
            <a:extLst>
              <a:ext uri="{FF2B5EF4-FFF2-40B4-BE49-F238E27FC236}">
                <a16:creationId xmlns:a16="http://schemas.microsoft.com/office/drawing/2014/main" id="{1A639813-7AD1-42FF-886E-F4F82A598EE4}"/>
              </a:ext>
            </a:extLst>
          </p:cNvPr>
          <p:cNvSpPr/>
          <p:nvPr/>
        </p:nvSpPr>
        <p:spPr>
          <a:xfrm>
            <a:off x="3757840" y="2547610"/>
            <a:ext cx="432048" cy="504056"/>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5-Point Star 17">
            <a:extLst>
              <a:ext uri="{FF2B5EF4-FFF2-40B4-BE49-F238E27FC236}">
                <a16:creationId xmlns:a16="http://schemas.microsoft.com/office/drawing/2014/main" id="{A37B2A0A-F345-46F7-96DB-C4F15735BBCA}"/>
              </a:ext>
            </a:extLst>
          </p:cNvPr>
          <p:cNvSpPr/>
          <p:nvPr/>
        </p:nvSpPr>
        <p:spPr>
          <a:xfrm>
            <a:off x="3829848" y="2655622"/>
            <a:ext cx="288032" cy="288032"/>
          </a:xfrm>
          <a:prstGeom prst="star5">
            <a:avLst/>
          </a:prstGeom>
          <a:solidFill>
            <a:srgbClr val="FF9966">
              <a:alpha val="9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5-Point Star 31">
            <a:extLst>
              <a:ext uri="{FF2B5EF4-FFF2-40B4-BE49-F238E27FC236}">
                <a16:creationId xmlns:a16="http://schemas.microsoft.com/office/drawing/2014/main" id="{F59E3BE6-9485-4B8B-93C8-135F37CEF49A}"/>
              </a:ext>
            </a:extLst>
          </p:cNvPr>
          <p:cNvSpPr/>
          <p:nvPr/>
        </p:nvSpPr>
        <p:spPr>
          <a:xfrm>
            <a:off x="1475656" y="2763634"/>
            <a:ext cx="288032" cy="288032"/>
          </a:xfrm>
          <a:prstGeom prst="star5">
            <a:avLst/>
          </a:prstGeom>
          <a:solidFill>
            <a:srgbClr val="FF9966">
              <a:alpha val="9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Oval 20">
            <a:extLst>
              <a:ext uri="{FF2B5EF4-FFF2-40B4-BE49-F238E27FC236}">
                <a16:creationId xmlns:a16="http://schemas.microsoft.com/office/drawing/2014/main" id="{9F12B660-328E-46A4-900F-D390314A8482}"/>
              </a:ext>
            </a:extLst>
          </p:cNvPr>
          <p:cNvSpPr/>
          <p:nvPr/>
        </p:nvSpPr>
        <p:spPr>
          <a:xfrm>
            <a:off x="1403648" y="2655622"/>
            <a:ext cx="432048" cy="504056"/>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Oval 21">
            <a:extLst>
              <a:ext uri="{FF2B5EF4-FFF2-40B4-BE49-F238E27FC236}">
                <a16:creationId xmlns:a16="http://schemas.microsoft.com/office/drawing/2014/main" id="{1B14EB5F-6AD2-435B-B2AF-994A35F68DA7}"/>
              </a:ext>
            </a:extLst>
          </p:cNvPr>
          <p:cNvSpPr/>
          <p:nvPr/>
        </p:nvSpPr>
        <p:spPr>
          <a:xfrm>
            <a:off x="5976793" y="3248980"/>
            <a:ext cx="432048" cy="504056"/>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5-Point Star 31">
            <a:extLst>
              <a:ext uri="{FF2B5EF4-FFF2-40B4-BE49-F238E27FC236}">
                <a16:creationId xmlns:a16="http://schemas.microsoft.com/office/drawing/2014/main" id="{60D2378D-C9A2-40CE-8086-A41627D56531}"/>
              </a:ext>
            </a:extLst>
          </p:cNvPr>
          <p:cNvSpPr/>
          <p:nvPr/>
        </p:nvSpPr>
        <p:spPr>
          <a:xfrm>
            <a:off x="6758036" y="4941168"/>
            <a:ext cx="288032" cy="288032"/>
          </a:xfrm>
          <a:prstGeom prst="star5">
            <a:avLst>
              <a:gd name="adj" fmla="val 19098"/>
              <a:gd name="hf" fmla="val 105146"/>
              <a:gd name="vf" fmla="val 110557"/>
            </a:avLst>
          </a:prstGeom>
          <a:solidFill>
            <a:srgbClr val="FF9966">
              <a:alpha val="9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5-Point Star 31">
            <a:extLst>
              <a:ext uri="{FF2B5EF4-FFF2-40B4-BE49-F238E27FC236}">
                <a16:creationId xmlns:a16="http://schemas.microsoft.com/office/drawing/2014/main" id="{641CE4D3-8B0A-4818-B185-49D7D53FF46B}"/>
              </a:ext>
            </a:extLst>
          </p:cNvPr>
          <p:cNvSpPr/>
          <p:nvPr/>
        </p:nvSpPr>
        <p:spPr>
          <a:xfrm>
            <a:off x="6509419" y="3343167"/>
            <a:ext cx="288032" cy="288032"/>
          </a:xfrm>
          <a:prstGeom prst="star5">
            <a:avLst/>
          </a:prstGeom>
          <a:solidFill>
            <a:srgbClr val="FF9966">
              <a:alpha val="9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Oval 28">
            <a:extLst>
              <a:ext uri="{FF2B5EF4-FFF2-40B4-BE49-F238E27FC236}">
                <a16:creationId xmlns:a16="http://schemas.microsoft.com/office/drawing/2014/main" id="{1DCA3F6F-CB28-4B69-8060-1ABE6BA31B7B}"/>
              </a:ext>
            </a:extLst>
          </p:cNvPr>
          <p:cNvSpPr/>
          <p:nvPr/>
        </p:nvSpPr>
        <p:spPr>
          <a:xfrm>
            <a:off x="6716950" y="4897381"/>
            <a:ext cx="432048" cy="504056"/>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Oval 29">
            <a:extLst>
              <a:ext uri="{FF2B5EF4-FFF2-40B4-BE49-F238E27FC236}">
                <a16:creationId xmlns:a16="http://schemas.microsoft.com/office/drawing/2014/main" id="{B518E7D9-3875-432D-B730-D02524C87C3C}"/>
              </a:ext>
            </a:extLst>
          </p:cNvPr>
          <p:cNvSpPr/>
          <p:nvPr/>
        </p:nvSpPr>
        <p:spPr>
          <a:xfrm>
            <a:off x="6444063" y="3212976"/>
            <a:ext cx="432048" cy="504056"/>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5-Point Star 31">
            <a:extLst>
              <a:ext uri="{FF2B5EF4-FFF2-40B4-BE49-F238E27FC236}">
                <a16:creationId xmlns:a16="http://schemas.microsoft.com/office/drawing/2014/main" id="{24AEDC06-081D-471E-9F80-25849F6EDD25}"/>
              </a:ext>
            </a:extLst>
          </p:cNvPr>
          <p:cNvSpPr/>
          <p:nvPr/>
        </p:nvSpPr>
        <p:spPr>
          <a:xfrm>
            <a:off x="4125640" y="3896526"/>
            <a:ext cx="288032" cy="288032"/>
          </a:xfrm>
          <a:prstGeom prst="star5">
            <a:avLst/>
          </a:prstGeom>
          <a:solidFill>
            <a:srgbClr val="FF9966">
              <a:alpha val="9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5-Point Star 31">
            <a:extLst>
              <a:ext uri="{FF2B5EF4-FFF2-40B4-BE49-F238E27FC236}">
                <a16:creationId xmlns:a16="http://schemas.microsoft.com/office/drawing/2014/main" id="{DACCFBA0-CB0D-4127-89DF-836BE8DACD42}"/>
              </a:ext>
            </a:extLst>
          </p:cNvPr>
          <p:cNvSpPr/>
          <p:nvPr/>
        </p:nvSpPr>
        <p:spPr>
          <a:xfrm>
            <a:off x="4355976" y="3949392"/>
            <a:ext cx="288032" cy="288032"/>
          </a:xfrm>
          <a:prstGeom prst="star5">
            <a:avLst/>
          </a:prstGeom>
          <a:solidFill>
            <a:srgbClr val="FF9966">
              <a:alpha val="9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5-Point Star 31">
            <a:extLst>
              <a:ext uri="{FF2B5EF4-FFF2-40B4-BE49-F238E27FC236}">
                <a16:creationId xmlns:a16="http://schemas.microsoft.com/office/drawing/2014/main" id="{25C4D40F-F03B-432C-8A02-36BC2EF8C2E9}"/>
              </a:ext>
            </a:extLst>
          </p:cNvPr>
          <p:cNvSpPr/>
          <p:nvPr/>
        </p:nvSpPr>
        <p:spPr>
          <a:xfrm>
            <a:off x="5688761" y="4778279"/>
            <a:ext cx="288032" cy="288032"/>
          </a:xfrm>
          <a:prstGeom prst="star5">
            <a:avLst/>
          </a:prstGeom>
          <a:solidFill>
            <a:srgbClr val="FF9966">
              <a:alpha val="9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5-Point Star 31">
            <a:extLst>
              <a:ext uri="{FF2B5EF4-FFF2-40B4-BE49-F238E27FC236}">
                <a16:creationId xmlns:a16="http://schemas.microsoft.com/office/drawing/2014/main" id="{B8ED7E64-EF5B-409C-BA4B-823C47E6490E}"/>
              </a:ext>
            </a:extLst>
          </p:cNvPr>
          <p:cNvSpPr/>
          <p:nvPr/>
        </p:nvSpPr>
        <p:spPr>
          <a:xfrm>
            <a:off x="2195736" y="4506613"/>
            <a:ext cx="288032" cy="288032"/>
          </a:xfrm>
          <a:prstGeom prst="star5">
            <a:avLst/>
          </a:prstGeom>
          <a:solidFill>
            <a:srgbClr val="FF9966">
              <a:alpha val="9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5-Point Star 31">
            <a:extLst>
              <a:ext uri="{FF2B5EF4-FFF2-40B4-BE49-F238E27FC236}">
                <a16:creationId xmlns:a16="http://schemas.microsoft.com/office/drawing/2014/main" id="{CECF42C8-C880-4ACC-A23B-198E96628A17}"/>
              </a:ext>
            </a:extLst>
          </p:cNvPr>
          <p:cNvSpPr/>
          <p:nvPr/>
        </p:nvSpPr>
        <p:spPr>
          <a:xfrm>
            <a:off x="1821384" y="2803800"/>
            <a:ext cx="288032" cy="288032"/>
          </a:xfrm>
          <a:prstGeom prst="star5">
            <a:avLst/>
          </a:prstGeom>
          <a:solidFill>
            <a:srgbClr val="FF9966">
              <a:alpha val="9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5-Point Star 31">
            <a:extLst>
              <a:ext uri="{FF2B5EF4-FFF2-40B4-BE49-F238E27FC236}">
                <a16:creationId xmlns:a16="http://schemas.microsoft.com/office/drawing/2014/main" id="{053026DE-4ED7-49E6-9786-4F0ABF98A094}"/>
              </a:ext>
            </a:extLst>
          </p:cNvPr>
          <p:cNvSpPr/>
          <p:nvPr/>
        </p:nvSpPr>
        <p:spPr>
          <a:xfrm>
            <a:off x="6933813" y="5157192"/>
            <a:ext cx="288032" cy="288032"/>
          </a:xfrm>
          <a:prstGeom prst="star5">
            <a:avLst/>
          </a:prstGeom>
          <a:solidFill>
            <a:srgbClr val="FF9966">
              <a:alpha val="9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0855690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061864" y="4066456"/>
            <a:ext cx="2286000" cy="370656"/>
          </a:xfrm>
          <a:prstGeom prst="rect">
            <a:avLst/>
          </a:prstGeom>
          <a:solidFill>
            <a:schemeClr val="tx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3347864" y="4066456"/>
            <a:ext cx="2286000" cy="370656"/>
          </a:xfrm>
          <a:prstGeom prst="rect">
            <a:avLst/>
          </a:prstGeom>
          <a:solidFill>
            <a:schemeClr val="bg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p:nvPr/>
        </p:nvSpPr>
        <p:spPr>
          <a:xfrm>
            <a:off x="5633864" y="4066456"/>
            <a:ext cx="2286000" cy="370656"/>
          </a:xfrm>
          <a:prstGeom prst="rect">
            <a:avLst/>
          </a:prstGeom>
          <a:solidFill>
            <a:schemeClr val="tx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p:cNvSpPr txBox="1"/>
          <p:nvPr/>
        </p:nvSpPr>
        <p:spPr>
          <a:xfrm>
            <a:off x="818456" y="5865859"/>
            <a:ext cx="7344816" cy="523220"/>
          </a:xfrm>
          <a:prstGeom prst="rect">
            <a:avLst/>
          </a:prstGeom>
          <a:noFill/>
        </p:spPr>
        <p:txBody>
          <a:bodyPr wrap="square" rtlCol="0">
            <a:spAutoFit/>
          </a:bodyPr>
          <a:lstStyle/>
          <a:p>
            <a:pPr algn="ctr"/>
            <a:r>
              <a:rPr lang="en-US" sz="1400" dirty="0"/>
              <a:t>For more information on Iowa’s public transit and intercity bus programs, visit</a:t>
            </a:r>
          </a:p>
          <a:p>
            <a:pPr algn="ctr">
              <a:buNone/>
            </a:pPr>
            <a:r>
              <a:rPr lang="en-US" sz="1400" dirty="0">
                <a:solidFill>
                  <a:srgbClr val="FF0000"/>
                </a:solidFill>
                <a:hlinkClick r:id="rId3"/>
              </a:rPr>
              <a:t>www.iowadot.gov/transit</a:t>
            </a:r>
            <a:endParaRPr lang="en-US" sz="1400" dirty="0">
              <a:solidFill>
                <a:srgbClr val="FF0000"/>
              </a:solidFill>
            </a:endParaRPr>
          </a:p>
        </p:txBody>
      </p:sp>
      <p:sp>
        <p:nvSpPr>
          <p:cNvPr id="28" name="TextBox 27">
            <a:extLst>
              <a:ext uri="{FF2B5EF4-FFF2-40B4-BE49-F238E27FC236}">
                <a16:creationId xmlns:a16="http://schemas.microsoft.com/office/drawing/2014/main" id="{20B11247-CDAF-4DD5-BE81-B56FBF4D67D9}"/>
              </a:ext>
            </a:extLst>
          </p:cNvPr>
          <p:cNvSpPr txBox="1"/>
          <p:nvPr/>
        </p:nvSpPr>
        <p:spPr>
          <a:xfrm>
            <a:off x="107504" y="3573016"/>
            <a:ext cx="9036496" cy="646331"/>
          </a:xfrm>
          <a:prstGeom prst="rect">
            <a:avLst/>
          </a:prstGeom>
          <a:noFill/>
        </p:spPr>
        <p:txBody>
          <a:bodyPr wrap="square" rtlCol="0">
            <a:spAutoFit/>
          </a:bodyPr>
          <a:lstStyle/>
          <a:p>
            <a:pPr algn="ctr"/>
            <a:r>
              <a:rPr lang="en-US" dirty="0">
                <a:latin typeface="PT Sans" panose="020B0503020203020204" pitchFamily="34" charset="0"/>
                <a:cs typeface="Arial" panose="020B0604020202020204" pitchFamily="34" charset="0"/>
              </a:rPr>
              <a:t>QUESTIONS?</a:t>
            </a:r>
          </a:p>
          <a:p>
            <a:pPr algn="ctr"/>
            <a:endParaRPr lang="en-US" dirty="0">
              <a:latin typeface="PT Sans" panose="020B0503020203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90A748D6-E5EE-44F0-BED6-59197E46CA2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55293" y="983876"/>
            <a:ext cx="2471142" cy="2021844"/>
          </a:xfrm>
          <a:prstGeom prst="rect">
            <a:avLst/>
          </a:prstGeom>
        </p:spPr>
      </p:pic>
      <p:sp>
        <p:nvSpPr>
          <p:cNvPr id="2" name="TextBox 1">
            <a:extLst>
              <a:ext uri="{FF2B5EF4-FFF2-40B4-BE49-F238E27FC236}">
                <a16:creationId xmlns:a16="http://schemas.microsoft.com/office/drawing/2014/main" id="{A60A8D86-242F-43F1-84EB-BF7EC502AD55}"/>
              </a:ext>
            </a:extLst>
          </p:cNvPr>
          <p:cNvSpPr txBox="1"/>
          <p:nvPr/>
        </p:nvSpPr>
        <p:spPr>
          <a:xfrm>
            <a:off x="1259632" y="4797152"/>
            <a:ext cx="6408712" cy="754053"/>
          </a:xfrm>
          <a:prstGeom prst="rect">
            <a:avLst/>
          </a:prstGeom>
          <a:noFill/>
        </p:spPr>
        <p:txBody>
          <a:bodyPr wrap="square" rtlCol="0">
            <a:spAutoFit/>
          </a:bodyPr>
          <a:lstStyle/>
          <a:p>
            <a:pPr algn="ctr"/>
            <a:r>
              <a:rPr lang="en-US" sz="1100" b="1" dirty="0"/>
              <a:t>Sree Mitra</a:t>
            </a:r>
          </a:p>
          <a:p>
            <a:pPr algn="ctr"/>
            <a:r>
              <a:rPr lang="en-US" sz="1100" b="1" dirty="0"/>
              <a:t>Transit Program Manger</a:t>
            </a:r>
          </a:p>
          <a:p>
            <a:pPr algn="ctr"/>
            <a:r>
              <a:rPr lang="en-US" sz="1100" b="1" dirty="0">
                <a:hlinkClick r:id="rId5"/>
              </a:rPr>
              <a:t>Sreeparna.mitra@iowadot.us</a:t>
            </a:r>
            <a:endParaRPr lang="en-US" sz="1100" b="1" dirty="0"/>
          </a:p>
          <a:p>
            <a:pPr algn="ctr"/>
            <a:endParaRPr lang="en-US" sz="1000" b="1" dirty="0"/>
          </a:p>
        </p:txBody>
      </p:sp>
    </p:spTree>
    <p:extLst>
      <p:ext uri="{BB962C8B-B14F-4D97-AF65-F5344CB8AC3E}">
        <p14:creationId xmlns:p14="http://schemas.microsoft.com/office/powerpoint/2010/main" val="18896161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4F7A35D9-C957-4396-BEAF-37B42858842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95844" y="147581"/>
            <a:ext cx="1968643" cy="545115"/>
          </a:xfrm>
          <a:prstGeom prst="rect">
            <a:avLst/>
          </a:prstGeom>
        </p:spPr>
      </p:pic>
      <p:sp>
        <p:nvSpPr>
          <p:cNvPr id="6" name="Text Placeholder 2">
            <a:extLst>
              <a:ext uri="{FF2B5EF4-FFF2-40B4-BE49-F238E27FC236}">
                <a16:creationId xmlns:a16="http://schemas.microsoft.com/office/drawing/2014/main" id="{8774E2DA-7066-4594-97F8-472FD30B3495}"/>
              </a:ext>
            </a:extLst>
          </p:cNvPr>
          <p:cNvSpPr txBox="1">
            <a:spLocks/>
          </p:cNvSpPr>
          <p:nvPr/>
        </p:nvSpPr>
        <p:spPr>
          <a:xfrm>
            <a:off x="162248" y="750516"/>
            <a:ext cx="4171772" cy="5760640"/>
          </a:xfrm>
          <a:prstGeom prst="rect">
            <a:avLst/>
          </a:prstGeom>
        </p:spPr>
        <p:txBody>
          <a:bodyPr vert="horz" lIns="91440" tIns="45720" rIns="91440" bIns="45720" rtlCol="0">
            <a:normAutofit fontScale="92500"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spcBef>
                <a:spcPts val="0"/>
              </a:spcBef>
              <a:buClr>
                <a:schemeClr val="tx1"/>
              </a:buClr>
              <a:buNone/>
              <a:defRPr/>
            </a:pPr>
            <a:r>
              <a:rPr lang="en-US" sz="1800" b="1" dirty="0">
                <a:latin typeface="PT Sans" panose="020B0503020203020204"/>
              </a:rPr>
              <a:t>New HVAC systems – Ames (CyRide) </a:t>
            </a:r>
          </a:p>
          <a:p>
            <a:pPr marL="0" indent="0">
              <a:spcBef>
                <a:spcPts val="0"/>
              </a:spcBef>
              <a:buClr>
                <a:schemeClr val="tx1"/>
              </a:buClr>
              <a:buNone/>
              <a:defRPr/>
            </a:pPr>
            <a:endParaRPr lang="en-US" sz="1800" b="1" dirty="0">
              <a:latin typeface="PT Sans" panose="020B0503020203020204"/>
            </a:endParaRPr>
          </a:p>
          <a:p>
            <a:pPr marL="0" indent="0">
              <a:spcBef>
                <a:spcPts val="0"/>
              </a:spcBef>
              <a:buClr>
                <a:schemeClr val="tx1"/>
              </a:buClr>
              <a:buNone/>
              <a:defRPr/>
            </a:pPr>
            <a:r>
              <a:rPr lang="en-US" sz="1600" dirty="0">
                <a:latin typeface="PT Sans" panose="020B0503020203020204"/>
              </a:rPr>
              <a:t>This project will replace outdated HVAC equipment at three separate areas of the CyRide bus maintenance facility. </a:t>
            </a:r>
          </a:p>
          <a:p>
            <a:pPr marL="0" indent="0">
              <a:spcBef>
                <a:spcPts val="0"/>
              </a:spcBef>
              <a:buClr>
                <a:schemeClr val="tx1"/>
              </a:buClr>
              <a:buNone/>
              <a:defRPr/>
            </a:pPr>
            <a:endParaRPr lang="en-US" sz="1600" dirty="0">
              <a:latin typeface="PT Sans" panose="020B0503020203020204"/>
            </a:endParaRPr>
          </a:p>
          <a:p>
            <a:pPr>
              <a:buFont typeface="+mj-lt"/>
              <a:buAutoNum type="arabicPeriod"/>
            </a:pPr>
            <a:r>
              <a:rPr lang="fr-FR" sz="1600" b="1" dirty="0">
                <a:latin typeface="PT Sans" panose="020B0503020203020204"/>
              </a:rPr>
              <a:t>Tire Shop HVAC Improvements </a:t>
            </a:r>
            <a:r>
              <a:rPr lang="fr-FR" sz="1400" i="1" dirty="0">
                <a:latin typeface="PT Sans" panose="020B0503020203020204"/>
              </a:rPr>
              <a:t>(</a:t>
            </a:r>
            <a:r>
              <a:rPr lang="en-US" sz="1400" i="1" dirty="0">
                <a:latin typeface="PT Sans" panose="020B0503020203020204"/>
              </a:rPr>
              <a:t>built in 2002, the HVAC for this area is 19 years old) Project improves air quality by improving space temperature and humidity control, increasing ventilation, and upgrading controls).</a:t>
            </a:r>
          </a:p>
          <a:p>
            <a:pPr>
              <a:buFont typeface="+mj-lt"/>
              <a:buAutoNum type="arabicPeriod"/>
            </a:pPr>
            <a:endParaRPr lang="en-US" sz="1400" i="1" dirty="0">
              <a:latin typeface="PT Sans" panose="020B0503020203020204"/>
            </a:endParaRPr>
          </a:p>
          <a:p>
            <a:pPr>
              <a:buFont typeface="+mj-lt"/>
              <a:buAutoNum type="arabicPeriod"/>
            </a:pPr>
            <a:endParaRPr lang="en-US" sz="1400" i="1" dirty="0">
              <a:latin typeface="PT Sans" panose="020B0503020203020204"/>
            </a:endParaRPr>
          </a:p>
          <a:p>
            <a:pPr>
              <a:buFont typeface="+mj-lt"/>
              <a:buAutoNum type="arabicPeriod"/>
            </a:pPr>
            <a:r>
              <a:rPr lang="en-US" sz="1600" b="1" dirty="0">
                <a:latin typeface="PT Sans" panose="020B0503020203020204"/>
              </a:rPr>
              <a:t>Paint Booth &amp; Body Shop </a:t>
            </a:r>
            <a:r>
              <a:rPr lang="fr-FR" sz="1400" i="1" dirty="0">
                <a:latin typeface="PT Sans" panose="020B0503020203020204"/>
              </a:rPr>
              <a:t>(</a:t>
            </a:r>
            <a:r>
              <a:rPr lang="en-US" sz="1400" i="1" dirty="0">
                <a:latin typeface="PT Sans" panose="020B0503020203020204"/>
              </a:rPr>
              <a:t>built in 1983, the HVAC for this area is 38 years old. Project improve the air quality and interior environment of the paint and body shop by upgrading and supplementing the exhaust system that removes pollutants from the shop area during maintenance operations and improving space temperature as well as humidity control with the replacement of air conditioning equipment.).</a:t>
            </a:r>
          </a:p>
          <a:p>
            <a:pPr marL="0" indent="0">
              <a:buNone/>
            </a:pPr>
            <a:endParaRPr lang="en-US" sz="1600" dirty="0">
              <a:latin typeface="PT Sans" panose="020B0503020203020204"/>
            </a:endParaRPr>
          </a:p>
          <a:p>
            <a:pPr marL="0" indent="0">
              <a:buNone/>
            </a:pPr>
            <a:endParaRPr lang="en-US" sz="1400" i="1" dirty="0">
              <a:latin typeface="PT Sans" panose="020B0503020203020204"/>
            </a:endParaRPr>
          </a:p>
          <a:p>
            <a:pPr marL="0" indent="0">
              <a:spcBef>
                <a:spcPts val="0"/>
              </a:spcBef>
              <a:buClr>
                <a:schemeClr val="tx1"/>
              </a:buClr>
              <a:buNone/>
              <a:defRPr/>
            </a:pPr>
            <a:r>
              <a:rPr lang="en-US" sz="1600" b="1" dirty="0">
                <a:latin typeface="PT Sans" panose="020B0503020203020204"/>
                <a:cs typeface="Arial" pitchFamily="34" charset="0"/>
              </a:rPr>
              <a:t>Total Cost:    	$414,435</a:t>
            </a:r>
          </a:p>
          <a:p>
            <a:pPr marL="0" indent="0">
              <a:spcBef>
                <a:spcPts val="0"/>
              </a:spcBef>
              <a:buClr>
                <a:schemeClr val="tx1"/>
              </a:buClr>
              <a:buNone/>
              <a:defRPr/>
            </a:pPr>
            <a:r>
              <a:rPr lang="en-US" sz="1600" b="1" dirty="0">
                <a:latin typeface="PT Sans" panose="020B0503020203020204"/>
                <a:cs typeface="Arial" pitchFamily="34" charset="0"/>
              </a:rPr>
              <a:t>	</a:t>
            </a:r>
          </a:p>
          <a:p>
            <a:pPr marL="0" indent="0">
              <a:spcBef>
                <a:spcPts val="0"/>
              </a:spcBef>
              <a:buClr>
                <a:schemeClr val="tx1"/>
              </a:buClr>
              <a:buNone/>
              <a:defRPr/>
            </a:pPr>
            <a:r>
              <a:rPr lang="en-US" sz="1600" b="1" dirty="0">
                <a:latin typeface="PT Sans" panose="020B0503020203020204"/>
                <a:cs typeface="Arial" pitchFamily="34" charset="0"/>
              </a:rPr>
              <a:t>Recommended:   	$331,548 (80%)</a:t>
            </a:r>
          </a:p>
          <a:p>
            <a:pPr marL="0" indent="0">
              <a:spcBef>
                <a:spcPts val="0"/>
              </a:spcBef>
              <a:buClr>
                <a:schemeClr val="tx1"/>
              </a:buClr>
              <a:buNone/>
              <a:defRPr/>
            </a:pPr>
            <a:endParaRPr lang="en-US" sz="1600" dirty="0">
              <a:latin typeface="PT Sans" panose="020B0503020203020204"/>
              <a:cs typeface="Arial" pitchFamily="34" charset="0"/>
            </a:endParaRPr>
          </a:p>
        </p:txBody>
      </p:sp>
      <p:sp>
        <p:nvSpPr>
          <p:cNvPr id="5" name="TextBox 4">
            <a:extLst>
              <a:ext uri="{FF2B5EF4-FFF2-40B4-BE49-F238E27FC236}">
                <a16:creationId xmlns:a16="http://schemas.microsoft.com/office/drawing/2014/main" id="{FC471645-9089-4E2E-B745-A71B67AB88DB}"/>
              </a:ext>
            </a:extLst>
          </p:cNvPr>
          <p:cNvSpPr txBox="1"/>
          <p:nvPr/>
        </p:nvSpPr>
        <p:spPr>
          <a:xfrm>
            <a:off x="323528" y="6453336"/>
            <a:ext cx="3456384" cy="261610"/>
          </a:xfrm>
          <a:prstGeom prst="rect">
            <a:avLst/>
          </a:prstGeom>
          <a:noFill/>
        </p:spPr>
        <p:txBody>
          <a:bodyPr wrap="square" rtlCol="0">
            <a:spAutoFit/>
          </a:bodyPr>
          <a:lstStyle/>
          <a:p>
            <a:r>
              <a:rPr lang="en-US" sz="1100" b="1" dirty="0">
                <a:latin typeface="PT Sans" panose="020B0503020203020204"/>
                <a:hlinkClick r:id="rId4" action="ppaction://hlinksldjump"/>
              </a:rPr>
              <a:t>Return to List of Applications Recommended </a:t>
            </a:r>
            <a:endParaRPr lang="en-US" sz="1100" b="1" dirty="0">
              <a:latin typeface="PT Sans" panose="020B0503020203020204"/>
            </a:endParaRPr>
          </a:p>
        </p:txBody>
      </p:sp>
      <p:sp>
        <p:nvSpPr>
          <p:cNvPr id="2" name="Rectangle 2">
            <a:extLst>
              <a:ext uri="{FF2B5EF4-FFF2-40B4-BE49-F238E27FC236}">
                <a16:creationId xmlns:a16="http://schemas.microsoft.com/office/drawing/2014/main" id="{AC5890CE-187D-4646-AF25-236DD9D041AA}"/>
              </a:ext>
            </a:extLst>
          </p:cNvPr>
          <p:cNvSpPr>
            <a:spLocks noChangeArrowheads="1"/>
          </p:cNvSpPr>
          <p:nvPr/>
        </p:nvSpPr>
        <p:spPr bwMode="auto">
          <a:xfrm>
            <a:off x="5076056" y="451520"/>
            <a:ext cx="25922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2049" name="Picture 1">
            <a:extLst>
              <a:ext uri="{FF2B5EF4-FFF2-40B4-BE49-F238E27FC236}">
                <a16:creationId xmlns:a16="http://schemas.microsoft.com/office/drawing/2014/main" id="{6028E72F-3822-4804-8437-4ECEFDF10A0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75879" y="734394"/>
            <a:ext cx="3784553" cy="251525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5">
            <a:extLst>
              <a:ext uri="{FF2B5EF4-FFF2-40B4-BE49-F238E27FC236}">
                <a16:creationId xmlns:a16="http://schemas.microsoft.com/office/drawing/2014/main" id="{D321CB9B-79C9-4E8B-B50A-90880CB40C28}"/>
              </a:ext>
            </a:extLst>
          </p:cNvPr>
          <p:cNvSpPr>
            <a:spLocks noChangeArrowheads="1"/>
          </p:cNvSpPr>
          <p:nvPr/>
        </p:nvSpPr>
        <p:spPr bwMode="auto">
          <a:xfrm>
            <a:off x="4607514" y="2773075"/>
            <a:ext cx="2355930" cy="3525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9" name="Rectangle 8">
            <a:extLst>
              <a:ext uri="{FF2B5EF4-FFF2-40B4-BE49-F238E27FC236}">
                <a16:creationId xmlns:a16="http://schemas.microsoft.com/office/drawing/2014/main" id="{726F2043-5B79-4E20-94A4-C9CFCE237E09}"/>
              </a:ext>
            </a:extLst>
          </p:cNvPr>
          <p:cNvSpPr/>
          <p:nvPr/>
        </p:nvSpPr>
        <p:spPr>
          <a:xfrm>
            <a:off x="5065399" y="3213198"/>
            <a:ext cx="2928297" cy="265457"/>
          </a:xfrm>
          <a:prstGeom prst="rect">
            <a:avLst/>
          </a:prstGeom>
        </p:spPr>
        <p:txBody>
          <a:bodyPr wrap="square">
            <a:spAutoFit/>
          </a:bodyPr>
          <a:lstStyle/>
          <a:p>
            <a:pPr>
              <a:lnSpc>
                <a:spcPct val="107000"/>
              </a:lnSpc>
              <a:spcAft>
                <a:spcPts val="800"/>
              </a:spcAft>
            </a:pPr>
            <a:r>
              <a:rPr lang="en-US" sz="1100" b="1" dirty="0">
                <a:latin typeface="Calibri" panose="020F0502020204030204" pitchFamily="34" charset="0"/>
                <a:ea typeface="Calibri" panose="020F0502020204030204" pitchFamily="34" charset="0"/>
                <a:cs typeface="Times New Roman" panose="02020603050405020304" pitchFamily="18" charset="0"/>
              </a:rPr>
              <a:t>2002 Tire Room Ventilation Equipment</a:t>
            </a:r>
          </a:p>
        </p:txBody>
      </p:sp>
      <p:sp>
        <p:nvSpPr>
          <p:cNvPr id="11" name="Rectangle 10">
            <a:extLst>
              <a:ext uri="{FF2B5EF4-FFF2-40B4-BE49-F238E27FC236}">
                <a16:creationId xmlns:a16="http://schemas.microsoft.com/office/drawing/2014/main" id="{AFE09BAF-AAC1-4935-B6AA-3924FC37D3EB}"/>
              </a:ext>
            </a:extLst>
          </p:cNvPr>
          <p:cNvSpPr/>
          <p:nvPr/>
        </p:nvSpPr>
        <p:spPr>
          <a:xfrm>
            <a:off x="4829767" y="6247931"/>
            <a:ext cx="3163930" cy="265457"/>
          </a:xfrm>
          <a:prstGeom prst="rect">
            <a:avLst/>
          </a:prstGeom>
        </p:spPr>
        <p:txBody>
          <a:bodyPr wrap="square">
            <a:spAutoFit/>
          </a:bodyPr>
          <a:lstStyle/>
          <a:p>
            <a:pPr>
              <a:lnSpc>
                <a:spcPct val="107000"/>
              </a:lnSpc>
              <a:spcAft>
                <a:spcPts val="800"/>
              </a:spcAft>
            </a:pPr>
            <a:r>
              <a:rPr lang="en-US" sz="1100" b="1" dirty="0">
                <a:latin typeface="Calibri" panose="020F0502020204030204" pitchFamily="34" charset="0"/>
                <a:ea typeface="Calibri" panose="020F0502020204030204" pitchFamily="34" charset="0"/>
                <a:cs typeface="Times New Roman" panose="02020603050405020304" pitchFamily="18" charset="0"/>
              </a:rPr>
              <a:t>1983 Paint Booth &amp; Body Shop Exhaust Equipment</a:t>
            </a:r>
          </a:p>
        </p:txBody>
      </p:sp>
      <p:pic>
        <p:nvPicPr>
          <p:cNvPr id="15" name="Picture 14">
            <a:extLst>
              <a:ext uri="{FF2B5EF4-FFF2-40B4-BE49-F238E27FC236}">
                <a16:creationId xmlns:a16="http://schemas.microsoft.com/office/drawing/2014/main" id="{9F544E28-8DD8-4441-81C9-3E8AED1FBB4A}"/>
              </a:ext>
            </a:extLst>
          </p:cNvPr>
          <p:cNvPicPr>
            <a:picLocks noChangeAspect="1"/>
          </p:cNvPicPr>
          <p:nvPr/>
        </p:nvPicPr>
        <p:blipFill>
          <a:blip r:embed="rId6"/>
          <a:stretch>
            <a:fillRect/>
          </a:stretch>
        </p:blipFill>
        <p:spPr>
          <a:xfrm>
            <a:off x="4829766" y="3646438"/>
            <a:ext cx="3476777" cy="2607582"/>
          </a:xfrm>
          <a:prstGeom prst="rect">
            <a:avLst/>
          </a:prstGeom>
        </p:spPr>
      </p:pic>
    </p:spTree>
    <p:extLst>
      <p:ext uri="{BB962C8B-B14F-4D97-AF65-F5344CB8AC3E}">
        <p14:creationId xmlns:p14="http://schemas.microsoft.com/office/powerpoint/2010/main" val="35600618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4F7A35D9-C957-4396-BEAF-37B42858842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95844" y="147581"/>
            <a:ext cx="1968643" cy="545115"/>
          </a:xfrm>
          <a:prstGeom prst="rect">
            <a:avLst/>
          </a:prstGeom>
        </p:spPr>
      </p:pic>
      <p:sp>
        <p:nvSpPr>
          <p:cNvPr id="6" name="Text Placeholder 2">
            <a:extLst>
              <a:ext uri="{FF2B5EF4-FFF2-40B4-BE49-F238E27FC236}">
                <a16:creationId xmlns:a16="http://schemas.microsoft.com/office/drawing/2014/main" id="{8774E2DA-7066-4594-97F8-472FD30B3495}"/>
              </a:ext>
            </a:extLst>
          </p:cNvPr>
          <p:cNvSpPr txBox="1">
            <a:spLocks/>
          </p:cNvSpPr>
          <p:nvPr/>
        </p:nvSpPr>
        <p:spPr>
          <a:xfrm>
            <a:off x="179514" y="764704"/>
            <a:ext cx="3816422" cy="4032448"/>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spcBef>
                <a:spcPts val="0"/>
              </a:spcBef>
              <a:buClr>
                <a:schemeClr val="tx1"/>
              </a:buClr>
              <a:buNone/>
              <a:defRPr/>
            </a:pPr>
            <a:r>
              <a:rPr lang="en-US" sz="1800" b="1" dirty="0">
                <a:latin typeface="PT Sans" panose="020B0503020203020204"/>
                <a:cs typeface="Arial" pitchFamily="34" charset="0"/>
              </a:rPr>
              <a:t>Sioux City Sliding Door Replacement Project</a:t>
            </a:r>
          </a:p>
          <a:p>
            <a:pPr marL="0" indent="0">
              <a:spcBef>
                <a:spcPts val="0"/>
              </a:spcBef>
              <a:buClr>
                <a:schemeClr val="tx1"/>
              </a:buClr>
              <a:buNone/>
              <a:defRPr/>
            </a:pPr>
            <a:endParaRPr lang="en-US" sz="1800" b="1" dirty="0">
              <a:latin typeface="PT Sans" panose="020B0503020203020204"/>
              <a:cs typeface="Arial" pitchFamily="34" charset="0"/>
            </a:endParaRPr>
          </a:p>
          <a:p>
            <a:pPr marL="0" indent="0">
              <a:spcBef>
                <a:spcPts val="0"/>
              </a:spcBef>
              <a:buClr>
                <a:schemeClr val="tx1"/>
              </a:buClr>
              <a:buNone/>
              <a:defRPr/>
            </a:pPr>
            <a:r>
              <a:rPr lang="en-US" sz="1500" dirty="0">
                <a:latin typeface="PT Sans" panose="020B0503020203020204"/>
                <a:cs typeface="Arial" pitchFamily="34" charset="0"/>
              </a:rPr>
              <a:t>The project will replace two sets of automatic sliding doors that are past their useful life. These are original doors installed in 2003. The door manufacturer, Besam, no longer makes this type of door, and there are no replacement parts available. During the past several years, the doors have broken down several times requiring service calls from the closest vendor, which is located in Sioux Falls, South Dakota</a:t>
            </a:r>
            <a:endParaRPr lang="en-US" sz="1600" b="1" dirty="0">
              <a:latin typeface="PT Sans" panose="020B0503020203020204"/>
              <a:cs typeface="Arial" pitchFamily="34" charset="0"/>
            </a:endParaRPr>
          </a:p>
          <a:p>
            <a:pPr marL="0" indent="0">
              <a:spcBef>
                <a:spcPts val="0"/>
              </a:spcBef>
              <a:buClr>
                <a:schemeClr val="tx1"/>
              </a:buClr>
              <a:buNone/>
              <a:defRPr/>
            </a:pPr>
            <a:endParaRPr lang="en-US" sz="1600" b="1" dirty="0">
              <a:latin typeface="PT Sans" panose="020B0503020203020204"/>
              <a:cs typeface="Arial" pitchFamily="34" charset="0"/>
            </a:endParaRPr>
          </a:p>
          <a:p>
            <a:pPr marL="0" indent="0">
              <a:spcBef>
                <a:spcPts val="0"/>
              </a:spcBef>
              <a:buClr>
                <a:schemeClr val="tx1"/>
              </a:buClr>
              <a:buNone/>
              <a:defRPr/>
            </a:pPr>
            <a:endParaRPr lang="en-US" sz="1600" b="1" dirty="0">
              <a:latin typeface="PT Sans" panose="020B0503020203020204"/>
              <a:cs typeface="Arial" pitchFamily="34" charset="0"/>
            </a:endParaRPr>
          </a:p>
          <a:p>
            <a:pPr marL="0" indent="0">
              <a:spcBef>
                <a:spcPts val="0"/>
              </a:spcBef>
              <a:buClr>
                <a:schemeClr val="tx1"/>
              </a:buClr>
              <a:buNone/>
              <a:defRPr/>
            </a:pPr>
            <a:r>
              <a:rPr lang="en-US" sz="1600" b="1" dirty="0">
                <a:latin typeface="PT Sans" panose="020B0503020203020204"/>
                <a:cs typeface="Arial" pitchFamily="34" charset="0"/>
              </a:rPr>
              <a:t>Total Cost:    	$</a:t>
            </a:r>
            <a:r>
              <a:rPr lang="en-US" sz="1600" b="1" dirty="0">
                <a:solidFill>
                  <a:srgbClr val="53565A"/>
                </a:solidFill>
                <a:latin typeface="Century Gothic" panose="020B0502020202020204" pitchFamily="34" charset="0"/>
              </a:rPr>
              <a:t>40,000 </a:t>
            </a:r>
            <a:r>
              <a:rPr lang="en-US" sz="1600" b="1" dirty="0">
                <a:latin typeface="PT Sans" panose="020B0503020203020204"/>
                <a:cs typeface="Arial" pitchFamily="34" charset="0"/>
              </a:rPr>
              <a:t>	</a:t>
            </a:r>
          </a:p>
          <a:p>
            <a:pPr marL="0" indent="0">
              <a:spcBef>
                <a:spcPts val="0"/>
              </a:spcBef>
              <a:buClr>
                <a:schemeClr val="tx1"/>
              </a:buClr>
              <a:buNone/>
              <a:defRPr/>
            </a:pPr>
            <a:r>
              <a:rPr lang="en-US" sz="1600" b="1" dirty="0">
                <a:latin typeface="PT Sans" panose="020B0503020203020204"/>
                <a:cs typeface="Arial" pitchFamily="34" charset="0"/>
              </a:rPr>
              <a:t>Recommended:	</a:t>
            </a:r>
            <a:r>
              <a:rPr lang="en-US" sz="1600" b="1" dirty="0">
                <a:solidFill>
                  <a:srgbClr val="53565A"/>
                </a:solidFill>
                <a:latin typeface="Century Gothic" panose="020B0502020202020204" pitchFamily="34" charset="0"/>
              </a:rPr>
              <a:t>$32,000</a:t>
            </a:r>
            <a:r>
              <a:rPr lang="en-US" sz="2000" dirty="0">
                <a:solidFill>
                  <a:srgbClr val="53565A"/>
                </a:solidFill>
                <a:latin typeface="Arial" panose="020B0604020202020204" pitchFamily="34" charset="0"/>
              </a:rPr>
              <a:t> </a:t>
            </a:r>
            <a:r>
              <a:rPr lang="en-US" sz="1600" b="1" dirty="0">
                <a:latin typeface="PT Sans" panose="020B0503020203020204"/>
                <a:cs typeface="Arial" pitchFamily="34" charset="0"/>
              </a:rPr>
              <a:t>(80%)</a:t>
            </a:r>
          </a:p>
          <a:p>
            <a:pPr marL="0" algn="ctr" fontAlgn="ctr">
              <a:spcBef>
                <a:spcPts val="0"/>
              </a:spcBef>
            </a:pPr>
            <a:endParaRPr lang="en-US" sz="2000" dirty="0">
              <a:latin typeface="Arial" panose="020B0604020202020204" pitchFamily="34" charset="0"/>
            </a:endParaRPr>
          </a:p>
          <a:p>
            <a:pPr marL="0" indent="0">
              <a:spcBef>
                <a:spcPts val="0"/>
              </a:spcBef>
              <a:buClr>
                <a:schemeClr val="tx1"/>
              </a:buClr>
              <a:buNone/>
              <a:defRPr/>
            </a:pPr>
            <a:endParaRPr lang="en-US" sz="1600" b="1" dirty="0">
              <a:latin typeface="PT Sans" panose="020B0503020203020204"/>
              <a:cs typeface="Arial" pitchFamily="34" charset="0"/>
            </a:endParaRPr>
          </a:p>
          <a:p>
            <a:pPr marL="0" indent="0">
              <a:spcBef>
                <a:spcPts val="0"/>
              </a:spcBef>
              <a:buClr>
                <a:schemeClr val="tx1"/>
              </a:buClr>
              <a:buNone/>
              <a:defRPr/>
            </a:pPr>
            <a:endParaRPr lang="en-US" sz="1800" dirty="0">
              <a:latin typeface="PT Sans" panose="020B0503020203020204"/>
              <a:cs typeface="Arial" pitchFamily="34" charset="0"/>
            </a:endParaRPr>
          </a:p>
        </p:txBody>
      </p:sp>
      <p:sp>
        <p:nvSpPr>
          <p:cNvPr id="5" name="TextBox 4">
            <a:extLst>
              <a:ext uri="{FF2B5EF4-FFF2-40B4-BE49-F238E27FC236}">
                <a16:creationId xmlns:a16="http://schemas.microsoft.com/office/drawing/2014/main" id="{56FAE206-9A2F-4B0C-8451-8A8060BB8D4C}"/>
              </a:ext>
            </a:extLst>
          </p:cNvPr>
          <p:cNvSpPr txBox="1"/>
          <p:nvPr/>
        </p:nvSpPr>
        <p:spPr>
          <a:xfrm>
            <a:off x="179513" y="6088003"/>
            <a:ext cx="3456384" cy="261610"/>
          </a:xfrm>
          <a:prstGeom prst="rect">
            <a:avLst/>
          </a:prstGeom>
          <a:noFill/>
        </p:spPr>
        <p:txBody>
          <a:bodyPr wrap="square" rtlCol="0">
            <a:spAutoFit/>
          </a:bodyPr>
          <a:lstStyle/>
          <a:p>
            <a:r>
              <a:rPr lang="en-US" sz="1100" b="1" dirty="0">
                <a:latin typeface="PT Sans" panose="020B0503020203020204"/>
                <a:hlinkClick r:id="rId4" action="ppaction://hlinksldjump"/>
              </a:rPr>
              <a:t>Return to List of Applications Recommended </a:t>
            </a:r>
            <a:endParaRPr lang="en-US" sz="1100" b="1" dirty="0">
              <a:latin typeface="PT Sans" panose="020B0503020203020204"/>
            </a:endParaRPr>
          </a:p>
        </p:txBody>
      </p:sp>
      <p:pic>
        <p:nvPicPr>
          <p:cNvPr id="2" name="Picture 1">
            <a:extLst>
              <a:ext uri="{FF2B5EF4-FFF2-40B4-BE49-F238E27FC236}">
                <a16:creationId xmlns:a16="http://schemas.microsoft.com/office/drawing/2014/main" id="{F9E2668C-D519-470A-91F5-79BEA4E3C162}"/>
              </a:ext>
            </a:extLst>
          </p:cNvPr>
          <p:cNvPicPr>
            <a:picLocks noChangeAspect="1"/>
          </p:cNvPicPr>
          <p:nvPr/>
        </p:nvPicPr>
        <p:blipFill>
          <a:blip r:embed="rId5"/>
          <a:stretch>
            <a:fillRect/>
          </a:stretch>
        </p:blipFill>
        <p:spPr>
          <a:xfrm>
            <a:off x="4571999" y="1772816"/>
            <a:ext cx="4138693" cy="3168352"/>
          </a:xfrm>
          <a:prstGeom prst="rect">
            <a:avLst/>
          </a:prstGeom>
        </p:spPr>
      </p:pic>
    </p:spTree>
    <p:extLst>
      <p:ext uri="{BB962C8B-B14F-4D97-AF65-F5344CB8AC3E}">
        <p14:creationId xmlns:p14="http://schemas.microsoft.com/office/powerpoint/2010/main" val="1459830710"/>
      </p:ext>
    </p:extLst>
  </p:cSld>
  <p:clrMapOvr>
    <a:masterClrMapping/>
  </p:clrMapOvr>
</p:sld>
</file>

<file path=ppt/theme/theme1.xml><?xml version="1.0" encoding="utf-8"?>
<a:theme xmlns:a="http://schemas.openxmlformats.org/drawingml/2006/main" name="Office Theme">
  <a:themeElements>
    <a:clrScheme name="Custom 15">
      <a:dk1>
        <a:srgbClr val="53565A"/>
      </a:dk1>
      <a:lt1>
        <a:sysClr val="window" lastClr="FFFFFF"/>
      </a:lt1>
      <a:dk2>
        <a:srgbClr val="7C2529"/>
      </a:dk2>
      <a:lt2>
        <a:srgbClr val="B1B3B3"/>
      </a:lt2>
      <a:accent1>
        <a:srgbClr val="0097A9"/>
      </a:accent1>
      <a:accent2>
        <a:srgbClr val="E87722"/>
      </a:accent2>
      <a:accent3>
        <a:srgbClr val="FFC72C"/>
      </a:accent3>
      <a:accent4>
        <a:srgbClr val="5E366E"/>
      </a:accent4>
      <a:accent5>
        <a:srgbClr val="719949"/>
      </a:accent5>
      <a:accent6>
        <a:srgbClr val="4698CB"/>
      </a:accent6>
      <a:hlink>
        <a:srgbClr val="2C739F"/>
      </a:hlink>
      <a:folHlink>
        <a:srgbClr val="53565A"/>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1">
            <a:lumMod val="95000"/>
            <a:lumOff val="5000"/>
            <a:alpha val="90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13988</TotalTime>
  <Words>1069</Words>
  <Application>Microsoft Office PowerPoint</Application>
  <PresentationFormat>On-screen Show (4:3)</PresentationFormat>
  <Paragraphs>213</Paragraphs>
  <Slides>14</Slides>
  <Notes>13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14</vt:i4>
      </vt:variant>
    </vt:vector>
  </HeadingPairs>
  <TitlesOfParts>
    <vt:vector size="19" baseType="lpstr">
      <vt:lpstr>Arial</vt:lpstr>
      <vt:lpstr>Calibri</vt:lpstr>
      <vt:lpstr>Century Gothic</vt:lpstr>
      <vt:lpstr>PT Sans</vt:lpstr>
      <vt:lpstr>Office Theme</vt:lpstr>
      <vt:lpstr>PowerPoint Presentation</vt:lpstr>
      <vt:lpstr>Public Transit Infrastructure Grant Program</vt:lpstr>
      <vt:lpstr>PowerPoint Presentation</vt:lpstr>
      <vt:lpstr>PowerPoint Presentation</vt:lpstr>
      <vt:lpstr>List of Applications Recommended</vt:lpstr>
      <vt:lpstr>Map of Applications Received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List of Applications  Not Recommended for Award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Mihalchev</dc:creator>
  <cp:lastModifiedBy>Nicholson, Tamara</cp:lastModifiedBy>
  <cp:revision>283</cp:revision>
  <cp:lastPrinted>2020-07-02T20:25:57Z</cp:lastPrinted>
  <dcterms:created xsi:type="dcterms:W3CDTF">2014-05-10T08:44:16Z</dcterms:created>
  <dcterms:modified xsi:type="dcterms:W3CDTF">2021-08-04T14:14:33Z</dcterms:modified>
</cp:coreProperties>
</file>