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75" r:id="rId4"/>
    <p:sldId id="283" r:id="rId5"/>
    <p:sldId id="281" r:id="rId6"/>
    <p:sldId id="287" r:id="rId7"/>
    <p:sldId id="274" r:id="rId8"/>
    <p:sldId id="276" r:id="rId9"/>
    <p:sldId id="277"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4660"/>
  </p:normalViewPr>
  <p:slideViewPr>
    <p:cSldViewPr>
      <p:cViewPr varScale="1">
        <p:scale>
          <a:sx n="76" d="100"/>
          <a:sy n="76" d="100"/>
        </p:scale>
        <p:origin x="158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A796EC1-01E8-4B48-948C-AB25140EE14D}"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268751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96EC1-01E8-4B48-948C-AB25140EE14D}"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43607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96EC1-01E8-4B48-948C-AB25140EE14D}"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06712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96EC1-01E8-4B48-948C-AB25140EE14D}"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23349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796EC1-01E8-4B48-948C-AB25140EE14D}"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414031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796EC1-01E8-4B48-948C-AB25140EE14D}"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25890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796EC1-01E8-4B48-948C-AB25140EE14D}" type="datetimeFigureOut">
              <a:rPr lang="en-US" smtClean="0"/>
              <a:t>8/4/2021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80238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796EC1-01E8-4B48-948C-AB25140EE14D}" type="datetimeFigureOut">
              <a:rPr lang="en-US" smtClean="0"/>
              <a:t>8/4/2021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27570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796EC1-01E8-4B48-948C-AB25140EE14D}" type="datetimeFigureOut">
              <a:rPr lang="en-US" smtClean="0"/>
              <a:t>8/4/2021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63936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796EC1-01E8-4B48-948C-AB25140EE14D}"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92095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796EC1-01E8-4B48-948C-AB25140EE14D}"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495426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96EC1-01E8-4B48-948C-AB25140EE14D}" type="datetimeFigureOut">
              <a:rPr lang="en-US" smtClean="0"/>
              <a:t>8/4/2021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4124D-C471-46D2-803A-34C78BE64E2A}" type="slidenum">
              <a:rPr lang="en-US" smtClean="0"/>
              <a:t>‹#›</a:t>
            </a:fld>
            <a:endParaRPr lang="en-US"/>
          </a:p>
        </p:txBody>
      </p:sp>
    </p:spTree>
    <p:extLst>
      <p:ext uri="{BB962C8B-B14F-4D97-AF65-F5344CB8AC3E}">
        <p14:creationId xmlns:p14="http://schemas.microsoft.com/office/powerpoint/2010/main" val="414310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bryan.bradley@iowadot.us"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5000" r="-1000" b="-1000"/>
          </a:stretch>
        </a:blipFill>
        <a:effectLst/>
      </p:bgPr>
    </p:bg>
    <p:spTree>
      <p:nvGrpSpPr>
        <p:cNvPr id="1" name=""/>
        <p:cNvGrpSpPr/>
        <p:nvPr/>
      </p:nvGrpSpPr>
      <p:grpSpPr>
        <a:xfrm>
          <a:off x="0" y="0"/>
          <a:ext cx="0" cy="0"/>
          <a:chOff x="0" y="0"/>
          <a:chExt cx="0" cy="0"/>
        </a:xfrm>
      </p:grpSpPr>
      <p:sp>
        <p:nvSpPr>
          <p:cNvPr id="2" name="TextBox 1"/>
          <p:cNvSpPr txBox="1"/>
          <p:nvPr/>
        </p:nvSpPr>
        <p:spPr>
          <a:xfrm>
            <a:off x="609600" y="1320730"/>
            <a:ext cx="8153400" cy="4278094"/>
          </a:xfrm>
          <a:prstGeom prst="rect">
            <a:avLst/>
          </a:prstGeom>
          <a:noFill/>
        </p:spPr>
        <p:txBody>
          <a:bodyPr wrap="square" rtlCol="0">
            <a:spAutoFit/>
          </a:bodyPr>
          <a:lstStyle/>
          <a:p>
            <a:r>
              <a:rPr lang="en-US" sz="4800" dirty="0">
                <a:latin typeface="Arial" panose="020B0604020202020204" pitchFamily="34" charset="0"/>
                <a:cs typeface="Arial" panose="020B0604020202020204" pitchFamily="34" charset="0"/>
              </a:rPr>
              <a:t>Corridor Preservation</a:t>
            </a:r>
          </a:p>
          <a:p>
            <a:r>
              <a:rPr lang="en-US" sz="4800" dirty="0">
                <a:latin typeface="Arial" panose="020B0604020202020204" pitchFamily="34" charset="0"/>
                <a:cs typeface="Arial" panose="020B0604020202020204" pitchFamily="34" charset="0"/>
              </a:rPr>
              <a:t>Renewal</a:t>
            </a:r>
          </a:p>
          <a:p>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3200" dirty="0">
                <a:latin typeface="Arial" panose="020B0604020202020204" pitchFamily="34" charset="0"/>
                <a:cs typeface="Arial" panose="020B0604020202020204" pitchFamily="34" charset="0"/>
              </a:rPr>
              <a:t>U.S. 63 Oskaloosa northwest bypass </a:t>
            </a:r>
          </a:p>
          <a:p>
            <a:pPr marL="342900" indent="-34290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From U.S. 63 to IA163</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Project # NHSX-063-3(93)—3H-62</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First Letting July 2023</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2894BB2-8B14-478B-89C1-17188078916B}"/>
              </a:ext>
            </a:extLst>
          </p:cNvPr>
          <p:cNvSpPr txBox="1"/>
          <p:nvPr/>
        </p:nvSpPr>
        <p:spPr>
          <a:xfrm>
            <a:off x="1219200" y="5105400"/>
            <a:ext cx="4495800" cy="646331"/>
          </a:xfrm>
          <a:prstGeom prst="rect">
            <a:avLst/>
          </a:prstGeom>
          <a:noFill/>
        </p:spPr>
        <p:txBody>
          <a:bodyPr wrap="square" rtlCol="0">
            <a:spAutoFit/>
          </a:bodyPr>
          <a:lstStyle/>
          <a:p>
            <a:r>
              <a:rPr lang="en-US" dirty="0"/>
              <a:t>Transportation Commission Workshop</a:t>
            </a:r>
          </a:p>
          <a:p>
            <a:r>
              <a:rPr lang="en-US" dirty="0"/>
              <a:t>August 10, 2021</a:t>
            </a:r>
          </a:p>
        </p:txBody>
      </p:sp>
    </p:spTree>
    <p:extLst>
      <p:ext uri="{BB962C8B-B14F-4D97-AF65-F5344CB8AC3E}">
        <p14:creationId xmlns:p14="http://schemas.microsoft.com/office/powerpoint/2010/main" val="286851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533400" y="533400"/>
            <a:ext cx="8077200" cy="5155257"/>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What is a corridor preservation?</a:t>
            </a:r>
          </a:p>
          <a:p>
            <a:pPr lvl="0" eaLnBrk="0" fontAlgn="base" hangingPunct="0">
              <a:spcBef>
                <a:spcPct val="0"/>
              </a:spcBef>
              <a:spcAft>
                <a:spcPct val="0"/>
              </a:spcAft>
            </a:pPr>
            <a:endParaRPr lang="en-US" altLang="en-US" sz="1400" b="1" dirty="0">
              <a:latin typeface="Arial" panose="020B0604020202020204" pitchFamily="34" charset="0"/>
            </a:endParaRPr>
          </a:p>
          <a:p>
            <a:pPr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Corridor preservation is not a legal encumbrance on the property or an exercise of eminent domain, but is instead a </a:t>
            </a:r>
            <a:r>
              <a:rPr lang="en-US" altLang="en-US" sz="2400" b="1" dirty="0">
                <a:latin typeface="Arial" panose="020B0604020202020204" pitchFamily="34" charset="0"/>
                <a:cs typeface="Arial" panose="020B0604020202020204" pitchFamily="34" charset="0"/>
              </a:rPr>
              <a:t>right of notice</a:t>
            </a:r>
            <a:r>
              <a:rPr lang="en-US" altLang="en-US" sz="2400" dirty="0">
                <a:latin typeface="Arial" panose="020B0604020202020204" pitchFamily="34" charset="0"/>
                <a:cs typeface="Arial" panose="020B0604020202020204" pitchFamily="34" charset="0"/>
              </a:rPr>
              <a:t>.</a:t>
            </a:r>
          </a:p>
          <a:p>
            <a:pPr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Corridor preservation </a:t>
            </a:r>
            <a:r>
              <a:rPr lang="en-US" altLang="en-US" sz="2400" b="1" dirty="0">
                <a:latin typeface="Arial" panose="020B0604020202020204" pitchFamily="34" charset="0"/>
                <a:cs typeface="Arial" panose="020B0604020202020204" pitchFamily="34" charset="0"/>
              </a:rPr>
              <a:t>avoids inconsistent development of property needed for highway right-of-way</a:t>
            </a:r>
            <a:r>
              <a:rPr lang="en-US" altLang="en-US" sz="2400" dirty="0">
                <a:latin typeface="Arial" panose="020B0604020202020204" pitchFamily="34" charset="0"/>
                <a:cs typeface="Arial" panose="020B0604020202020204" pitchFamily="34" charset="0"/>
              </a:rPr>
              <a:t>, by allowing us to receive notice of intended development of property within the proposed right-of-way and giving us the opportunity to take action to acquire it before the development occurs.  </a:t>
            </a:r>
          </a:p>
          <a:p>
            <a:pPr lvl="0"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87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416868"/>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Legal authority for corridor preservation</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400" b="1" dirty="0">
                <a:latin typeface="Arial" panose="020B0604020202020204" pitchFamily="34" charset="0"/>
                <a:cs typeface="Arial" panose="020B0604020202020204" pitchFamily="34" charset="0"/>
              </a:rPr>
              <a:t>Section 306.19(5) of the Iowa Code</a:t>
            </a:r>
            <a:r>
              <a:rPr lang="en-US" altLang="en-US" sz="2400" dirty="0">
                <a:latin typeface="Arial" panose="020B0604020202020204" pitchFamily="34" charset="0"/>
                <a:cs typeface="Arial" panose="020B0604020202020204" pitchFamily="34" charset="0"/>
              </a:rPr>
              <a:t>, </a:t>
            </a:r>
          </a:p>
          <a:p>
            <a:pPr lvl="0"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DOT is authorized to “</a:t>
            </a:r>
            <a:r>
              <a:rPr lang="en-US" sz="2400" dirty="0">
                <a:latin typeface="Arial" panose="020B0604020202020204" pitchFamily="34" charset="0"/>
                <a:cs typeface="Arial" panose="020B0604020202020204" pitchFamily="34" charset="0"/>
              </a:rPr>
              <a:t>notify a city or county that a road under the jurisdiction or control of the department will be established, improved, relocated, or maintained and that the department may need to acquire additional right-of-way or property rights within an area described by the department.”</a:t>
            </a:r>
          </a:p>
          <a:p>
            <a:pPr lvl="0"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a:p>
            <a:pPr lvl="0"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10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5105400" y="304800"/>
            <a:ext cx="4038600" cy="4893647"/>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CPZ Renewal U.S. 63 </a:t>
            </a:r>
          </a:p>
          <a:p>
            <a:pPr lvl="0" eaLnBrk="0" fontAlgn="base" hangingPunct="0">
              <a:spcBef>
                <a:spcPct val="0"/>
              </a:spcBef>
              <a:spcAft>
                <a:spcPct val="0"/>
              </a:spcAft>
            </a:pPr>
            <a:endParaRPr lang="en-US" altLang="en-US" sz="2400" b="1" dirty="0">
              <a:latin typeface="Arial" panose="020B0604020202020204" pitchFamily="34" charset="0"/>
              <a:ea typeface="Times New Roman" panose="02020603050405020304" pitchFamily="18" charset="0"/>
            </a:endParaRPr>
          </a:p>
          <a:p>
            <a:pPr marL="342900" lvl="0" indent="-342900" eaLnBrk="0" fontAlgn="base" hangingPunct="0">
              <a:spcBef>
                <a:spcPct val="0"/>
              </a:spcBef>
              <a:spcAft>
                <a:spcPct val="0"/>
              </a:spcAft>
              <a:buFont typeface="Arial" panose="020B0604020202020204" pitchFamily="34" charset="0"/>
              <a:buChar char="•"/>
            </a:pPr>
            <a:r>
              <a:rPr lang="en-US" altLang="en-US" sz="2400" dirty="0">
                <a:latin typeface="Arial" panose="020B0604020202020204" pitchFamily="34" charset="0"/>
                <a:ea typeface="Times New Roman" panose="02020603050405020304" pitchFamily="18" charset="0"/>
              </a:rPr>
              <a:t>From U.S. 63 </a:t>
            </a:r>
          </a:p>
          <a:p>
            <a:pPr marL="342900" lvl="0" indent="-342900" eaLnBrk="0" fontAlgn="base" hangingPunct="0">
              <a:spcBef>
                <a:spcPct val="0"/>
              </a:spcBef>
              <a:spcAft>
                <a:spcPct val="0"/>
              </a:spcAft>
              <a:buFont typeface="Arial" panose="020B0604020202020204" pitchFamily="34" charset="0"/>
              <a:buChar char="•"/>
            </a:pPr>
            <a:r>
              <a:rPr lang="en-US" altLang="en-US" sz="2400" dirty="0">
                <a:latin typeface="Arial" panose="020B0604020202020204" pitchFamily="34" charset="0"/>
                <a:ea typeface="Times New Roman" panose="02020603050405020304" pitchFamily="18" charset="0"/>
              </a:rPr>
              <a:t>To a new IA 163 interchange</a:t>
            </a:r>
          </a:p>
          <a:p>
            <a:pPr marL="342900" lvl="0" indent="-342900" eaLnBrk="0" fontAlgn="base" hangingPunct="0">
              <a:spcBef>
                <a:spcPct val="0"/>
              </a:spcBef>
              <a:spcAft>
                <a:spcPct val="0"/>
              </a:spcAft>
              <a:buFont typeface="Arial" panose="020B0604020202020204" pitchFamily="34" charset="0"/>
              <a:buChar char="•"/>
            </a:pPr>
            <a:r>
              <a:rPr lang="en-US" altLang="en-US" sz="2400" dirty="0">
                <a:latin typeface="Arial" panose="020B0604020202020204" pitchFamily="34" charset="0"/>
                <a:ea typeface="Times New Roman" panose="02020603050405020304" pitchFamily="18" charset="0"/>
              </a:rPr>
              <a:t>CPZ was approved September 20, 2018</a:t>
            </a:r>
          </a:p>
          <a:p>
            <a:pPr marL="342900" lvl="0" indent="-342900" eaLnBrk="0" fontAlgn="base" hangingPunct="0">
              <a:spcBef>
                <a:spcPct val="0"/>
              </a:spcBef>
              <a:spcAft>
                <a:spcPct val="0"/>
              </a:spcAft>
              <a:buFont typeface="Arial" panose="020B0604020202020204" pitchFamily="34" charset="0"/>
              <a:buChar char="•"/>
            </a:pPr>
            <a:r>
              <a:rPr lang="en-US" altLang="en-US" sz="2400" dirty="0">
                <a:latin typeface="Arial" panose="020B0604020202020204" pitchFamily="34" charset="0"/>
                <a:ea typeface="Times New Roman" panose="02020603050405020304" pitchFamily="18" charset="0"/>
              </a:rPr>
              <a:t>CPZs are valid for 3 years</a:t>
            </a:r>
          </a:p>
          <a:p>
            <a:pPr marL="342900" lvl="0" indent="-342900" eaLnBrk="0" fontAlgn="base" hangingPunct="0">
              <a:spcBef>
                <a:spcPct val="0"/>
              </a:spcBef>
              <a:spcAft>
                <a:spcPct val="0"/>
              </a:spcAft>
              <a:buFont typeface="Arial" panose="020B0604020202020204" pitchFamily="34" charset="0"/>
              <a:buChar char="•"/>
            </a:pPr>
            <a:r>
              <a:rPr lang="en-US" altLang="en-US" sz="2400" dirty="0">
                <a:latin typeface="Arial" panose="020B0604020202020204" pitchFamily="34" charset="0"/>
                <a:ea typeface="Times New Roman" panose="02020603050405020304" pitchFamily="18" charset="0"/>
              </a:rPr>
              <a:t>Renew for 3 years</a:t>
            </a:r>
          </a:p>
          <a:p>
            <a:pPr marL="342900" lvl="0" indent="-342900" eaLnBrk="0" fontAlgn="base" hangingPunct="0">
              <a:spcBef>
                <a:spcPct val="0"/>
              </a:spcBef>
              <a:spcAft>
                <a:spcPct val="0"/>
              </a:spcAft>
              <a:buFont typeface="Arial" panose="020B0604020202020204" pitchFamily="34" charset="0"/>
              <a:buChar char="•"/>
            </a:pPr>
            <a:endParaRPr lang="en-US" altLang="en-US" sz="2400" dirty="0">
              <a:latin typeface="Arial" panose="020B0604020202020204" pitchFamily="34" charset="0"/>
              <a:ea typeface="Times New Roman" panose="02020603050405020304" pitchFamily="18" charset="0"/>
            </a:endParaRPr>
          </a:p>
        </p:txBody>
      </p:sp>
      <p:pic>
        <p:nvPicPr>
          <p:cNvPr id="3" name="Picture 2">
            <a:extLst>
              <a:ext uri="{FF2B5EF4-FFF2-40B4-BE49-F238E27FC236}">
                <a16:creationId xmlns:a16="http://schemas.microsoft.com/office/drawing/2014/main" id="{BEDCA3AD-BB45-44D2-B540-01A9C361E761}"/>
              </a:ext>
            </a:extLst>
          </p:cNvPr>
          <p:cNvPicPr>
            <a:picLocks noChangeAspect="1"/>
          </p:cNvPicPr>
          <p:nvPr/>
        </p:nvPicPr>
        <p:blipFill>
          <a:blip r:embed="rId3"/>
          <a:stretch>
            <a:fillRect/>
          </a:stretch>
        </p:blipFill>
        <p:spPr>
          <a:xfrm>
            <a:off x="9524" y="80088"/>
            <a:ext cx="5019675" cy="6468084"/>
          </a:xfrm>
          <a:prstGeom prst="rect">
            <a:avLst/>
          </a:prstGeom>
        </p:spPr>
      </p:pic>
    </p:spTree>
    <p:extLst>
      <p:ext uri="{BB962C8B-B14F-4D97-AF65-F5344CB8AC3E}">
        <p14:creationId xmlns:p14="http://schemas.microsoft.com/office/powerpoint/2010/main" val="330828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228600"/>
            <a:ext cx="8077200" cy="6386364"/>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Iowa DOT process for Commission approval (Next steps for renewal)</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ct val="0"/>
              </a:spcAft>
            </a:pPr>
            <a:endParaRPr lang="en-US" altLang="en-US" sz="2400" b="1" dirty="0">
              <a:solidFill>
                <a:srgbClr val="FF0000"/>
              </a:solidFill>
              <a:latin typeface="Arial" panose="020B0604020202020204" pitchFamily="34" charset="0"/>
              <a:ea typeface="Times New Roman" panose="02020603050405020304" pitchFamily="18" charset="0"/>
            </a:endParaRPr>
          </a:p>
          <a:p>
            <a:pPr marL="457200" indent="-457200" eaLnBrk="0" fontAlgn="base" hangingPunct="0">
              <a:spcBef>
                <a:spcPct val="0"/>
              </a:spcBef>
              <a:spcAft>
                <a:spcPts val="600"/>
              </a:spcAft>
              <a:buFont typeface="Wingdings" panose="05000000000000000000" pitchFamily="2" charset="2"/>
              <a:buChar char="§"/>
            </a:pPr>
            <a:r>
              <a:rPr lang="en-US" altLang="en-US" sz="2400" b="1" dirty="0">
                <a:latin typeface="Arial" panose="020B0604020202020204" pitchFamily="34" charset="0"/>
                <a:cs typeface="Arial" panose="020B0604020202020204" pitchFamily="34" charset="0"/>
              </a:rPr>
              <a:t>This proposed CPZ Renewal will be finalized in September </a:t>
            </a:r>
            <a:endParaRPr lang="en-US" altLang="en-US" sz="2400" dirty="0">
              <a:latin typeface="Arial" panose="020B0604020202020204" pitchFamily="34" charset="0"/>
              <a:cs typeface="Arial" panose="020B0604020202020204" pitchFamily="34" charset="0"/>
            </a:endParaRPr>
          </a:p>
          <a:p>
            <a:pPr marL="914400" lvl="1" indent="-457200" eaLnBrk="0" fontAlgn="base" hangingPunct="0">
              <a:spcBef>
                <a:spcPct val="0"/>
              </a:spcBef>
              <a:spcAft>
                <a:spcPts val="600"/>
              </a:spcAft>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Presented at the September business meeting.</a:t>
            </a:r>
          </a:p>
          <a:p>
            <a:pPr marL="914400" lvl="1" indent="-457200" eaLnBrk="0" fontAlgn="base" hangingPunct="0">
              <a:spcBef>
                <a:spcPct val="0"/>
              </a:spcBef>
              <a:spcAft>
                <a:spcPts val="600"/>
              </a:spcAft>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Formal action will be requested.</a:t>
            </a:r>
          </a:p>
          <a:p>
            <a:pPr lvl="1"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a:p>
            <a:pPr marL="457200" indent="-457200" eaLnBrk="0" fontAlgn="base" hangingPunct="0">
              <a:spcBef>
                <a:spcPct val="0"/>
              </a:spcBef>
              <a:spcAft>
                <a:spcPts val="600"/>
              </a:spcAft>
              <a:buFont typeface="Wingdings" panose="05000000000000000000" pitchFamily="2" charset="2"/>
              <a:buChar char="§"/>
            </a:pPr>
            <a:r>
              <a:rPr lang="en-US" altLang="en-US" sz="2400" b="1" dirty="0">
                <a:latin typeface="Arial" panose="020B0604020202020204" pitchFamily="34" charset="0"/>
                <a:cs typeface="Arial" panose="020B0604020202020204" pitchFamily="34" charset="0"/>
              </a:rPr>
              <a:t>If approved, we follow the usual and required process for formal notice established by section 306.19(5),</a:t>
            </a:r>
          </a:p>
          <a:p>
            <a:pPr marL="914400" lvl="1" indent="-457200" eaLnBrk="0" fontAlgn="base" hangingPunct="0">
              <a:spcBef>
                <a:spcPct val="0"/>
              </a:spcBef>
              <a:spcAft>
                <a:spcPts val="600"/>
              </a:spcAft>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Written notice to the affected city or county.</a:t>
            </a:r>
          </a:p>
          <a:p>
            <a:pPr marL="914400" lvl="1" indent="-457200" eaLnBrk="0" fontAlgn="base" hangingPunct="0">
              <a:spcBef>
                <a:spcPct val="0"/>
              </a:spcBef>
              <a:spcAft>
                <a:spcPts val="600"/>
              </a:spcAft>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Published notice in the newspaper. </a:t>
            </a:r>
          </a:p>
          <a:p>
            <a:pPr marL="914400" lvl="1" indent="-457200" eaLnBrk="0" fontAlgn="base" hangingPunct="0">
              <a:spcBef>
                <a:spcPct val="0"/>
              </a:spcBef>
              <a:spcAft>
                <a:spcPts val="600"/>
              </a:spcAft>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Notice to all affected property owners.</a:t>
            </a:r>
          </a:p>
        </p:txBody>
      </p:sp>
    </p:spTree>
    <p:extLst>
      <p:ext uri="{BB962C8B-B14F-4D97-AF65-F5344CB8AC3E}">
        <p14:creationId xmlns:p14="http://schemas.microsoft.com/office/powerpoint/2010/main" val="32038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276600" y="533400"/>
            <a:ext cx="4495800" cy="7848302"/>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Questions?</a:t>
            </a: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Thank You</a:t>
            </a: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dirty="0">
              <a:solidFill>
                <a:prstClr val="black"/>
              </a:solidFill>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dirty="0">
              <a:solidFill>
                <a:prstClr val="black"/>
              </a:solidFill>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dirty="0">
              <a:solidFill>
                <a:prstClr val="black"/>
              </a:solidFill>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dirty="0">
              <a:solidFill>
                <a:prstClr val="black"/>
              </a:solidFill>
              <a:latin typeface="Arial" panose="020B0604020202020204" pitchFamily="34" charset="0"/>
              <a:ea typeface="Times New Roman" panose="02020603050405020304" pitchFamily="18" charset="0"/>
            </a:endParaRPr>
          </a:p>
          <a:p>
            <a:pPr lvl="0" eaLnBrk="0" fontAlgn="base" hangingPunct="0">
              <a:spcBef>
                <a:spcPct val="0"/>
              </a:spcBef>
              <a:spcAft>
                <a:spcPct val="0"/>
              </a:spcAft>
            </a:pPr>
            <a:r>
              <a:rPr lang="en-US" altLang="en-US" dirty="0">
                <a:solidFill>
                  <a:prstClr val="black"/>
                </a:solidFill>
                <a:latin typeface="Arial" panose="020B0604020202020204" pitchFamily="34" charset="0"/>
                <a:ea typeface="Times New Roman" panose="02020603050405020304" pitchFamily="18" charset="0"/>
              </a:rPr>
              <a:t>Bryan Bradley</a:t>
            </a:r>
          </a:p>
          <a:p>
            <a:pPr lvl="0" eaLnBrk="0" fontAlgn="base" hangingPunct="0">
              <a:spcBef>
                <a:spcPct val="0"/>
              </a:spcBef>
              <a:spcAft>
                <a:spcPct val="0"/>
              </a:spcAft>
            </a:pPr>
            <a:r>
              <a:rPr lang="en-US" altLang="en-US" dirty="0">
                <a:solidFill>
                  <a:prstClr val="black"/>
                </a:solidFill>
                <a:latin typeface="Arial" panose="020B0604020202020204" pitchFamily="34" charset="0"/>
                <a:ea typeface="Times New Roman" panose="02020603050405020304" pitchFamily="18" charset="0"/>
              </a:rPr>
              <a:t>Location and Environment Bureau</a:t>
            </a:r>
          </a:p>
          <a:p>
            <a:pPr lvl="0" eaLnBrk="0" fontAlgn="base" hangingPunct="0">
              <a:spcBef>
                <a:spcPct val="0"/>
              </a:spcBef>
              <a:spcAft>
                <a:spcPct val="0"/>
              </a:spcAft>
            </a:pPr>
            <a:r>
              <a:rPr lang="en-US" altLang="en-US" dirty="0">
                <a:latin typeface="Arial" panose="020B0604020202020204" pitchFamily="34" charset="0"/>
                <a:ea typeface="Times New Roman" panose="02020603050405020304" pitchFamily="18" charset="0"/>
                <a:hlinkClick r:id="rId3"/>
              </a:rPr>
              <a:t>bryan.bradley@iowadot.us</a:t>
            </a:r>
            <a:endParaRPr lang="en-US" altLang="en-US"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r>
              <a:rPr lang="en-US" altLang="en-US" dirty="0">
                <a:solidFill>
                  <a:prstClr val="black"/>
                </a:solidFill>
                <a:latin typeface="Arial" panose="020B0604020202020204" pitchFamily="34" charset="0"/>
                <a:ea typeface="Times New Roman" panose="02020603050405020304" pitchFamily="18" charset="0"/>
              </a:rPr>
              <a:t>(515) 239-1787</a:t>
            </a: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sz="2400"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sz="2400" dirty="0">
              <a:latin typeface="Arial" panose="020B0604020202020204" pitchFamily="34" charset="0"/>
              <a:ea typeface="Times New Roman" panose="02020603050405020304" pitchFamily="18" charset="0"/>
            </a:endParaRPr>
          </a:p>
          <a:p>
            <a:pPr marL="457200" lvl="0" indent="-457200" eaLnBrk="0" fontAlgn="base" hangingPunct="0">
              <a:spcBef>
                <a:spcPct val="0"/>
              </a:spcBef>
              <a:spcAft>
                <a:spcPct val="0"/>
              </a:spcAft>
              <a:buAutoNum type="arabicPeriod"/>
            </a:pPr>
            <a:endParaRPr lang="en-US" altLang="en-US" sz="2400"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96249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955476"/>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Iowa DOT notice requirements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Section 306.19(5) requires we do the following to establish a corridor preservation zone (CPZ):</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File notice with the city or county. </a:t>
            </a:r>
            <a:r>
              <a:rPr lang="en-US" altLang="en-US" sz="2000" dirty="0">
                <a:latin typeface="Arial" panose="020B0604020202020204" pitchFamily="34" charset="0"/>
                <a:cs typeface="Arial" panose="020B0604020202020204" pitchFamily="34" charset="0"/>
              </a:rPr>
              <a:t>We must give the city or county in which the property is located written notice that we may need to acquire the property for highway purposes.  The notice must include a map describing the property that may need to be acquired.</a:t>
            </a:r>
          </a:p>
          <a:p>
            <a:pPr marL="457200" lvl="0" indent="-457200" eaLnBrk="0" fontAlgn="base" hangingPunct="0">
              <a:spcBef>
                <a:spcPct val="0"/>
              </a:spcBef>
              <a:spcAft>
                <a:spcPts val="600"/>
              </a:spcAft>
              <a:buAutoNum type="alphaLcPeriod"/>
            </a:pPr>
            <a:r>
              <a:rPr lang="en-US" sz="2000" b="1" dirty="0">
                <a:latin typeface="Arial" panose="020B0604020202020204" pitchFamily="34" charset="0"/>
                <a:cs typeface="Arial" panose="020B0604020202020204" pitchFamily="34" charset="0"/>
              </a:rPr>
              <a:t>Publish notice. </a:t>
            </a:r>
            <a:r>
              <a:rPr lang="en-US" sz="2000" dirty="0">
                <a:latin typeface="Arial" panose="020B0604020202020204" pitchFamily="34" charset="0"/>
                <a:cs typeface="Arial" panose="020B0604020202020204" pitchFamily="34" charset="0"/>
              </a:rPr>
              <a:t>Within seven days of filing the notice, we must publish a notice in a newspaper of public record that includes a description and map of the property that may need to be acquired, and explains that it may restrict the grant or approval of building permits, subdivision plats, or zoning changes.</a:t>
            </a: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Once established, </a:t>
            </a:r>
            <a:r>
              <a:rPr lang="en-US" altLang="en-US" sz="2000" b="1" dirty="0">
                <a:latin typeface="Arial" panose="020B0604020202020204" pitchFamily="34" charset="0"/>
                <a:cs typeface="Arial" panose="020B0604020202020204" pitchFamily="34" charset="0"/>
              </a:rPr>
              <a:t>a CPZ is valid for three years, and we may re-establish it every three years.</a:t>
            </a:r>
          </a:p>
        </p:txBody>
      </p:sp>
    </p:spTree>
    <p:extLst>
      <p:ext uri="{BB962C8B-B14F-4D97-AF65-F5344CB8AC3E}">
        <p14:creationId xmlns:p14="http://schemas.microsoft.com/office/powerpoint/2010/main" val="3789264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786199"/>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city or county notice requirements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Once we </a:t>
            </a:r>
            <a:r>
              <a:rPr lang="en-US" altLang="en-US" sz="2400">
                <a:latin typeface="Arial" panose="020B0604020202020204" pitchFamily="34" charset="0"/>
                <a:cs typeface="Arial" panose="020B0604020202020204" pitchFamily="34" charset="0"/>
              </a:rPr>
              <a:t>properly establish </a:t>
            </a:r>
            <a:r>
              <a:rPr lang="en-US" altLang="en-US" sz="2400" dirty="0">
                <a:latin typeface="Arial" panose="020B0604020202020204" pitchFamily="34" charset="0"/>
                <a:cs typeface="Arial" panose="020B0604020202020204" pitchFamily="34" charset="0"/>
              </a:rPr>
              <a:t>a CPZ, section 306.19(5) requires a city or county to give us 30 days notice of any of the following involving property within the CPZ:</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An application for a </a:t>
            </a:r>
            <a:r>
              <a:rPr lang="en-US" altLang="en-US" sz="2400" b="1" dirty="0">
                <a:latin typeface="Arial" panose="020B0604020202020204" pitchFamily="34" charset="0"/>
                <a:cs typeface="Arial" panose="020B0604020202020204" pitchFamily="34" charset="0"/>
              </a:rPr>
              <a:t>building permit </a:t>
            </a:r>
            <a:r>
              <a:rPr lang="en-US" altLang="en-US" sz="2400" dirty="0">
                <a:latin typeface="Arial" panose="020B0604020202020204" pitchFamily="34" charset="0"/>
                <a:cs typeface="Arial" panose="020B0604020202020204" pitchFamily="34" charset="0"/>
              </a:rPr>
              <a:t>for construction valued at $25,000 or more.</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Submission of a </a:t>
            </a:r>
            <a:r>
              <a:rPr lang="en-US" altLang="en-US" sz="2400" b="1" dirty="0">
                <a:latin typeface="Arial" panose="020B0604020202020204" pitchFamily="34" charset="0"/>
                <a:cs typeface="Arial" panose="020B0604020202020204" pitchFamily="34" charset="0"/>
              </a:rPr>
              <a:t>subdivision plat</a:t>
            </a:r>
            <a:r>
              <a:rPr lang="en-US" altLang="en-US" sz="2400" dirty="0">
                <a:latin typeface="Arial" panose="020B0604020202020204" pitchFamily="34" charset="0"/>
                <a:cs typeface="Arial" panose="020B0604020202020204" pitchFamily="34" charset="0"/>
              </a:rPr>
              <a:t>.</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A proposed </a:t>
            </a:r>
            <a:r>
              <a:rPr lang="en-US" altLang="en-US" sz="2400" b="1" dirty="0">
                <a:latin typeface="Arial" panose="020B0604020202020204" pitchFamily="34" charset="0"/>
                <a:cs typeface="Arial" panose="020B0604020202020204" pitchFamily="34" charset="0"/>
              </a:rPr>
              <a:t>change in zoning</a:t>
            </a:r>
            <a:r>
              <a:rPr lang="en-US" altLang="en-US" sz="2400" dirty="0">
                <a:latin typeface="Arial" panose="020B0604020202020204" pitchFamily="34" charset="0"/>
                <a:cs typeface="Arial" panose="020B0604020202020204" pitchFamily="34" charset="0"/>
              </a:rPr>
              <a:t>.</a:t>
            </a: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The city or county cannot grant the application or approve the subdivision plat or zoning change until it has given us the 30 day notice and the 30 day period for action has expired without any action by us.</a:t>
            </a:r>
          </a:p>
        </p:txBody>
      </p:sp>
    </p:spTree>
    <p:extLst>
      <p:ext uri="{BB962C8B-B14F-4D97-AF65-F5344CB8AC3E}">
        <p14:creationId xmlns:p14="http://schemas.microsoft.com/office/powerpoint/2010/main" val="1935663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955476"/>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Iowa DOT options after notice from the city or county</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Section 306.19(5) requires we do all of the following if we want to continue to preserve the property:</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Give the city or county notice it intends to proceed with acquisition of the property.  </a:t>
            </a:r>
            <a:r>
              <a:rPr lang="en-US" altLang="en-US" sz="2000" dirty="0">
                <a:latin typeface="Arial" panose="020B0604020202020204" pitchFamily="34" charset="0"/>
                <a:cs typeface="Arial" panose="020B0604020202020204" pitchFamily="34" charset="0"/>
              </a:rPr>
              <a:t>We must, before the 30 day notice period expires, give the city or county written notice that we intend to acquire all or part of the property or property rights affecting the CPZ.</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Initiate acquisition of the property. </a:t>
            </a:r>
            <a:r>
              <a:rPr lang="en-US" altLang="en-US" sz="2000" dirty="0">
                <a:latin typeface="Arial" panose="020B0604020202020204" pitchFamily="34" charset="0"/>
                <a:cs typeface="Arial" panose="020B0604020202020204" pitchFamily="34" charset="0"/>
              </a:rPr>
              <a:t>Within ten days of giving the city or county notice of intent to proceed, we must begin the process of acquiring the property or property rights from the affected persons.</a:t>
            </a: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If we do not provide notice of intent to proceed, the city or county may grant the building permit or approve the subdivision plat or zoning change.</a:t>
            </a:r>
          </a:p>
        </p:txBody>
      </p:sp>
    </p:spTree>
    <p:extLst>
      <p:ext uri="{BB962C8B-B14F-4D97-AF65-F5344CB8AC3E}">
        <p14:creationId xmlns:p14="http://schemas.microsoft.com/office/powerpoint/2010/main" val="215366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5962</TotalTime>
  <Words>721</Words>
  <Application>Microsoft Office PowerPoint</Application>
  <PresentationFormat>On-screen Show (4:3)</PresentationFormat>
  <Paragraphs>74</Paragraphs>
  <Slides>9</Slides>
  <Notes>0</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Bradley, Bryan</cp:lastModifiedBy>
  <cp:revision>94</cp:revision>
  <cp:lastPrinted>2021-08-02T14:19:30Z</cp:lastPrinted>
  <dcterms:created xsi:type="dcterms:W3CDTF">2015-07-15T17:52:24Z</dcterms:created>
  <dcterms:modified xsi:type="dcterms:W3CDTF">2021-08-04T16:03:57Z</dcterms:modified>
</cp:coreProperties>
</file>