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ira Sans" panose="020B0503050000020004" pitchFamily="34" charset="0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99IyxPiHDMFlnPtAJ0v14EeNy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906" autoAdjust="0"/>
  </p:normalViewPr>
  <p:slideViewPr>
    <p:cSldViewPr snapToGrid="0">
      <p:cViewPr varScale="1">
        <p:scale>
          <a:sx n="91" d="100"/>
          <a:sy n="91" d="100"/>
        </p:scale>
        <p:origin x="13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3defe1a7c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13defe1a7cd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Marty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RISE Grants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Alicia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Andrew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255th Street/CF Industries Drive improvements (2016)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 Haynes Drive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260th Street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g13defe1a7cd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Mike</a:t>
            </a:r>
            <a:endParaRPr/>
          </a:p>
        </p:txBody>
      </p:sp>
      <p:sp>
        <p:nvSpPr>
          <p:cNvPr id="218" name="Google Shape;21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Mike</a:t>
            </a:r>
            <a:endParaRPr/>
          </a:p>
        </p:txBody>
      </p:sp>
      <p:sp>
        <p:nvSpPr>
          <p:cNvPr id="218" name="Google Shape;21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3194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Barbara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Trails are MUST HAVE quality of life amenity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Tri-state trail system-makes us unique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Link to regional trail systems in Nebraska and South Dakota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Destination Iowa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	1st project awarded - 1st submitted - deadline at 12:01 am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	$100 Million overall - 3 categories - we did Outdoor Recreation Fund  is $40 million overall - we got $7 million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	Funding is on a reimbursement basis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	5 trials which includes 8 projects</a:t>
            </a:r>
            <a:endParaRPr dirty="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project timeline - all completed by Spring 2026</a:t>
            </a:r>
            <a:endParaRPr dirty="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start in Fall 2022 with Plywood Phase 1 - followed by Spring 2023 Plywood Phase 2</a:t>
            </a:r>
            <a:endParaRPr dirty="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Spring 2023 - Cone Park Mountain Bike Park - IMBA - nothing like it anywhere near here - Bentonville</a:t>
            </a:r>
            <a:endParaRPr dirty="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Summer 2023 with Big Sioux River pedestrian bridge (connects Iowa to SD)</a:t>
            </a:r>
            <a:endParaRPr dirty="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Spring 2024 - Loess Hills  - Sgt Bluff and Sioux City</a:t>
            </a:r>
            <a:endParaRPr dirty="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Spring 2025 - Plywood Phase 3 Hinton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Thank you for Plywood Trail funding earlier this year- $300,000 - you will hear from them later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Cone Mountain Bike Park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	$2.8 million project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	Nothing like this close - Bentonville, AR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	IMBA designing it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	pump track</a:t>
            </a:r>
            <a:endParaRPr dirty="0"/>
          </a:p>
        </p:txBody>
      </p:sp>
      <p:sp>
        <p:nvSpPr>
          <p:cNvPr id="234" name="Google Shape;23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Michelle</a:t>
            </a:r>
            <a:endParaRPr dirty="0"/>
          </a:p>
        </p:txBody>
      </p:sp>
      <p:sp>
        <p:nvSpPr>
          <p:cNvPr id="248" name="Google Shape;2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Dave</a:t>
            </a:r>
            <a:endParaRPr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•"/>
            </a:pPr>
            <a:r>
              <a:rPr lang="en-US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Thank you for meeting and working with us</a:t>
            </a:r>
            <a:endParaRPr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•"/>
            </a:pPr>
            <a:r>
              <a:rPr lang="en-US" b="0" i="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 The IDOT spent $5 million in the mid 2000s to repave the driving surface and address some structural issues.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•"/>
            </a:pPr>
            <a:r>
              <a:rPr lang="en-US" b="0" i="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Structure in critical need of replacement (fracture critical)</a:t>
            </a:r>
            <a:endParaRPr/>
          </a:p>
        </p:txBody>
      </p:sp>
      <p:sp>
        <p:nvSpPr>
          <p:cNvPr id="122" name="Google Shape;12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Dave </a:t>
            </a:r>
            <a:r>
              <a:rPr lang="en-US" b="0" i="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 </a:t>
            </a:r>
            <a:endParaRPr b="0" i="0"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This should be the highest priority bridge replacement in Iowa  </a:t>
            </a:r>
            <a:endParaRPr/>
          </a:p>
        </p:txBody>
      </p:sp>
      <p:sp>
        <p:nvSpPr>
          <p:cNvPr id="138" name="Google Shape;13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Mark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ed84d0c8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13ed84d0c86_2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Mark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g13ed84d0c86_2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RISE Grants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Alicia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Andrew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255th Street/CF Industries Drive improvements (2016)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 Haynes Drive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260th Street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ee6854c0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13ee6854c07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RISE Grants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Alicia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Andrew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255th Street/CF Industries Drive improvements (2016)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 Haynes Drive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260th Street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g13ee6854c07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g"/><Relationship Id="rId7" Type="http://schemas.openxmlformats.org/officeDocument/2006/relationships/image" Target="../media/image2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dougherty@sioux-city.org" TargetMode="External"/><Relationship Id="rId11" Type="http://schemas.openxmlformats.org/officeDocument/2006/relationships/hyperlink" Target="mailto:bsloniker@siouxlandchamber.com" TargetMode="External"/><Relationship Id="rId5" Type="http://schemas.openxmlformats.org/officeDocument/2006/relationships/hyperlink" Target="mailto:dcarney@sioux-city.org" TargetMode="External"/><Relationship Id="rId10" Type="http://schemas.openxmlformats.org/officeDocument/2006/relationships/hyperlink" Target="mailto:mcollet@sioux-city.org" TargetMode="External"/><Relationship Id="rId4" Type="http://schemas.openxmlformats.org/officeDocument/2006/relationships/hyperlink" Target="mailto:MBostinelos@simpco.org" TargetMode="External"/><Relationship Id="rId9" Type="http://schemas.openxmlformats.org/officeDocument/2006/relationships/hyperlink" Target="mailto:mnahra@woodburycountyiow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495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257300" y="2110582"/>
            <a:ext cx="9144000" cy="15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Fira Sans"/>
              <a:buNone/>
            </a:pPr>
            <a:r>
              <a:rPr lang="en-US" sz="8000" b="1" i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Iowa DOT Transportation Commission</a:t>
            </a: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308100" y="4192588"/>
            <a:ext cx="9144000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3600" i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August 9, 2022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3600" i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Sioux City, Iowa </a:t>
            </a:r>
            <a:endParaRPr/>
          </a:p>
        </p:txBody>
      </p:sp>
      <p:sp>
        <p:nvSpPr>
          <p:cNvPr id="90" name="Google Shape;90;p1"/>
          <p:cNvSpPr/>
          <p:nvPr/>
        </p:nvSpPr>
        <p:spPr>
          <a:xfrm>
            <a:off x="749300" y="1308100"/>
            <a:ext cx="64008" cy="2552700"/>
          </a:xfrm>
          <a:prstGeom prst="rect">
            <a:avLst/>
          </a:prstGeom>
          <a:solidFill>
            <a:srgbClr val="323B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3200" y="6096000"/>
            <a:ext cx="1432183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0"/>
            <a:ext cx="12192000" cy="279400"/>
          </a:xfrm>
          <a:prstGeom prst="rect">
            <a:avLst/>
          </a:prstGeom>
          <a:solidFill>
            <a:srgbClr val="323B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3573" y="5428525"/>
            <a:ext cx="2365225" cy="12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9813" y="5363375"/>
            <a:ext cx="2030375" cy="140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300" y="5428525"/>
            <a:ext cx="1133875" cy="12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defe1a7cd_0_3"/>
          <p:cNvSpPr/>
          <p:nvPr/>
        </p:nvSpPr>
        <p:spPr>
          <a:xfrm>
            <a:off x="0" y="0"/>
            <a:ext cx="12192000" cy="365100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3defe1a7cd_0_3"/>
          <p:cNvSpPr txBox="1"/>
          <p:nvPr/>
        </p:nvSpPr>
        <p:spPr>
          <a:xfrm>
            <a:off x="838199" y="517525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09" name="Google Shape;209;g13defe1a7cd_0_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10" name="Google Shape;210;g13defe1a7cd_0_3" descr="dance dancing GIF by Alberto Pozo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13defe1a7cd_0_3"/>
          <p:cNvSpPr/>
          <p:nvPr/>
        </p:nvSpPr>
        <p:spPr>
          <a:xfrm>
            <a:off x="611225" y="509600"/>
            <a:ext cx="111366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Southbridge Business Park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3defe1a7cd_0_3"/>
          <p:cNvSpPr txBox="1"/>
          <p:nvPr/>
        </p:nvSpPr>
        <p:spPr>
          <a:xfrm>
            <a:off x="611225" y="1401100"/>
            <a:ext cx="5040000" cy="76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Cold-Link new cold storage facility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185,000 SF (Phase II - addn 300,000 SF)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60 new jobs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$56M capital investment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Alicia Avenue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$2.6M road improvement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80% RISE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Industrial Rail Spur 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$1.375M new rail spur 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50% RRLG grant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13" name="Google Shape;213;g13defe1a7cd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3350" y="3982075"/>
            <a:ext cx="3930450" cy="264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13defe1a7cd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8850" y="1401100"/>
            <a:ext cx="3984952" cy="249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1204924" y="509600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22" name="Google Shape;2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23" name="Google Shape;223;p9" descr="dance dancing GIF by Alberto Poz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293400" y="509600"/>
            <a:ext cx="1180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Sioux Gateway </a:t>
            </a: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Airport/Brig</a:t>
            </a:r>
            <a:r>
              <a:rPr lang="en-US" sz="4400" b="1" i="1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 Gen Bud Day Field</a:t>
            </a: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9"/>
          <p:cNvSpPr txBox="1"/>
          <p:nvPr/>
        </p:nvSpPr>
        <p:spPr>
          <a:xfrm>
            <a:off x="293400" y="1327900"/>
            <a:ext cx="5038500" cy="7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Recently received </a:t>
            </a:r>
            <a:r>
              <a:rPr lang="en-US" sz="17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$3.15 million grant from the Iowa Commercial Aviation Infrastructure Fund (ICAIF) for the development of the north t-hangar project</a:t>
            </a:r>
            <a:endParaRPr sz="17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Commercial Service Vertical Infrastructure (CSVI) funding</a:t>
            </a:r>
            <a:endParaRPr sz="17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Air Service Development (ASD) funding for marketing</a:t>
            </a:r>
            <a:endParaRPr sz="17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Airport Improvement Program (AIP) funding</a:t>
            </a:r>
            <a:endParaRPr sz="17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Essential Air Service</a:t>
            </a:r>
            <a:endParaRPr sz="17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○"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Chicago</a:t>
            </a:r>
            <a:endParaRPr sz="17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○"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Denver</a:t>
            </a:r>
            <a:endParaRPr sz="17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Recent activity</a:t>
            </a:r>
            <a:endParaRPr sz="17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○"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Runway 13-31 rehabilitation</a:t>
            </a:r>
            <a:endParaRPr sz="17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○"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Oracle Aviation </a:t>
            </a:r>
            <a:endParaRPr sz="17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○"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Revv Aviation</a:t>
            </a:r>
            <a:endParaRPr sz="17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27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7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26" name="Google Shape;22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4525" y="1327900"/>
            <a:ext cx="2467661" cy="16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9"/>
          <p:cNvPicPr preferRelativeResize="0"/>
          <p:nvPr/>
        </p:nvPicPr>
        <p:blipFill rotWithShape="1">
          <a:blip r:embed="rId4">
            <a:alphaModFix/>
          </a:blip>
          <a:srcRect r="4743" b="17607"/>
          <a:stretch/>
        </p:blipFill>
        <p:spPr>
          <a:xfrm>
            <a:off x="9149600" y="2984050"/>
            <a:ext cx="2857498" cy="17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4750" y="4304149"/>
            <a:ext cx="3294427" cy="185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90976" y="4960512"/>
            <a:ext cx="3481948" cy="154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3650" y="1557699"/>
            <a:ext cx="3481948" cy="221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1204924" y="509600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22" name="Google Shape;2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23" name="Google Shape;223;p9" descr="dance dancing GIF by Alberto Poz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293400" y="509600"/>
            <a:ext cx="1180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Sioux Gateway </a:t>
            </a: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Airport/Brig</a:t>
            </a:r>
            <a:r>
              <a:rPr lang="en-US" sz="4400" b="1" i="1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 Gen Bud Day Field</a:t>
            </a: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8EAC1-6AC3-4702-1F8F-29A6EAF1D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6" y="1504071"/>
            <a:ext cx="11984854" cy="46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66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0"/>
          <p:cNvSpPr txBox="1"/>
          <p:nvPr/>
        </p:nvSpPr>
        <p:spPr>
          <a:xfrm>
            <a:off x="838199" y="517525"/>
            <a:ext cx="106680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39" name="Google Shape;239;p10" descr="dance dancing GIF by Alberto Poz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0"/>
          <p:cNvSpPr/>
          <p:nvPr/>
        </p:nvSpPr>
        <p:spPr>
          <a:xfrm>
            <a:off x="957444" y="509588"/>
            <a:ext cx="818655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Trails 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0"/>
          <p:cNvSpPr txBox="1"/>
          <p:nvPr/>
        </p:nvSpPr>
        <p:spPr>
          <a:xfrm>
            <a:off x="0" y="1125488"/>
            <a:ext cx="4841100" cy="8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Sioux City tra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ils - 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34.6 miles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Priorities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lose gaps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reate larger regional trail system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Add 25.9 miles of trails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Destination Iowa - $7 million award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Connect Sergeant Bluff, Sioux City, Hinton, Merrill, &amp; Le Mars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Plywood Trail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Cone Mountain Bike Park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9 miles of trails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Beginner to advanced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Construction planned for 2023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42" name="Google Shape;24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4874" y="1616975"/>
            <a:ext cx="4125524" cy="40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1101" y="565849"/>
            <a:ext cx="2982072" cy="171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1099" y="2521749"/>
            <a:ext cx="2982077" cy="176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2025" y="4426300"/>
            <a:ext cx="3060224" cy="2295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4400"/>
              <a:buFont typeface="Fira Sans"/>
              <a:buNone/>
            </a:pPr>
            <a:r>
              <a:rPr lang="en-US" b="1" i="1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Thank You!</a:t>
            </a:r>
            <a:endParaRPr/>
          </a:p>
        </p:txBody>
      </p:sp>
      <p:pic>
        <p:nvPicPr>
          <p:cNvPr id="251" name="Google Shape;251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0250" y="6150496"/>
            <a:ext cx="1515000" cy="4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1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1"/>
          <p:cNvSpPr txBox="1">
            <a:spLocks noGrp="1"/>
          </p:cNvSpPr>
          <p:nvPr>
            <p:ph type="sldNum" idx="12"/>
          </p:nvPr>
        </p:nvSpPr>
        <p:spPr>
          <a:xfrm>
            <a:off x="8610600" y="63661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54" name="Google Shape;254;p11"/>
          <p:cNvSpPr txBox="1"/>
          <p:nvPr/>
        </p:nvSpPr>
        <p:spPr>
          <a:xfrm>
            <a:off x="838200" y="1952658"/>
            <a:ext cx="48387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Contact: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Michelle Bostinelos</a:t>
            </a: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SIMPCO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strike="noStrike" cap="none">
                <a:solidFill>
                  <a:srgbClr val="767676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MBostinelos@simpco.org</a:t>
            </a:r>
            <a:endParaRPr sz="1800" b="0" i="0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David Carney, P</a:t>
            </a:r>
            <a:r>
              <a:rPr lang="en-US" sz="1800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.E.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City of Sioux 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strike="noStrike" cap="none">
                <a:solidFill>
                  <a:srgbClr val="767676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dcarney@sioux-city.org</a:t>
            </a:r>
            <a:endParaRPr sz="1800" b="0" i="0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Marty Dougherty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City of Sioux 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strike="noStrike" cap="none">
                <a:solidFill>
                  <a:srgbClr val="767676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mdougherty@sioux-city.org</a:t>
            </a:r>
            <a:endParaRPr sz="1800" b="0" i="0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55" name="Google Shape;25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4019" y="5487557"/>
            <a:ext cx="1249788" cy="124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62260" y="5582361"/>
            <a:ext cx="2048434" cy="124978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1"/>
          <p:cNvSpPr txBox="1"/>
          <p:nvPr/>
        </p:nvSpPr>
        <p:spPr>
          <a:xfrm>
            <a:off x="5629725" y="1690700"/>
            <a:ext cx="48387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Mark Nahra, P.E.</a:t>
            </a:r>
            <a:endParaRPr sz="1800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Woodbury County</a:t>
            </a:r>
            <a:endParaRPr sz="1800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767676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mnahra@woodburycountyiowa.gov</a:t>
            </a:r>
            <a:endParaRPr sz="1800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Mike Collett</a:t>
            </a:r>
            <a:endParaRPr sz="14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City of Sioux City</a:t>
            </a:r>
            <a:endParaRPr sz="14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strike="noStrike" cap="none">
                <a:solidFill>
                  <a:srgbClr val="767676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mcollett@sioux-city.org</a:t>
            </a:r>
            <a:endParaRPr sz="1800" b="0" i="0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Barbara Sloniker</a:t>
            </a: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Siouxland Chamber of Commerce</a:t>
            </a:r>
            <a:endParaRPr sz="1400" b="0" i="1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767676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bsloniker@siouxlandchamber.com</a:t>
            </a:r>
            <a:endParaRPr sz="1800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58" name="Google Shape;258;p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91400" y="5582350"/>
            <a:ext cx="1657050" cy="114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192000" cy="1674796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1102359" y="310414"/>
            <a:ext cx="9144000" cy="113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Fira Sans"/>
              <a:buNone/>
            </a:pPr>
            <a:r>
              <a:rPr lang="en-US" sz="5000" b="1" i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Presenters </a:t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838200" y="310415"/>
            <a:ext cx="45719" cy="1135781"/>
          </a:xfrm>
          <a:prstGeom prst="rect">
            <a:avLst/>
          </a:prstGeom>
          <a:solidFill>
            <a:srgbClr val="323B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590550" y="1985210"/>
            <a:ext cx="44007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Michelle Bostinelos</a:t>
            </a:r>
            <a:r>
              <a:rPr lang="en-US"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US" sz="1800" b="0" i="1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Executive Director – SIMPCO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David Carney,P.</a:t>
            </a:r>
            <a:r>
              <a:rPr lang="en-US"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E.,</a:t>
            </a:r>
            <a:r>
              <a:rPr lang="en-US"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1800" b="0" i="1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Public Works Director – City of Sioux City</a:t>
            </a:r>
            <a:endParaRPr sz="1800" b="0" i="1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"/>
              <a:buChar char="•"/>
            </a:pPr>
            <a:r>
              <a:rPr lang="en-US"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Mark Nahra, P.E.,</a:t>
            </a:r>
            <a:r>
              <a:rPr lang="en-US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Woodbury County Engineer  </a:t>
            </a:r>
            <a:endParaRPr sz="18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Marty Dougherty</a:t>
            </a:r>
            <a:r>
              <a:rPr lang="en-US"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US" sz="1800" b="0" i="1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Economic &amp; Community Development Director – City of Sioux 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Mike Collett</a:t>
            </a:r>
            <a:r>
              <a:rPr lang="en-US" sz="1800" b="0" i="1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Assistant City Manager, Airport &amp; Transit Director – City of Sioux 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1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Barbara Sloniker</a:t>
            </a:r>
            <a:r>
              <a:rPr lang="en-US" sz="1800" b="0" i="1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 Executive Vice President – Siouxland Chamber of Commerce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675" y="1894025"/>
            <a:ext cx="6372276" cy="40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0" y="-85344"/>
            <a:ext cx="12192000" cy="1674796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>
            <a:spLocks noGrp="1"/>
          </p:cNvSpPr>
          <p:nvPr>
            <p:ph type="ctrTitle"/>
          </p:nvPr>
        </p:nvSpPr>
        <p:spPr>
          <a:xfrm>
            <a:off x="1102359" y="310414"/>
            <a:ext cx="9144000" cy="113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Fira Sans"/>
              <a:buNone/>
            </a:pPr>
            <a:r>
              <a:rPr lang="en-US" sz="5000" b="1" i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Overview </a:t>
            </a: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838200" y="310415"/>
            <a:ext cx="45719" cy="1135781"/>
          </a:xfrm>
          <a:prstGeom prst="rect">
            <a:avLst/>
          </a:prstGeom>
          <a:solidFill>
            <a:srgbClr val="323B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277584" y="1737710"/>
            <a:ext cx="4259700" cy="5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Gordon Drive Viaduct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Southbridge Interchange &amp; Business Park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Sioux Gateway 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Airport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/Brigadier General Bud Day Field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Regional 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Trail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6" name="Google Shape;1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7283" y="1822612"/>
            <a:ext cx="6684294" cy="445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 txBox="1"/>
          <p:nvPr/>
        </p:nvSpPr>
        <p:spPr>
          <a:xfrm>
            <a:off x="4612875" y="6320300"/>
            <a:ext cx="25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Photo Credit: Howard R. Green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761999" y="312725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4400"/>
              <a:buFont typeface="Fira Sans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Gordon Drive Viaduct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27" name="Google Shape;127;p4" descr="dance dancing GIF by Alberto Poz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 descr="april fools joke GIF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 descr="april fools joke GIF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 descr="killing eve popcorn GIF by BBC America"/>
          <p:cNvSpPr/>
          <p:nvPr/>
        </p:nvSpPr>
        <p:spPr>
          <a:xfrm>
            <a:off x="612775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 descr="https://i.giphy.com/media/y8Mz1yj13s3kI/giphy.webp"/>
          <p:cNvSpPr/>
          <p:nvPr/>
        </p:nvSpPr>
        <p:spPr>
          <a:xfrm>
            <a:off x="765175" y="4651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 descr="https://i.giphy.com/media/y8Mz1yj13s3kI/giphy.webp"/>
          <p:cNvSpPr/>
          <p:nvPr/>
        </p:nvSpPr>
        <p:spPr>
          <a:xfrm>
            <a:off x="917575" y="6175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530100" y="1267600"/>
            <a:ext cx="5565900" cy="76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Originally constructed in 1936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mproved in 1963 and 1966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Iowa’s longest grade separation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Length: 3970 ft.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Width: 56 ft. wide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Replacement will be in conjunction with Bacon Creek conduit which was built in 1909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Key arterial in transportation rich zone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Pedestrians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Vehicles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Railroads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Carries 2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,000 vehicles daily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Structure is in critical need of replacement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Estimated cost of replacement: $110 million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34" name="Google Shape;13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8350" y="517525"/>
            <a:ext cx="5203791" cy="582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838199" y="517525"/>
            <a:ext cx="106680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4400"/>
              <a:buFont typeface="Fira Sans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Gordon Drive Viaduct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43" name="Google Shape;143;p5" descr="dance dancing GIF by Alberto Poz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 descr="april fools joke GIF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 descr="april fools joke GIF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 descr="killing eve popcorn GIF by BBC America"/>
          <p:cNvSpPr/>
          <p:nvPr/>
        </p:nvSpPr>
        <p:spPr>
          <a:xfrm>
            <a:off x="612775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 descr="https://i.giphy.com/media/y8Mz1yj13s3kI/giphy.webp"/>
          <p:cNvSpPr/>
          <p:nvPr/>
        </p:nvSpPr>
        <p:spPr>
          <a:xfrm>
            <a:off x="765175" y="4651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 descr="https://i.giphy.com/media/y8Mz1yj13s3kI/giphy.webp"/>
          <p:cNvSpPr/>
          <p:nvPr/>
        </p:nvSpPr>
        <p:spPr>
          <a:xfrm>
            <a:off x="917575" y="6175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372800" y="1603741"/>
            <a:ext cx="4910400" cy="73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erves as a regional connection for emergency services, economic development, and overall mobility for 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vehicles, 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pedestrians, and rail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Connects east and west sides of Sioux City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Critical to get funding in place now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Partners should make every effort to take advantage of Federal funding through IIJA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50" name="Google Shape;150;p5" descr="IDOT places Gordon Drive in preservation area ahead of viaduct replacement  | Local news | siouxcityjournal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8157" y="1180306"/>
            <a:ext cx="4471067" cy="3352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3199" y="3571875"/>
            <a:ext cx="5276735" cy="290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5283200" y="6478475"/>
            <a:ext cx="25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Photo Credit: Sioux City Journal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838199" y="517525"/>
            <a:ext cx="106680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0" name="Google Shape;160;p6"/>
          <p:cNvSpPr txBox="1">
            <a:spLocks noGrp="1"/>
          </p:cNvSpPr>
          <p:nvPr>
            <p:ph type="sldNum" idx="12"/>
          </p:nvPr>
        </p:nvSpPr>
        <p:spPr>
          <a:xfrm>
            <a:off x="8610600" y="64325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61" name="Google Shape;161;p6" descr="dance dancing GIF by Alberto Poz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393900" y="513538"/>
            <a:ext cx="111123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Southbridge Interchange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393900" y="1289975"/>
            <a:ext cx="5808000" cy="79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Proposed interchange 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n I-29 located south of Sioux City between Airport/Sergeant Bluff and Port Neal interchanges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Submitted IJR to FHWA on October 15, 2021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Estimated $2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million for land acquisition and construction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FY 2027 Right-of-Way acquisitions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FY 2028 Construction of interchange and approach roads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Currently waiting for FHWA to approve Interchange Justification Report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 b="17729"/>
          <a:stretch/>
        </p:blipFill>
        <p:spPr>
          <a:xfrm>
            <a:off x="6201900" y="1878818"/>
            <a:ext cx="5630475" cy="2946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ed84d0c86_2_12"/>
          <p:cNvSpPr/>
          <p:nvPr/>
        </p:nvSpPr>
        <p:spPr>
          <a:xfrm>
            <a:off x="0" y="0"/>
            <a:ext cx="12192000" cy="365100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3ed84d0c86_2_12"/>
          <p:cNvSpPr txBox="1"/>
          <p:nvPr/>
        </p:nvSpPr>
        <p:spPr>
          <a:xfrm>
            <a:off x="838199" y="517525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2" name="Google Shape;172;g13ed84d0c86_2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73" name="Google Shape;173;g13ed84d0c86_2_12" descr="dance dancing GIF by Alberto Pozo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13ed84d0c86_2_12"/>
          <p:cNvSpPr/>
          <p:nvPr/>
        </p:nvSpPr>
        <p:spPr>
          <a:xfrm>
            <a:off x="393900" y="513538"/>
            <a:ext cx="111123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Southbridge Interchange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13ed84d0c86_2_12"/>
          <p:cNvSpPr txBox="1"/>
          <p:nvPr/>
        </p:nvSpPr>
        <p:spPr>
          <a:xfrm>
            <a:off x="329150" y="1400800"/>
            <a:ext cx="58080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●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Once the IJR is approved, Woodbury County will be requesting that Iowa Transportation Commission direct staff to draft a 28E agreement for design and construction of the interchange.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●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The County requests that the Iowa DOT undertake consultant selection, project design, right of way needs determination and acquisition, and construction administration.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●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The County will also be requesting assistance in obtaining any available federal or state funds to assist with construction costs.  </a:t>
            </a:r>
            <a:endParaRPr sz="28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76" name="Google Shape;176;g13ed84d0c86_2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1914325"/>
            <a:ext cx="5943599" cy="347177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13ed84d0c86_2_12"/>
          <p:cNvSpPr txBox="1"/>
          <p:nvPr/>
        </p:nvSpPr>
        <p:spPr>
          <a:xfrm>
            <a:off x="1509750" y="1687375"/>
            <a:ext cx="568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838199" y="517525"/>
            <a:ext cx="106680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5" name="Google Shape;18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86" name="Google Shape;186;p7" descr="dance dancing GIF by Alberto Poz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7"/>
          <p:cNvSpPr/>
          <p:nvPr/>
        </p:nvSpPr>
        <p:spPr>
          <a:xfrm>
            <a:off x="611225" y="509600"/>
            <a:ext cx="111366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Southbridge Business Park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875" y="1263550"/>
            <a:ext cx="7189825" cy="55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ee6854c07_0_11"/>
          <p:cNvSpPr/>
          <p:nvPr/>
        </p:nvSpPr>
        <p:spPr>
          <a:xfrm>
            <a:off x="0" y="0"/>
            <a:ext cx="12192000" cy="365100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13ee6854c07_0_11"/>
          <p:cNvSpPr txBox="1"/>
          <p:nvPr/>
        </p:nvSpPr>
        <p:spPr>
          <a:xfrm>
            <a:off x="838199" y="517525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6" name="Google Shape;196;g13ee6854c07_0_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97" name="Google Shape;197;g13ee6854c07_0_11" descr="dance dancing GIF by Alberto Pozo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13ee6854c07_0_11"/>
          <p:cNvSpPr/>
          <p:nvPr/>
        </p:nvSpPr>
        <p:spPr>
          <a:xfrm>
            <a:off x="611225" y="509600"/>
            <a:ext cx="111366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Southbridge Business Park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3ee6854c07_0_11"/>
          <p:cNvSpPr txBox="1"/>
          <p:nvPr/>
        </p:nvSpPr>
        <p:spPr>
          <a:xfrm>
            <a:off x="460375" y="1453525"/>
            <a:ext cx="5070300" cy="6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Sabre Industries Galvanizer Expansion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101,000 SF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76 new jobs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$25M capital investment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Andrew Avenue 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$1.3M road improvement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50% RISE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00" name="Google Shape;200;g13ee6854c07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4325" y="4156575"/>
            <a:ext cx="4102149" cy="23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13ee6854c07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4325" y="1573150"/>
            <a:ext cx="4102149" cy="237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1032</Words>
  <Application>Microsoft Office PowerPoint</Application>
  <PresentationFormat>Widescreen</PresentationFormat>
  <Paragraphs>279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Fira Sans</vt:lpstr>
      <vt:lpstr>Georgia</vt:lpstr>
      <vt:lpstr>Arial</vt:lpstr>
      <vt:lpstr>Office Theme</vt:lpstr>
      <vt:lpstr>Iowa DOT Transportation Commission</vt:lpstr>
      <vt:lpstr>Presenters </vt:lpstr>
      <vt:lpstr>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Iowa DOT Transportation Commission</dc:title>
  <dc:creator>Jesse Glade</dc:creator>
  <cp:lastModifiedBy>Michelle Bostinelos</cp:lastModifiedBy>
  <cp:revision>3</cp:revision>
  <dcterms:created xsi:type="dcterms:W3CDTF">2017-02-28T20:11:45Z</dcterms:created>
  <dcterms:modified xsi:type="dcterms:W3CDTF">2022-08-02T15:38:21Z</dcterms:modified>
</cp:coreProperties>
</file>