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1" r:id="rId3"/>
    <p:sldId id="257" r:id="rId4"/>
    <p:sldId id="269" r:id="rId5"/>
    <p:sldId id="272" r:id="rId6"/>
    <p:sldId id="262" r:id="rId7"/>
    <p:sldId id="274" r:id="rId8"/>
    <p:sldId id="266" r:id="rId9"/>
    <p:sldId id="275" r:id="rId10"/>
    <p:sldId id="278" r:id="rId11"/>
    <p:sldId id="276" r:id="rId12"/>
    <p:sldId id="277" r:id="rId13"/>
    <p:sldId id="261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9981" autoAdjust="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Bartholomew" userId="1dc68fe7-ab0f-4f95-8292-86a9cebd3568" providerId="ADAL" clId="{75C2B044-32C8-41F0-B310-4FFF9FB23414}"/>
    <pc:docChg chg="modSld">
      <pc:chgData name="Lesley Bartholomew" userId="1dc68fe7-ab0f-4f95-8292-86a9cebd3568" providerId="ADAL" clId="{75C2B044-32C8-41F0-B310-4FFF9FB23414}" dt="2022-08-03T16:00:18.858" v="5" actId="6549"/>
      <pc:docMkLst>
        <pc:docMk/>
      </pc:docMkLst>
      <pc:sldChg chg="modNotesTx">
        <pc:chgData name="Lesley Bartholomew" userId="1dc68fe7-ab0f-4f95-8292-86a9cebd3568" providerId="ADAL" clId="{75C2B044-32C8-41F0-B310-4FFF9FB23414}" dt="2022-08-03T16:00:18.858" v="5" actId="6549"/>
        <pc:sldMkLst>
          <pc:docMk/>
          <pc:sldMk cId="1494019004" sldId="261"/>
        </pc:sldMkLst>
      </pc:sldChg>
      <pc:sldChg chg="modNotesTx">
        <pc:chgData name="Lesley Bartholomew" userId="1dc68fe7-ab0f-4f95-8292-86a9cebd3568" providerId="ADAL" clId="{75C2B044-32C8-41F0-B310-4FFF9FB23414}" dt="2022-08-03T15:59:44.837" v="0" actId="6549"/>
        <pc:sldMkLst>
          <pc:docMk/>
          <pc:sldMk cId="775509068" sldId="274"/>
        </pc:sldMkLst>
      </pc:sldChg>
      <pc:sldChg chg="modNotesTx">
        <pc:chgData name="Lesley Bartholomew" userId="1dc68fe7-ab0f-4f95-8292-86a9cebd3568" providerId="ADAL" clId="{75C2B044-32C8-41F0-B310-4FFF9FB23414}" dt="2022-08-03T15:59:53.531" v="1" actId="6549"/>
        <pc:sldMkLst>
          <pc:docMk/>
          <pc:sldMk cId="1353611040" sldId="275"/>
        </pc:sldMkLst>
      </pc:sldChg>
      <pc:sldChg chg="modNotesTx">
        <pc:chgData name="Lesley Bartholomew" userId="1dc68fe7-ab0f-4f95-8292-86a9cebd3568" providerId="ADAL" clId="{75C2B044-32C8-41F0-B310-4FFF9FB23414}" dt="2022-08-03T16:00:06.263" v="3" actId="6549"/>
        <pc:sldMkLst>
          <pc:docMk/>
          <pc:sldMk cId="1889100139" sldId="276"/>
        </pc:sldMkLst>
      </pc:sldChg>
      <pc:sldChg chg="modNotesTx">
        <pc:chgData name="Lesley Bartholomew" userId="1dc68fe7-ab0f-4f95-8292-86a9cebd3568" providerId="ADAL" clId="{75C2B044-32C8-41F0-B310-4FFF9FB23414}" dt="2022-08-03T16:00:10.308" v="4" actId="6549"/>
        <pc:sldMkLst>
          <pc:docMk/>
          <pc:sldMk cId="3304061487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5FEA-B18E-4C48-B36F-D26714F11031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8232E-8032-4333-A5B3-8B7F2CF0B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86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49BE-20F8-984C-80C9-BE7F8C85E9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1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9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849BE-20F8-984C-80C9-BE7F8C85E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6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75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75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35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8232E-8032-4333-A5B3-8B7F2CF0BF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0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7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2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7881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8058"/>
            <a:ext cx="10515600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53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0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8058"/>
            <a:ext cx="5181600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8058"/>
            <a:ext cx="5181600" cy="4786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338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6460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041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35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16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806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2632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170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9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4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11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8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0DC2C-BD1A-4257-9D06-DD1508B36234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8F6C9-213B-4727-ABEF-81D3B5AA1D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8058"/>
            <a:ext cx="10515600" cy="478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0"/>
            <a:ext cx="12192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4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BBBE3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plywoodtrail@gmail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2100"/>
            <a:ext cx="12192000" cy="27559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2900" y="5296218"/>
            <a:ext cx="7670800" cy="145986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/>
              <a:t>A Bicycle &amp; Pedestrian Trail Project Between Plymouth &amp; Woodbury Counties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3" y="5029200"/>
            <a:ext cx="3004514" cy="120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A6553-5CDB-4DDD-BA5D-153C2A078005}"/>
              </a:ext>
            </a:extLst>
          </p:cNvPr>
          <p:cNvSpPr txBox="1"/>
          <p:nvPr/>
        </p:nvSpPr>
        <p:spPr>
          <a:xfrm>
            <a:off x="10507594" y="6346950"/>
            <a:ext cx="186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 2022</a:t>
            </a:r>
          </a:p>
        </p:txBody>
      </p:sp>
    </p:spTree>
    <p:extLst>
      <p:ext uri="{BB962C8B-B14F-4D97-AF65-F5344CB8AC3E}">
        <p14:creationId xmlns:p14="http://schemas.microsoft.com/office/powerpoint/2010/main" val="83827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0" y="365125"/>
            <a:ext cx="3420441" cy="60633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282495"/>
            <a:ext cx="5827644" cy="1325563"/>
          </a:xfrm>
        </p:spPr>
        <p:txBody>
          <a:bodyPr/>
          <a:lstStyle/>
          <a:p>
            <a:r>
              <a:rPr lang="en-US" b="1" dirty="0">
                <a:solidFill>
                  <a:srgbClr val="F68B30"/>
                </a:solidFill>
              </a:rPr>
              <a:t>Connection 3 </a:t>
            </a:r>
            <a:r>
              <a:rPr lang="en-US" dirty="0">
                <a:solidFill>
                  <a:schemeClr val="accent3"/>
                </a:solidFill>
              </a:rPr>
              <a:t>– Sioux City to Hinton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Connection 3 </a:t>
            </a:r>
            <a:r>
              <a:rPr lang="en-US" dirty="0"/>
              <a:t>– 6.6-mile concrete trail connecting Sioux City to Hinton</a:t>
            </a:r>
          </a:p>
          <a:p>
            <a:r>
              <a:rPr lang="en-US" dirty="0"/>
              <a:t>City of Sioux City funding via Destination Iowa and private donors  </a:t>
            </a:r>
          </a:p>
          <a:p>
            <a:r>
              <a:rPr lang="en-US" dirty="0"/>
              <a:t>Letting December 2024 - spring 2025 construction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10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0" y="365125"/>
            <a:ext cx="3420441" cy="60633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282495"/>
            <a:ext cx="5827644" cy="1325563"/>
          </a:xfrm>
        </p:spPr>
        <p:txBody>
          <a:bodyPr/>
          <a:lstStyle/>
          <a:p>
            <a:r>
              <a:rPr lang="en-US" b="1" dirty="0">
                <a:solidFill>
                  <a:srgbClr val="00A191"/>
                </a:solidFill>
              </a:rPr>
              <a:t>Connection 2 </a:t>
            </a:r>
            <a:r>
              <a:rPr lang="en-US" dirty="0">
                <a:solidFill>
                  <a:srgbClr val="00A191"/>
                </a:solidFill>
              </a:rPr>
              <a:t>– Merrill to Hinton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Connection 2 </a:t>
            </a:r>
            <a:r>
              <a:rPr lang="en-US" dirty="0"/>
              <a:t>– 6-mile concrete trail</a:t>
            </a:r>
          </a:p>
          <a:p>
            <a:r>
              <a:rPr lang="en-US" dirty="0"/>
              <a:t>Route still being determined – east side or west side of Hwy 75</a:t>
            </a:r>
          </a:p>
          <a:p>
            <a:r>
              <a:rPr lang="en-US" dirty="0"/>
              <a:t>Large bridge in Merrill, multiple smaller bridges along the route, grade separated crossing north of Hinton</a:t>
            </a:r>
          </a:p>
          <a:p>
            <a:r>
              <a:rPr lang="en-US" dirty="0"/>
              <a:t>Completion – TBD dependent on cost and fundraising.</a:t>
            </a:r>
          </a:p>
        </p:txBody>
      </p:sp>
    </p:spTree>
    <p:extLst>
      <p:ext uri="{BB962C8B-B14F-4D97-AF65-F5344CB8AC3E}">
        <p14:creationId xmlns:p14="http://schemas.microsoft.com/office/powerpoint/2010/main" val="330406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883" y="257503"/>
            <a:ext cx="4527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Need IDOT input for Connection 2 – Merrill to Hinton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503" y="1748346"/>
            <a:ext cx="40663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Determine best corridor to follow</a:t>
            </a:r>
            <a:br>
              <a:rPr lang="en-US" sz="2000" dirty="0">
                <a:latin typeface="Corbel" panose="020B0503020204020204" pitchFamily="34" charset="0"/>
              </a:rPr>
            </a:br>
            <a:endParaRPr lang="en-US" sz="2000" dirty="0">
              <a:latin typeface="Corbel" panose="020B05030202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Hwy 75 grade separated crossing near Merrill</a:t>
            </a:r>
            <a:br>
              <a:rPr lang="en-US" sz="2000" dirty="0">
                <a:latin typeface="Corbel" panose="020B0503020204020204" pitchFamily="34" charset="0"/>
              </a:rPr>
            </a:br>
            <a:endParaRPr lang="en-US" sz="2000" dirty="0">
              <a:latin typeface="Corbel" panose="020B05030202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Multiple bridge crossings between Merrill and Hinton</a:t>
            </a:r>
            <a:br>
              <a:rPr lang="en-US" sz="2000" dirty="0">
                <a:latin typeface="Corbel" panose="020B0503020204020204" pitchFamily="34" charset="0"/>
              </a:rPr>
            </a:br>
            <a:endParaRPr lang="en-US" sz="2000" dirty="0">
              <a:latin typeface="Corbel" panose="020B05030202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Hwy 75 grade separated crossing north of Hinton</a:t>
            </a:r>
            <a:br>
              <a:rPr lang="en-US" sz="2000" dirty="0">
                <a:latin typeface="Corbel" panose="020B0503020204020204" pitchFamily="34" charset="0"/>
              </a:rPr>
            </a:br>
            <a:endParaRPr lang="en-US" sz="2000" dirty="0">
              <a:latin typeface="Corbel" panose="020B0503020204020204" pitchFamily="34" charset="0"/>
            </a:endParaRPr>
          </a:p>
          <a:p>
            <a:endParaRPr lang="en-US" sz="2000" dirty="0">
              <a:latin typeface="Arial Rounded MT Bold" panose="020F07040305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09" y="0"/>
            <a:ext cx="7238791" cy="54218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5514422"/>
            <a:ext cx="5486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Floyd River Valley, looking toward Hinton</a:t>
            </a:r>
          </a:p>
        </p:txBody>
      </p:sp>
      <p:pic>
        <p:nvPicPr>
          <p:cNvPr id="10" name="Picture 9" descr="PlyWood_colo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53" y="4993728"/>
            <a:ext cx="3555090" cy="150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608058"/>
            <a:ext cx="7137400" cy="478647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/>
              <a:t>PlyWood Trail, Inc.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PO Box 31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Le Mars, IA 51031-0031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4D4F21"/>
                </a:solidFill>
                <a:hlinkClick r:id="rId2"/>
              </a:rPr>
              <a:t>plywoodtrail@gmail.com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plywoodtrail.org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PlyWood Trail Foundation is recognized as a 501(c)(3) non-profit organization, </a:t>
            </a:r>
            <a:r>
              <a:rPr lang="en-US" b="1" dirty="0"/>
              <a:t>EIN 81-1756903.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04988"/>
            <a:ext cx="673100" cy="75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68" y="3771900"/>
            <a:ext cx="981364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9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3487" y="585056"/>
            <a:ext cx="6476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  <a:latin typeface="Corbel" panose="020B0503020204020204" pitchFamily="34" charset="0"/>
              </a:rPr>
              <a:t>BACKGROUND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487" y="1263368"/>
            <a:ext cx="60457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Sioux City represents the largest Iowa community without a trail connection to a neighboring Iowa town.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PlyWood Trail will provide a long-desired connection between the communities of Le Mars, Merrill, Hinton and Sioux City across two major rivers to two adjoining States.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PlyWood Trail Advisory Board and Executive Committee formed in 2015 to advance the development of the Trail.</a:t>
            </a:r>
          </a:p>
          <a:p>
            <a:endParaRPr lang="en-US" sz="2000" dirty="0">
              <a:latin typeface="Corbel" panose="020B0503020204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Corbel" panose="020B0503020204020204" pitchFamily="34" charset="0"/>
              </a:rPr>
              <a:t>Trails are an essential piece of growing communities – health and well-being, quality of life, economic and workforce development</a:t>
            </a:r>
            <a:r>
              <a:rPr lang="is-IS" sz="2000" dirty="0">
                <a:latin typeface="Corbel" panose="020B0503020204020204" pitchFamily="34" charset="0"/>
              </a:rPr>
              <a:t>….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16888" y="6385188"/>
            <a:ext cx="5486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RAGBRAI 2022 – Leaving Sgt. Bluff</a:t>
            </a:r>
          </a:p>
        </p:txBody>
      </p:sp>
      <p:pic>
        <p:nvPicPr>
          <p:cNvPr id="10" name="Picture 9" descr="PlyWood_co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543" y="318134"/>
            <a:ext cx="3555090" cy="1502581"/>
          </a:xfrm>
          <a:prstGeom prst="rect">
            <a:avLst/>
          </a:prstGeom>
        </p:spPr>
      </p:pic>
      <p:pic>
        <p:nvPicPr>
          <p:cNvPr id="3" name="Picture 2" descr="A group of people riding bicycles on a road&#10;&#10;Description automatically generated with medium confidence">
            <a:extLst>
              <a:ext uri="{FF2B5EF4-FFF2-40B4-BE49-F238E27FC236}">
                <a16:creationId xmlns:a16="http://schemas.microsoft.com/office/drawing/2014/main" id="{D7565785-9401-50A4-3E23-FDB5D60DF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9"/>
          <a:stretch/>
        </p:blipFill>
        <p:spPr>
          <a:xfrm>
            <a:off x="6809590" y="2053924"/>
            <a:ext cx="5031840" cy="43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2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377" y="634999"/>
            <a:ext cx="10561713" cy="5734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2D050"/>
                </a:solidFill>
                <a:latin typeface="Corbel" panose="020B0503020204020204" pitchFamily="34" charset="0"/>
              </a:rPr>
              <a:t>People want:</a:t>
            </a:r>
            <a:br>
              <a:rPr lang="en-US" b="1" dirty="0">
                <a:solidFill>
                  <a:srgbClr val="92D050"/>
                </a:solidFill>
                <a:latin typeface="Corbel" panose="020B050302020402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orbel" panose="020B0503020204020204" pitchFamily="34" charset="0"/>
              </a:rPr>
              <a:t>Water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>
                <a:solidFill>
                  <a:srgbClr val="92D050"/>
                </a:solidFill>
                <a:latin typeface="Corbel" panose="020B0503020204020204" pitchFamily="34" charset="0"/>
              </a:rPr>
              <a:t>and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orbel" panose="020B0503020204020204" pitchFamily="34" charset="0"/>
              </a:rPr>
              <a:t>Trails	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rbel" panose="020B0503020204020204" pitchFamily="34" charset="0"/>
              </a:rPr>
              <a:t> 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19850" cy="47558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>
                <a:solidFill>
                  <a:srgbClr val="92D050"/>
                </a:solidFill>
                <a:latin typeface="Corbel" panose="020B0503020204020204" pitchFamily="34" charset="0"/>
              </a:rPr>
              <a:t>The Opportunity:</a:t>
            </a:r>
          </a:p>
          <a:p>
            <a:pPr marL="0" indent="0">
              <a:buNone/>
            </a:pPr>
            <a:endParaRPr lang="en-US" sz="3600" dirty="0">
              <a:solidFill>
                <a:srgbClr val="1F4E79"/>
              </a:solidFill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Corbel" panose="020B0503020204020204" pitchFamily="34" charset="0"/>
              </a:rPr>
              <a:t>To create an extraordinary, unique regional Tri-State </a:t>
            </a:r>
          </a:p>
          <a:p>
            <a:pPr marL="0" indent="0">
              <a:buNone/>
            </a:pPr>
            <a:r>
              <a:rPr lang="en-US" sz="3600" b="1" dirty="0">
                <a:latin typeface="Corbel" panose="020B0503020204020204" pitchFamily="34" charset="0"/>
              </a:rPr>
              <a:t>Trail network. </a:t>
            </a:r>
          </a:p>
          <a:p>
            <a:pPr marL="0" indent="0">
              <a:buNone/>
            </a:pPr>
            <a:endParaRPr lang="is-IS" dirty="0"/>
          </a:p>
          <a:p>
            <a:endParaRPr lang="is-IS" sz="4000" dirty="0"/>
          </a:p>
          <a:p>
            <a:endParaRPr lang="is-IS" sz="4000" dirty="0"/>
          </a:p>
        </p:txBody>
      </p:sp>
      <p:pic>
        <p:nvPicPr>
          <p:cNvPr id="6" name="Picture 5" descr="PlyWood_co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8208"/>
            <a:ext cx="3555090" cy="1502581"/>
          </a:xfrm>
          <a:prstGeom prst="rect">
            <a:avLst/>
          </a:prstGeom>
        </p:spPr>
      </p:pic>
      <p:pic>
        <p:nvPicPr>
          <p:cNvPr id="11" name="Picture 10" descr="A couple of people wearing helmets and goggles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182C4D35-BE03-153D-D381-CF3C36B06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47" y="1717156"/>
            <a:ext cx="3729605" cy="49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5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Fundraising – Where We Are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74893"/>
            <a:ext cx="10655105" cy="4786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$5,018,300 commitment from </a:t>
            </a:r>
            <a:r>
              <a:rPr lang="en-US" b="1" dirty="0"/>
              <a:t>Destination Iowa Grant Program</a:t>
            </a:r>
          </a:p>
          <a:p>
            <a:r>
              <a:rPr lang="en-US" dirty="0"/>
              <a:t>$1M commitment from </a:t>
            </a:r>
            <a:r>
              <a:rPr lang="en-US" b="1" dirty="0"/>
              <a:t>Le Mars Betterment Foundation</a:t>
            </a:r>
          </a:p>
          <a:p>
            <a:r>
              <a:rPr lang="en-US" dirty="0"/>
              <a:t>$2M commitment from </a:t>
            </a:r>
            <a:r>
              <a:rPr lang="en-US" b="1" dirty="0"/>
              <a:t>Wells Enterprises </a:t>
            </a:r>
            <a:r>
              <a:rPr lang="en-US" dirty="0"/>
              <a:t>and </a:t>
            </a:r>
            <a:r>
              <a:rPr lang="en-US" b="1" dirty="0"/>
              <a:t>Mike &amp; Cheryl Wells</a:t>
            </a:r>
          </a:p>
          <a:p>
            <a:r>
              <a:rPr lang="en-US" dirty="0"/>
              <a:t>$150K from </a:t>
            </a:r>
            <a:r>
              <a:rPr lang="en-US" b="1" dirty="0"/>
              <a:t>Schuster Trucking </a:t>
            </a:r>
            <a:r>
              <a:rPr lang="en-US" dirty="0"/>
              <a:t>and </a:t>
            </a:r>
            <a:r>
              <a:rPr lang="en-US" b="1" dirty="0"/>
              <a:t>Steve &amp; Danna Schuster</a:t>
            </a:r>
          </a:p>
          <a:p>
            <a:r>
              <a:rPr lang="en-US" dirty="0"/>
              <a:t>$875K from the </a:t>
            </a:r>
            <a:r>
              <a:rPr lang="en-US" b="1" dirty="0"/>
              <a:t>City of Sioux City</a:t>
            </a:r>
          </a:p>
          <a:p>
            <a:r>
              <a:rPr lang="en-US" dirty="0"/>
              <a:t>$300,000 </a:t>
            </a:r>
            <a:r>
              <a:rPr lang="en-US" b="1" dirty="0"/>
              <a:t>IDOT</a:t>
            </a:r>
            <a:r>
              <a:rPr lang="en-US" dirty="0"/>
              <a:t> </a:t>
            </a:r>
            <a:r>
              <a:rPr lang="en-US" b="1" dirty="0"/>
              <a:t>Fed Rec Trails Grant </a:t>
            </a:r>
          </a:p>
          <a:p>
            <a:r>
              <a:rPr lang="en-US" dirty="0"/>
              <a:t>$25,000 from</a:t>
            </a:r>
            <a:r>
              <a:rPr lang="en-US" b="1" dirty="0"/>
              <a:t> Greg and Teri Grupp</a:t>
            </a:r>
          </a:p>
          <a:p>
            <a:r>
              <a:rPr lang="en-US" dirty="0"/>
              <a:t>$25,000 from </a:t>
            </a:r>
            <a:r>
              <a:rPr lang="en-US" b="1" dirty="0"/>
              <a:t>Empirical Foods</a:t>
            </a:r>
          </a:p>
          <a:p>
            <a:r>
              <a:rPr lang="en-US" dirty="0"/>
              <a:t>In addition, several individual donors along with Plymouth County Cyclists have stepped up, including members of the Trail committee.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253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0" y="365125"/>
            <a:ext cx="3420441" cy="60633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Trail Segments:</a:t>
            </a:r>
          </a:p>
          <a:p>
            <a:pPr lvl="1"/>
            <a:r>
              <a:rPr lang="en-US" b="1" dirty="0">
                <a:solidFill>
                  <a:srgbClr val="BBBE33"/>
                </a:solidFill>
              </a:rPr>
              <a:t>Connection 1 - </a:t>
            </a:r>
            <a:r>
              <a:rPr lang="en-US" dirty="0"/>
              <a:t>Le Mars to Merrill</a:t>
            </a:r>
          </a:p>
          <a:p>
            <a:pPr lvl="1"/>
            <a:r>
              <a:rPr lang="en-US" b="1" dirty="0">
                <a:solidFill>
                  <a:srgbClr val="00A191"/>
                </a:solidFill>
              </a:rPr>
              <a:t>Connection 2 - </a:t>
            </a:r>
            <a:r>
              <a:rPr lang="en-US" dirty="0"/>
              <a:t>Merrill to Hinton</a:t>
            </a:r>
          </a:p>
          <a:p>
            <a:pPr lvl="1"/>
            <a:r>
              <a:rPr lang="en-US" b="1" dirty="0">
                <a:solidFill>
                  <a:srgbClr val="F68B30"/>
                </a:solidFill>
              </a:rPr>
              <a:t>Connection 3 - </a:t>
            </a:r>
            <a:r>
              <a:rPr lang="en-US" dirty="0"/>
              <a:t>Hinton to Sioux City</a:t>
            </a:r>
          </a:p>
          <a:p>
            <a:r>
              <a:rPr lang="en-US" dirty="0"/>
              <a:t>Completed trail will be 16 miles </a:t>
            </a:r>
          </a:p>
        </p:txBody>
      </p:sp>
    </p:spTree>
    <p:extLst>
      <p:ext uri="{BB962C8B-B14F-4D97-AF65-F5344CB8AC3E}">
        <p14:creationId xmlns:p14="http://schemas.microsoft.com/office/powerpoint/2010/main" val="23174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0" y="365125"/>
            <a:ext cx="3420441" cy="60633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282495"/>
            <a:ext cx="5827644" cy="1325563"/>
          </a:xfrm>
        </p:spPr>
        <p:txBody>
          <a:bodyPr/>
          <a:lstStyle/>
          <a:p>
            <a:r>
              <a:rPr lang="en-US" dirty="0"/>
              <a:t>Connection 1 – Le Mars to Merrill (1a)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Connection 1 (Phase 1a) </a:t>
            </a:r>
            <a:r>
              <a:rPr lang="en-US" dirty="0"/>
              <a:t>– work started in Merrill for bridge, ¼ mile trail &amp; trailhead in 2022</a:t>
            </a:r>
          </a:p>
          <a:p>
            <a:r>
              <a:rPr lang="en-US" dirty="0"/>
              <a:t>Funding complete</a:t>
            </a:r>
          </a:p>
          <a:p>
            <a:r>
              <a:rPr lang="en-US" dirty="0"/>
              <a:t>Anticipate completion spring of 2023</a:t>
            </a:r>
          </a:p>
        </p:txBody>
      </p:sp>
    </p:spTree>
    <p:extLst>
      <p:ext uri="{BB962C8B-B14F-4D97-AF65-F5344CB8AC3E}">
        <p14:creationId xmlns:p14="http://schemas.microsoft.com/office/powerpoint/2010/main" val="77550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F4AA124-C0BD-4F20-A1DB-CD319113A0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077837"/>
              </p:ext>
            </p:extLst>
          </p:nvPr>
        </p:nvGraphicFramePr>
        <p:xfrm>
          <a:off x="982813" y="-323556"/>
          <a:ext cx="11098572" cy="718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658469" imgH="7543800" progId="AcroExch.Document.DC">
                  <p:embed/>
                </p:oleObj>
              </mc:Choice>
              <mc:Fallback>
                <p:oleObj name="Acrobat Document" r:id="rId2" imgW="11658469" imgH="7543800" progId="AcroExch.Document.DC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F4AA124-C0BD-4F20-A1DB-CD319113A0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2813" y="-323556"/>
                        <a:ext cx="11098572" cy="718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43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70" y="365125"/>
            <a:ext cx="3420441" cy="60633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282495"/>
            <a:ext cx="5827644" cy="1325563"/>
          </a:xfrm>
        </p:spPr>
        <p:txBody>
          <a:bodyPr/>
          <a:lstStyle/>
          <a:p>
            <a:r>
              <a:rPr lang="en-US" dirty="0"/>
              <a:t>Connection 1 – Le Mars to Merrill (1b)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Connection 1 (Phase 1b) </a:t>
            </a:r>
            <a:r>
              <a:rPr lang="en-US" dirty="0"/>
              <a:t>– </a:t>
            </a:r>
            <a:br>
              <a:rPr lang="en-US" dirty="0"/>
            </a:br>
            <a:r>
              <a:rPr lang="en-US" dirty="0"/>
              <a:t>3-mile concrete trail connecting Le Mars and Merrill </a:t>
            </a:r>
          </a:p>
          <a:p>
            <a:r>
              <a:rPr lang="en-US" dirty="0"/>
              <a:t>Funding complete</a:t>
            </a:r>
          </a:p>
          <a:p>
            <a:r>
              <a:rPr lang="en-US" dirty="0"/>
              <a:t>Bid and kickoff early 2023</a:t>
            </a:r>
          </a:p>
          <a:p>
            <a:r>
              <a:rPr lang="en-US" dirty="0"/>
              <a:t>Anticipate completion fall of 2023</a:t>
            </a:r>
          </a:p>
        </p:txBody>
      </p:sp>
    </p:spTree>
    <p:extLst>
      <p:ext uri="{BB962C8B-B14F-4D97-AF65-F5344CB8AC3E}">
        <p14:creationId xmlns:p14="http://schemas.microsoft.com/office/powerpoint/2010/main" val="1353611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A431-A649-45A2-8E6D-8F648DEA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1b Trail Location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1DD8A64-EFC4-46DF-B020-FF1918031C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877642"/>
              </p:ext>
            </p:extLst>
          </p:nvPr>
        </p:nvGraphicFramePr>
        <p:xfrm>
          <a:off x="-185531" y="1800639"/>
          <a:ext cx="13026887" cy="3256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98755050" imgH="24688589" progId="Acrobat.Document.DC">
                  <p:embed/>
                </p:oleObj>
              </mc:Choice>
              <mc:Fallback>
                <p:oleObj name="Acrobat Document" r:id="rId2" imgW="98755050" imgH="24688589" progId="Acrobat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1DD8A64-EFC4-46DF-B020-FF1918031C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85531" y="1800639"/>
                        <a:ext cx="13026887" cy="3256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5574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LYWOOD-TRAIL">
  <a:themeElements>
    <a:clrScheme name="Custom 1">
      <a:dk1>
        <a:srgbClr val="4C4F20"/>
      </a:dk1>
      <a:lt1>
        <a:srgbClr val="FFFFFF"/>
      </a:lt1>
      <a:dk2>
        <a:srgbClr val="5F524F"/>
      </a:dk2>
      <a:lt2>
        <a:srgbClr val="E7E6E6"/>
      </a:lt2>
      <a:accent1>
        <a:srgbClr val="BABD33"/>
      </a:accent1>
      <a:accent2>
        <a:srgbClr val="4C4F20"/>
      </a:accent2>
      <a:accent3>
        <a:srgbClr val="F68A2F"/>
      </a:accent3>
      <a:accent4>
        <a:srgbClr val="C76228"/>
      </a:accent4>
      <a:accent5>
        <a:srgbClr val="ADA18F"/>
      </a:accent5>
      <a:accent6>
        <a:srgbClr val="5F524F"/>
      </a:accent6>
      <a:hlink>
        <a:srgbClr val="00A091"/>
      </a:hlink>
      <a:folHlink>
        <a:srgbClr val="4A5E68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YWOOD-TRAIL" id="{8AE31864-945D-8443-AF6C-790361242395}" vid="{F67CF258-5650-D147-AEBE-CBA9FB73BC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6256</TotalTime>
  <Words>521</Words>
  <Application>Microsoft Office PowerPoint</Application>
  <PresentationFormat>Widescreen</PresentationFormat>
  <Paragraphs>77</Paragraphs>
  <Slides>13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Rounded MT Bold</vt:lpstr>
      <vt:lpstr>Calibri</vt:lpstr>
      <vt:lpstr>Calibri Light</vt:lpstr>
      <vt:lpstr>Corbel</vt:lpstr>
      <vt:lpstr>Courier New</vt:lpstr>
      <vt:lpstr>Office Theme</vt:lpstr>
      <vt:lpstr>PLYWOOD-TRAIL</vt:lpstr>
      <vt:lpstr>Acrobat Document</vt:lpstr>
      <vt:lpstr>PowerPoint Presentation</vt:lpstr>
      <vt:lpstr>PowerPoint Presentation</vt:lpstr>
      <vt:lpstr>People want: Water and Trails  </vt:lpstr>
      <vt:lpstr>Fundraising – Where We Are Today</vt:lpstr>
      <vt:lpstr>Trail Design</vt:lpstr>
      <vt:lpstr>Connection 1 – Le Mars to Merrill (1a)</vt:lpstr>
      <vt:lpstr>PowerPoint Presentation</vt:lpstr>
      <vt:lpstr>Connection 1 – Le Mars to Merrill (1b)</vt:lpstr>
      <vt:lpstr>Phase 1b Trail Location</vt:lpstr>
      <vt:lpstr>Connection 3 – Sioux City to Hinton</vt:lpstr>
      <vt:lpstr>Connection 2 – Merrill to Hinton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 McGaffin</dc:creator>
  <cp:lastModifiedBy>Lesley Bartholomew</cp:lastModifiedBy>
  <cp:revision>55</cp:revision>
  <dcterms:created xsi:type="dcterms:W3CDTF">2016-08-22T12:53:25Z</dcterms:created>
  <dcterms:modified xsi:type="dcterms:W3CDTF">2022-08-03T16:00:22Z</dcterms:modified>
</cp:coreProperties>
</file>