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67" r:id="rId3"/>
    <p:sldId id="334" r:id="rId4"/>
    <p:sldId id="333" r:id="rId5"/>
    <p:sldId id="364" r:id="rId6"/>
    <p:sldId id="366" r:id="rId7"/>
    <p:sldId id="369" r:id="rId8"/>
    <p:sldId id="28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acia, Jennifer" initials="KJ" lastIdx="1" clrIdx="0">
    <p:extLst>
      <p:ext uri="{19B8F6BF-5375-455C-9EA6-DF929625EA0E}">
        <p15:presenceInfo xmlns:p15="http://schemas.microsoft.com/office/powerpoint/2012/main" userId="S::Jennifer.Kolacia@iowadot.us::8983a76c-6d79-4463-bde6-ad2b6f92c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0" autoAdjust="0"/>
    <p:restoredTop sz="95574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94" d="100"/>
          <a:sy n="94" d="100"/>
        </p:scale>
        <p:origin x="27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8B666-719F-46AE-93F4-3B2C7EB9D63F}"/>
              </a:ext>
            </a:extLst>
          </p:cNvPr>
          <p:cNvPicPr/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71" y="280808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8E3EC-BE20-4D81-AD21-FCF0BEECDCC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22" y="507277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B9B9E-6F7A-40F0-B5CB-A879D2F3BBF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8246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541DD0-2728-4ECE-949C-818D0D0D2617}"/>
              </a:ext>
            </a:extLst>
          </p:cNvPr>
          <p:cNvSpPr/>
          <p:nvPr userDrawn="1"/>
        </p:nvSpPr>
        <p:spPr>
          <a:xfrm>
            <a:off x="8604448" y="645333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F72394-20AE-4583-8A01-A144B1C77253}" type="slidenum">
              <a:rPr lang="en-US" sz="1800" smtClean="0">
                <a:solidFill>
                  <a:schemeClr val="bg2"/>
                </a:solidFill>
                <a:latin typeface="PT Sans" panose="020B0503020203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Iowa Transportation Commission Workshop</a:t>
            </a:r>
          </a:p>
          <a:p>
            <a:r>
              <a:rPr lang="en-US" b="1">
                <a:solidFill>
                  <a:schemeClr val="bg1"/>
                </a:solidFill>
                <a:latin typeface="PT Sans" panose="020B0503020203020204" pitchFamily="34" charset="0"/>
              </a:rPr>
              <a:t>August 9, </a:t>
            </a:r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2022</a:t>
            </a:r>
            <a:endParaRPr lang="en-US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426515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SFY2023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$1,884,147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$942,074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85657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$905,101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$452,550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2023 estimated Road Use Tax Revenue for August 2022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$1,810,202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$905,100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6/30/2022)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$3,035,552.34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PT Sans" panose="020B0503020203020204"/>
                        </a:rPr>
                        <a:t>$2,836,997.97</a:t>
                      </a:r>
                      <a:endParaRPr lang="en-US" sz="1500" dirty="0">
                        <a:latin typeface="PT Sans" panose="020B05030202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83910" cy="844612"/>
            <a:chOff x="172361" y="2033593"/>
            <a:chExt cx="8883910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83910" cy="844612"/>
              <a:chOff x="173243" y="2962504"/>
              <a:chExt cx="8883910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92740" y="3118666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631099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03498" y="2962504"/>
                <a:ext cx="1435607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95" y="4941168"/>
            <a:ext cx="2648427" cy="1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F8D55A95-30AA-4930-9474-47E9277E041A}"/>
              </a:ext>
            </a:extLst>
          </p:cNvPr>
          <p:cNvSpPr>
            <a:spLocks noChangeAspect="1"/>
          </p:cNvSpPr>
          <p:nvPr/>
        </p:nvSpPr>
        <p:spPr>
          <a:xfrm>
            <a:off x="3779912" y="5373216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E8D37D6-8B6A-40D9-90CB-5A57D3CFA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85139"/>
              </p:ext>
            </p:extLst>
          </p:nvPr>
        </p:nvGraphicFramePr>
        <p:xfrm>
          <a:off x="63537" y="3848403"/>
          <a:ext cx="8896156" cy="797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2254">
                  <a:extLst>
                    <a:ext uri="{9D8B030D-6E8A-4147-A177-3AD203B41FA5}">
                      <a16:colId xmlns:a16="http://schemas.microsoft.com/office/drawing/2014/main" val="32396441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172516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7187089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3680070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11151696"/>
                    </a:ext>
                  </a:extLst>
                </a:gridCol>
                <a:gridCol w="1451374">
                  <a:extLst>
                    <a:ext uri="{9D8B030D-6E8A-4147-A177-3AD203B41FA5}">
                      <a16:colId xmlns:a16="http://schemas.microsoft.com/office/drawing/2014/main" val="2695417228"/>
                    </a:ext>
                  </a:extLst>
                </a:gridCol>
              </a:tblGrid>
              <a:tr h="797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815 feet of Lark Avenue located northeast of Hamlin.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Audubon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$736,139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$368,070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10182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574A1DD-06F5-46CE-B099-68DF092FD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14232"/>
              </p:ext>
            </p:extLst>
          </p:nvPr>
        </p:nvGraphicFramePr>
        <p:xfrm>
          <a:off x="63537" y="2476803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2254">
                  <a:extLst>
                    <a:ext uri="{9D8B030D-6E8A-4147-A177-3AD203B41FA5}">
                      <a16:colId xmlns:a16="http://schemas.microsoft.com/office/drawing/2014/main" val="32396441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172516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7187089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3680070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11151696"/>
                    </a:ext>
                  </a:extLst>
                </a:gridCol>
                <a:gridCol w="1451374">
                  <a:extLst>
                    <a:ext uri="{9D8B030D-6E8A-4147-A177-3AD203B41FA5}">
                      <a16:colId xmlns:a16="http://schemas.microsoft.com/office/drawing/2014/main" val="2695417228"/>
                    </a:ext>
                  </a:extLst>
                </a:gridCol>
              </a:tblGrid>
              <a:tr h="797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6,020 feet of 70th Avenue and 2,640 feet of 600th Street and construction of turn lanes at Iowa 7 and 70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Avenue located northwest of Storm Lake.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Buena Vista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$6,565,982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$3,282,991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10182"/>
                  </a:ext>
                </a:extLst>
              </a:tr>
            </a:tbl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5365F96E-BB40-4F0B-9732-E226513E436B}"/>
              </a:ext>
            </a:extLst>
          </p:cNvPr>
          <p:cNvSpPr>
            <a:spLocks noChangeAspect="1"/>
          </p:cNvSpPr>
          <p:nvPr/>
        </p:nvSpPr>
        <p:spPr>
          <a:xfrm>
            <a:off x="3871589" y="5949280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311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Buena Vista County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Paving of approximately 6,020 feet of 70th Avenue and 2,640 feet of 600th Street and construction of turn lanes at Iowa 7 and 70th Avenue located northwest of Storm Lake. This project will provide improved access to more than 650 acres for industrial purposes.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$6,565,982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</a:t>
            </a:r>
            <a:r>
              <a:rPr lang="en-US" sz="1800">
                <a:latin typeface="PT Sans" panose="020B0503020203020204"/>
                <a:cs typeface="Arial" pitchFamily="34" charset="0"/>
              </a:rPr>
              <a:t>:       $3,282,991  </a:t>
            </a:r>
            <a:r>
              <a:rPr lang="en-US" sz="1800" dirty="0">
                <a:latin typeface="PT Sans" panose="020B0503020203020204"/>
                <a:cs typeface="Arial" pitchFamily="34" charset="0"/>
              </a:rPr>
              <a:t>(50%)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D7A52-F9E3-4FF7-8B0B-47A8D936B3CE}"/>
              </a:ext>
            </a:extLst>
          </p:cNvPr>
          <p:cNvSpPr/>
          <p:nvPr/>
        </p:nvSpPr>
        <p:spPr>
          <a:xfrm>
            <a:off x="1259632" y="4437116"/>
            <a:ext cx="1440160" cy="36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AA1E985-E2EC-4AD6-90A0-5FCE54A5E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0" y="3140968"/>
            <a:ext cx="3738715" cy="303820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36F8E73-6AAF-478C-BA3E-068F00A76128}"/>
              </a:ext>
            </a:extLst>
          </p:cNvPr>
          <p:cNvSpPr>
            <a:spLocks noChangeAspect="1"/>
          </p:cNvSpPr>
          <p:nvPr/>
        </p:nvSpPr>
        <p:spPr>
          <a:xfrm>
            <a:off x="1475656" y="4881640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DE5B3-E396-4B1D-88C8-71F87DC6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76" y="2047740"/>
            <a:ext cx="3980655" cy="43460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20F63B-91B1-4771-BFE0-9A8213676F08}"/>
              </a:ext>
            </a:extLst>
          </p:cNvPr>
          <p:cNvCxnSpPr>
            <a:cxnSpLocks/>
          </p:cNvCxnSpPr>
          <p:nvPr/>
        </p:nvCxnSpPr>
        <p:spPr>
          <a:xfrm>
            <a:off x="5148064" y="2276872"/>
            <a:ext cx="108012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311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Audubon County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Paving of approximately 815 feet of Lark Avenue located northeast of Hamlin.  This project will provide improved access to more than 27 acres for industrial purposes. 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$736,139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    $368,070  (50%)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D7A52-F9E3-4FF7-8B0B-47A8D936B3CE}"/>
              </a:ext>
            </a:extLst>
          </p:cNvPr>
          <p:cNvSpPr/>
          <p:nvPr/>
        </p:nvSpPr>
        <p:spPr>
          <a:xfrm>
            <a:off x="1259632" y="4437116"/>
            <a:ext cx="1440160" cy="36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9F987-7D60-41A5-B2FD-3BFAD8D52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0" r="5604"/>
          <a:stretch/>
        </p:blipFill>
        <p:spPr>
          <a:xfrm>
            <a:off x="251520" y="3371455"/>
            <a:ext cx="5976665" cy="3174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E4017D-B0F9-431D-A8B9-D6D8499AA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82748"/>
            <a:ext cx="3076001" cy="272806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36F8E73-6AAF-478C-BA3E-068F00A76128}"/>
              </a:ext>
            </a:extLst>
          </p:cNvPr>
          <p:cNvSpPr>
            <a:spLocks noChangeAspect="1"/>
          </p:cNvSpPr>
          <p:nvPr/>
        </p:nvSpPr>
        <p:spPr>
          <a:xfrm>
            <a:off x="7812360" y="2998394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5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15065</TotalTime>
  <Words>383</Words>
  <Application>Microsoft Office PowerPoint</Application>
  <PresentationFormat>On-screen Show (4:3)</PresentationFormat>
  <Paragraphs>75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Local Development Project Evaluation Criteria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464</cp:revision>
  <cp:lastPrinted>2022-08-02T09:42:29Z</cp:lastPrinted>
  <dcterms:created xsi:type="dcterms:W3CDTF">2014-05-10T08:44:16Z</dcterms:created>
  <dcterms:modified xsi:type="dcterms:W3CDTF">2022-08-02T17:19:02Z</dcterms:modified>
</cp:coreProperties>
</file>