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40" r:id="rId3"/>
    <p:sldId id="341" r:id="rId4"/>
    <p:sldId id="334" r:id="rId5"/>
    <p:sldId id="342" r:id="rId6"/>
    <p:sldId id="343" r:id="rId7"/>
    <p:sldId id="333" r:id="rId8"/>
    <p:sldId id="287" r:id="rId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86D"/>
    <a:srgbClr val="00717F"/>
    <a:srgbClr val="B55813"/>
    <a:srgbClr val="B1B3B3"/>
    <a:srgbClr val="53565A"/>
    <a:srgbClr val="871721"/>
    <a:srgbClr val="FF9966"/>
    <a:srgbClr val="FF0066"/>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6" autoAdjust="0"/>
    <p:restoredTop sz="95550" autoAdjust="0"/>
  </p:normalViewPr>
  <p:slideViewPr>
    <p:cSldViewPr>
      <p:cViewPr varScale="1">
        <p:scale>
          <a:sx n="137" d="100"/>
          <a:sy n="137" d="100"/>
        </p:scale>
        <p:origin x="150"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4999999999999"/>
          <c:y val="0.21076233183856502"/>
          <c:w val="0.40625"/>
          <c:h val="0.72869955156950672"/>
        </c:manualLayout>
      </c:layout>
      <c:pieChart>
        <c:varyColors val="1"/>
        <c:ser>
          <c:idx val="0"/>
          <c:order val="0"/>
          <c:tx>
            <c:strRef>
              <c:f>Sheet1!$A$2</c:f>
              <c:strCache>
                <c:ptCount val="1"/>
              </c:strCache>
            </c:strRef>
          </c:tx>
          <c:spPr>
            <a:solidFill>
              <a:schemeClr val="accent1"/>
            </a:solidFill>
            <a:ln w="10411">
              <a:solidFill>
                <a:schemeClr val="tx1"/>
              </a:solidFill>
              <a:prstDash val="solid"/>
            </a:ln>
          </c:spPr>
          <c:dPt>
            <c:idx val="0"/>
            <c:bubble3D val="0"/>
            <c:spPr>
              <a:solidFill>
                <a:schemeClr val="bg1">
                  <a:lumMod val="50000"/>
                </a:schemeClr>
              </a:solidFill>
              <a:ln w="10411">
                <a:solidFill>
                  <a:schemeClr val="tx1"/>
                </a:solidFill>
                <a:prstDash val="solid"/>
              </a:ln>
            </c:spPr>
            <c:extLst>
              <c:ext xmlns:c16="http://schemas.microsoft.com/office/drawing/2014/chart" uri="{C3380CC4-5D6E-409C-BE32-E72D297353CC}">
                <c16:uniqueId val="{00000001-4B5C-4BDD-8C24-7C2F11CC37B6}"/>
              </c:ext>
            </c:extLst>
          </c:dPt>
          <c:dPt>
            <c:idx val="1"/>
            <c:bubble3D val="0"/>
            <c:spPr>
              <a:solidFill>
                <a:srgbClr val="34495E"/>
              </a:solidFill>
              <a:ln w="10411">
                <a:solidFill>
                  <a:schemeClr val="tx1"/>
                </a:solidFill>
                <a:prstDash val="solid"/>
              </a:ln>
            </c:spPr>
            <c:extLst>
              <c:ext xmlns:c16="http://schemas.microsoft.com/office/drawing/2014/chart" uri="{C3380CC4-5D6E-409C-BE32-E72D297353CC}">
                <c16:uniqueId val="{00000003-4B5C-4BDD-8C24-7C2F11CC37B6}"/>
              </c:ext>
            </c:extLst>
          </c:dPt>
          <c:dPt>
            <c:idx val="2"/>
            <c:bubble3D val="0"/>
            <c:spPr>
              <a:solidFill>
                <a:srgbClr val="871721"/>
              </a:solidFill>
              <a:ln w="10411">
                <a:solidFill>
                  <a:schemeClr val="tx1"/>
                </a:solidFill>
                <a:prstDash val="solid"/>
              </a:ln>
            </c:spPr>
            <c:extLst>
              <c:ext xmlns:c16="http://schemas.microsoft.com/office/drawing/2014/chart" uri="{C3380CC4-5D6E-409C-BE32-E72D297353CC}">
                <c16:uniqueId val="{00000005-4B5C-4BDD-8C24-7C2F11CC37B6}"/>
              </c:ext>
            </c:extLst>
          </c:dPt>
          <c:dLbls>
            <c:dLbl>
              <c:idx val="0"/>
              <c:layout>
                <c:manualLayout>
                  <c:x val="-0.20394876573165857"/>
                  <c:y val="8.3685521428549889E-2"/>
                </c:manualLayout>
              </c:layout>
              <c:tx>
                <c:rich>
                  <a:bodyPr/>
                  <a:lstStyle/>
                  <a:p>
                    <a:r>
                      <a:rPr lang="en-US" baseline="0" dirty="0">
                        <a:solidFill>
                          <a:schemeClr val="bg1"/>
                        </a:solidFill>
                      </a:rPr>
                      <a:t>City 45% </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5C-4BDD-8C24-7C2F11CC37B6}"/>
                </c:ext>
              </c:extLst>
            </c:dLbl>
            <c:dLbl>
              <c:idx val="1"/>
              <c:layout>
                <c:manualLayout>
                  <c:x val="0.1889712759119396"/>
                  <c:y val="-0.13435380877259798"/>
                </c:manualLayout>
              </c:layout>
              <c:tx>
                <c:rich>
                  <a:bodyPr/>
                  <a:lstStyle/>
                  <a:p>
                    <a:pPr>
                      <a:defRPr sz="1537" b="0" i="0" u="none" strike="noStrike" baseline="0">
                        <a:solidFill>
                          <a:schemeClr val="bg1"/>
                        </a:solidFill>
                        <a:latin typeface="Arial"/>
                        <a:ea typeface="Arial"/>
                        <a:cs typeface="Arial"/>
                      </a:defRPr>
                    </a:pPr>
                    <a:r>
                      <a:rPr lang="en-US" baseline="0">
                        <a:solidFill>
                          <a:schemeClr val="bg1"/>
                        </a:solidFill>
                      </a:rPr>
                      <a:t>County 47%</a:t>
                    </a:r>
                  </a:p>
                </c:rich>
              </c:tx>
              <c:spPr>
                <a:noFill/>
                <a:ln w="20822">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B5C-4BDD-8C24-7C2F11CC37B6}"/>
                </c:ext>
              </c:extLst>
            </c:dLbl>
            <c:dLbl>
              <c:idx val="2"/>
              <c:layout>
                <c:manualLayout>
                  <c:x val="1.5976025549900363E-2"/>
                  <c:y val="6.8218030831057083E-2"/>
                </c:manualLayout>
              </c:layout>
              <c:tx>
                <c:rich>
                  <a:bodyPr/>
                  <a:lstStyle/>
                  <a:p>
                    <a:r>
                      <a:rPr lang="en-US" dirty="0"/>
                      <a:t>Primary 8%</a:t>
                    </a:r>
                  </a:p>
                </c:rich>
              </c:tx>
              <c:showLegendKey val="0"/>
              <c:showVal val="1"/>
              <c:showCatName val="0"/>
              <c:showSerName val="0"/>
              <c:showPercent val="0"/>
              <c:showBubbleSize val="0"/>
              <c:extLst>
                <c:ext xmlns:c15="http://schemas.microsoft.com/office/drawing/2012/chart" uri="{CE6537A1-D6FC-4f65-9D91-7224C49458BB}">
                  <c15:layout>
                    <c:manualLayout>
                      <c:w val="0.22905944191300595"/>
                      <c:h val="0.18282749792357023"/>
                    </c:manualLayout>
                  </c15:layout>
                  <c15:showDataLabelsRange val="0"/>
                </c:ext>
                <c:ext xmlns:c16="http://schemas.microsoft.com/office/drawing/2014/chart" uri="{C3380CC4-5D6E-409C-BE32-E72D297353CC}">
                  <c16:uniqueId val="{00000005-4B5C-4BDD-8C24-7C2F11CC37B6}"/>
                </c:ext>
              </c:extLst>
            </c:dLbl>
            <c:spPr>
              <a:noFill/>
              <a:ln w="20822">
                <a:noFill/>
              </a:ln>
            </c:spPr>
            <c:txPr>
              <a:bodyPr/>
              <a:lstStyle/>
              <a:p>
                <a:pPr>
                  <a:defRPr sz="1537" b="0" i="0" u="none" strike="noStrike" baseline="0">
                    <a:solidFill>
                      <a:schemeClr val="tx1"/>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Sheet1!$B$2:$D$2</c:f>
              <c:numCache>
                <c:formatCode>0%</c:formatCode>
                <c:ptCount val="3"/>
                <c:pt idx="0">
                  <c:v>0.44</c:v>
                </c:pt>
                <c:pt idx="1">
                  <c:v>0.47</c:v>
                </c:pt>
                <c:pt idx="2">
                  <c:v>0.09</c:v>
                </c:pt>
              </c:numCache>
            </c:numRef>
          </c:val>
          <c:extLst>
            <c:ext xmlns:c16="http://schemas.microsoft.com/office/drawing/2014/chart" uri="{C3380CC4-5D6E-409C-BE32-E72D297353CC}">
              <c16:uniqueId val="{00000006-4B5C-4BDD-8C24-7C2F11CC37B6}"/>
            </c:ext>
          </c:extLst>
        </c:ser>
        <c:ser>
          <c:idx val="1"/>
          <c:order val="1"/>
          <c:tx>
            <c:strRef>
              <c:f>Sheet1!$A$3</c:f>
              <c:strCache>
                <c:ptCount val="1"/>
              </c:strCache>
            </c:strRef>
          </c:tx>
          <c:spPr>
            <a:solidFill>
              <a:schemeClr val="accent2"/>
            </a:solidFill>
            <a:ln w="10411">
              <a:solidFill>
                <a:schemeClr val="tx1"/>
              </a:solidFill>
              <a:prstDash val="solid"/>
            </a:ln>
          </c:spPr>
          <c:dPt>
            <c:idx val="0"/>
            <c:bubble3D val="0"/>
            <c:spPr>
              <a:solidFill>
                <a:schemeClr val="accent1"/>
              </a:solidFill>
              <a:ln w="10411">
                <a:solidFill>
                  <a:schemeClr val="tx1"/>
                </a:solidFill>
                <a:prstDash val="solid"/>
              </a:ln>
            </c:spPr>
            <c:extLst>
              <c:ext xmlns:c16="http://schemas.microsoft.com/office/drawing/2014/chart" uri="{C3380CC4-5D6E-409C-BE32-E72D297353CC}">
                <c16:uniqueId val="{00000008-4B5C-4BDD-8C24-7C2F11CC37B6}"/>
              </c:ext>
            </c:extLst>
          </c:dPt>
          <c:dPt>
            <c:idx val="1"/>
            <c:bubble3D val="0"/>
            <c:extLst>
              <c:ext xmlns:c16="http://schemas.microsoft.com/office/drawing/2014/chart" uri="{C3380CC4-5D6E-409C-BE32-E72D297353CC}">
                <c16:uniqueId val="{00000009-4B5C-4BDD-8C24-7C2F11CC37B6}"/>
              </c:ext>
            </c:extLst>
          </c:dPt>
          <c:dPt>
            <c:idx val="2"/>
            <c:bubble3D val="0"/>
            <c:spPr>
              <a:solidFill>
                <a:schemeClr val="hlink"/>
              </a:solidFill>
              <a:ln w="10411">
                <a:solidFill>
                  <a:schemeClr val="tx1"/>
                </a:solidFill>
                <a:prstDash val="solid"/>
              </a:ln>
            </c:spPr>
            <c:extLst>
              <c:ext xmlns:c16="http://schemas.microsoft.com/office/drawing/2014/chart" uri="{C3380CC4-5D6E-409C-BE32-E72D297353CC}">
                <c16:uniqueId val="{0000000B-4B5C-4BDD-8C24-7C2F11CC37B6}"/>
              </c:ext>
            </c:extLst>
          </c:dPt>
          <c:dLbls>
            <c:spPr>
              <a:noFill/>
              <a:ln w="20822">
                <a:noFill/>
              </a:ln>
            </c:spPr>
            <c:txPr>
              <a:bodyPr/>
              <a:lstStyle/>
              <a:p>
                <a:pPr>
                  <a:defRPr sz="1537"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Sheet1!$B$3:$D$3</c:f>
              <c:numCache>
                <c:formatCode>General</c:formatCode>
                <c:ptCount val="3"/>
              </c:numCache>
            </c:numRef>
          </c:val>
          <c:extLst>
            <c:ext xmlns:c16="http://schemas.microsoft.com/office/drawing/2014/chart" uri="{C3380CC4-5D6E-409C-BE32-E72D297353CC}">
              <c16:uniqueId val="{0000000C-4B5C-4BDD-8C24-7C2F11CC37B6}"/>
            </c:ext>
          </c:extLst>
        </c:ser>
        <c:ser>
          <c:idx val="2"/>
          <c:order val="2"/>
          <c:tx>
            <c:strRef>
              <c:f>Sheet1!$A$4</c:f>
              <c:strCache>
                <c:ptCount val="1"/>
              </c:strCache>
            </c:strRef>
          </c:tx>
          <c:spPr>
            <a:solidFill>
              <a:schemeClr val="hlink"/>
            </a:solidFill>
            <a:ln w="10411">
              <a:solidFill>
                <a:schemeClr val="tx1"/>
              </a:solidFill>
              <a:prstDash val="solid"/>
            </a:ln>
          </c:spPr>
          <c:dPt>
            <c:idx val="0"/>
            <c:bubble3D val="0"/>
            <c:spPr>
              <a:solidFill>
                <a:schemeClr val="accent1"/>
              </a:solidFill>
              <a:ln w="10411">
                <a:solidFill>
                  <a:schemeClr val="tx1"/>
                </a:solidFill>
                <a:prstDash val="solid"/>
              </a:ln>
            </c:spPr>
            <c:extLst>
              <c:ext xmlns:c16="http://schemas.microsoft.com/office/drawing/2014/chart" uri="{C3380CC4-5D6E-409C-BE32-E72D297353CC}">
                <c16:uniqueId val="{0000000E-4B5C-4BDD-8C24-7C2F11CC37B6}"/>
              </c:ext>
            </c:extLst>
          </c:dPt>
          <c:dPt>
            <c:idx val="1"/>
            <c:bubble3D val="0"/>
            <c:spPr>
              <a:solidFill>
                <a:schemeClr val="accent2"/>
              </a:solidFill>
              <a:ln w="10411">
                <a:solidFill>
                  <a:schemeClr val="tx1"/>
                </a:solidFill>
                <a:prstDash val="solid"/>
              </a:ln>
            </c:spPr>
            <c:extLst>
              <c:ext xmlns:c16="http://schemas.microsoft.com/office/drawing/2014/chart" uri="{C3380CC4-5D6E-409C-BE32-E72D297353CC}">
                <c16:uniqueId val="{00000010-4B5C-4BDD-8C24-7C2F11CC37B6}"/>
              </c:ext>
            </c:extLst>
          </c:dPt>
          <c:dPt>
            <c:idx val="2"/>
            <c:bubble3D val="0"/>
            <c:extLst>
              <c:ext xmlns:c16="http://schemas.microsoft.com/office/drawing/2014/chart" uri="{C3380CC4-5D6E-409C-BE32-E72D297353CC}">
                <c16:uniqueId val="{00000011-4B5C-4BDD-8C24-7C2F11CC37B6}"/>
              </c:ext>
            </c:extLst>
          </c:dPt>
          <c:dLbls>
            <c:spPr>
              <a:noFill/>
              <a:ln w="20822">
                <a:noFill/>
              </a:ln>
            </c:spPr>
            <c:txPr>
              <a:bodyPr/>
              <a:lstStyle/>
              <a:p>
                <a:pPr>
                  <a:defRPr sz="1537"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Sheet1!$B$4:$D$4</c:f>
              <c:numCache>
                <c:formatCode>General</c:formatCode>
                <c:ptCount val="3"/>
              </c:numCache>
            </c:numRef>
          </c:val>
          <c:extLst>
            <c:ext xmlns:c16="http://schemas.microsoft.com/office/drawing/2014/chart" uri="{C3380CC4-5D6E-409C-BE32-E72D297353CC}">
              <c16:uniqueId val="{00000012-4B5C-4BDD-8C24-7C2F11CC37B6}"/>
            </c:ext>
          </c:extLst>
        </c:ser>
        <c:dLbls>
          <c:showLegendKey val="0"/>
          <c:showVal val="1"/>
          <c:showCatName val="1"/>
          <c:showSerName val="0"/>
          <c:showPercent val="0"/>
          <c:showBubbleSize val="0"/>
          <c:separator> </c:separator>
          <c:showLeaderLines val="1"/>
        </c:dLbls>
        <c:firstSliceAng val="0"/>
      </c:pieChart>
      <c:spPr>
        <a:noFill/>
        <a:ln w="20822">
          <a:noFill/>
        </a:ln>
      </c:spPr>
    </c:plotArea>
    <c:plotVisOnly val="1"/>
    <c:dispBlanksAs val="zero"/>
    <c:showDLblsOverMax val="0"/>
  </c:chart>
  <c:spPr>
    <a:noFill/>
    <a:ln>
      <a:noFill/>
    </a:ln>
  </c:spPr>
  <c:txPr>
    <a:bodyPr/>
    <a:lstStyle/>
    <a:p>
      <a:pPr>
        <a:defRPr sz="157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1356783919597999"/>
          <c:y val="0.21428571428571427"/>
          <c:w val="0.40577889447236182"/>
          <c:h val="0.72098214285714257"/>
        </c:manualLayout>
      </c:layout>
      <c:pieChart>
        <c:varyColors val="1"/>
        <c:ser>
          <c:idx val="0"/>
          <c:order val="0"/>
          <c:tx>
            <c:strRef>
              <c:f>Sheet1!$A$2</c:f>
              <c:strCache>
                <c:ptCount val="1"/>
              </c:strCache>
            </c:strRef>
          </c:tx>
          <c:spPr>
            <a:solidFill>
              <a:schemeClr val="accent1"/>
            </a:solidFill>
            <a:ln w="7636">
              <a:solidFill>
                <a:schemeClr val="tx1"/>
              </a:solidFill>
              <a:prstDash val="solid"/>
            </a:ln>
          </c:spPr>
          <c:dPt>
            <c:idx val="0"/>
            <c:bubble3D val="0"/>
            <c:spPr>
              <a:solidFill>
                <a:schemeClr val="bg1">
                  <a:lumMod val="50000"/>
                </a:schemeClr>
              </a:solidFill>
              <a:ln w="7636">
                <a:solidFill>
                  <a:schemeClr val="tx1"/>
                </a:solidFill>
                <a:prstDash val="solid"/>
              </a:ln>
            </c:spPr>
            <c:extLst>
              <c:ext xmlns:c16="http://schemas.microsoft.com/office/drawing/2014/chart" uri="{C3380CC4-5D6E-409C-BE32-E72D297353CC}">
                <c16:uniqueId val="{00000001-1693-4B78-B93D-9D096B819003}"/>
              </c:ext>
            </c:extLst>
          </c:dPt>
          <c:dPt>
            <c:idx val="1"/>
            <c:bubble3D val="0"/>
            <c:spPr>
              <a:solidFill>
                <a:srgbClr val="34495E"/>
              </a:solidFill>
              <a:ln w="7636">
                <a:solidFill>
                  <a:schemeClr val="tx1"/>
                </a:solidFill>
                <a:prstDash val="solid"/>
              </a:ln>
            </c:spPr>
            <c:extLst>
              <c:ext xmlns:c16="http://schemas.microsoft.com/office/drawing/2014/chart" uri="{C3380CC4-5D6E-409C-BE32-E72D297353CC}">
                <c16:uniqueId val="{00000003-1693-4B78-B93D-9D096B819003}"/>
              </c:ext>
            </c:extLst>
          </c:dPt>
          <c:dPt>
            <c:idx val="2"/>
            <c:bubble3D val="0"/>
            <c:spPr>
              <a:solidFill>
                <a:schemeClr val="accent5">
                  <a:lumMod val="75000"/>
                </a:schemeClr>
              </a:solidFill>
              <a:ln w="7636">
                <a:solidFill>
                  <a:schemeClr val="tx1"/>
                </a:solidFill>
                <a:prstDash val="solid"/>
              </a:ln>
            </c:spPr>
            <c:extLst>
              <c:ext xmlns:c16="http://schemas.microsoft.com/office/drawing/2014/chart" uri="{C3380CC4-5D6E-409C-BE32-E72D297353CC}">
                <c16:uniqueId val="{00000005-1693-4B78-B93D-9D096B819003}"/>
              </c:ext>
            </c:extLst>
          </c:dPt>
          <c:dPt>
            <c:idx val="3"/>
            <c:bubble3D val="0"/>
            <c:spPr>
              <a:solidFill>
                <a:srgbClr val="871721"/>
              </a:solidFill>
              <a:ln w="7636">
                <a:solidFill>
                  <a:schemeClr val="tx1"/>
                </a:solidFill>
                <a:prstDash val="solid"/>
              </a:ln>
            </c:spPr>
            <c:extLst>
              <c:ext xmlns:c16="http://schemas.microsoft.com/office/drawing/2014/chart" uri="{C3380CC4-5D6E-409C-BE32-E72D297353CC}">
                <c16:uniqueId val="{00000007-1693-4B78-B93D-9D096B819003}"/>
              </c:ext>
            </c:extLst>
          </c:dPt>
          <c:dLbls>
            <c:dLbl>
              <c:idx val="0"/>
              <c:layout>
                <c:manualLayout>
                  <c:x val="-0.19665081600315773"/>
                  <c:y val="-1.2141218457397346E-2"/>
                </c:manualLayout>
              </c:layout>
              <c:tx>
                <c:rich>
                  <a:bodyPr/>
                  <a:lstStyle/>
                  <a:p>
                    <a:r>
                      <a:rPr lang="en-US" sz="1300" baseline="0" dirty="0">
                        <a:solidFill>
                          <a:schemeClr val="bg1"/>
                        </a:solidFill>
                      </a:rPr>
                      <a:t>2,264 Crossbuck Only (Passive) </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93-4B78-B93D-9D096B819003}"/>
                </c:ext>
              </c:extLst>
            </c:dLbl>
            <c:dLbl>
              <c:idx val="1"/>
              <c:layout>
                <c:manualLayout>
                  <c:x val="0.12643224155794727"/>
                  <c:y val="-0.12585176210496282"/>
                </c:manualLayout>
              </c:layout>
              <c:tx>
                <c:rich>
                  <a:bodyPr/>
                  <a:lstStyle/>
                  <a:p>
                    <a:r>
                      <a:rPr lang="en-US" sz="1100" baseline="0" dirty="0">
                        <a:solidFill>
                          <a:schemeClr val="bg1"/>
                        </a:solidFill>
                      </a:rPr>
                      <a:t>702 Flashing
Lights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693-4B78-B93D-9D096B819003}"/>
                </c:ext>
              </c:extLst>
            </c:dLbl>
            <c:dLbl>
              <c:idx val="2"/>
              <c:layout>
                <c:manualLayout>
                  <c:x val="0.20327722918825197"/>
                  <c:y val="1.3749556195366132E-3"/>
                </c:manualLayout>
              </c:layout>
              <c:tx>
                <c:rich>
                  <a:bodyPr/>
                  <a:lstStyle/>
                  <a:p>
                    <a:r>
                      <a:rPr lang="en-US" sz="1100" baseline="0" dirty="0">
                        <a:solidFill>
                          <a:schemeClr val="bg1"/>
                        </a:solidFill>
                      </a:rPr>
                      <a:t>1,128 Gates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693-4B78-B93D-9D096B819003}"/>
                </c:ext>
              </c:extLst>
            </c:dLbl>
            <c:dLbl>
              <c:idx val="3"/>
              <c:layout>
                <c:manualLayout>
                  <c:x val="0.10653761007367768"/>
                  <c:y val="0.12504104684878772"/>
                </c:manualLayout>
              </c:layout>
              <c:tx>
                <c:rich>
                  <a:bodyPr/>
                  <a:lstStyle/>
                  <a:p>
                    <a:r>
                      <a:rPr lang="en-US" sz="1100" baseline="0" dirty="0">
                        <a:solidFill>
                          <a:schemeClr val="bg1"/>
                        </a:solidFill>
                      </a:rPr>
                      <a:t>742
Separations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693-4B78-B93D-9D096B819003}"/>
                </c:ext>
              </c:extLst>
            </c:dLbl>
            <c:spPr>
              <a:noFill/>
              <a:ln w="15271">
                <a:noFill/>
              </a:ln>
            </c:spPr>
            <c:txPr>
              <a:bodyPr/>
              <a:lstStyle/>
              <a:p>
                <a:pPr>
                  <a:defRPr sz="1100" b="0" i="0" u="none" strike="noStrike" baseline="0">
                    <a:solidFill>
                      <a:schemeClr val="bg1"/>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Sheet1!$B$1:$E$1</c:f>
              <c:strCache>
                <c:ptCount val="4"/>
                <c:pt idx="0">
                  <c:v>Crossbucks</c:v>
                </c:pt>
                <c:pt idx="1">
                  <c:v>Flashing Lights</c:v>
                </c:pt>
                <c:pt idx="2">
                  <c:v>Gates</c:v>
                </c:pt>
                <c:pt idx="3">
                  <c:v>Separations</c:v>
                </c:pt>
              </c:strCache>
            </c:strRef>
          </c:cat>
          <c:val>
            <c:numRef>
              <c:f>Sheet1!$B$2:$E$2</c:f>
              <c:numCache>
                <c:formatCode>General</c:formatCode>
                <c:ptCount val="4"/>
                <c:pt idx="0">
                  <c:v>2543</c:v>
                </c:pt>
                <c:pt idx="1">
                  <c:v>787</c:v>
                </c:pt>
                <c:pt idx="2">
                  <c:v>1065</c:v>
                </c:pt>
                <c:pt idx="3">
                  <c:v>744</c:v>
                </c:pt>
              </c:numCache>
            </c:numRef>
          </c:val>
          <c:extLst>
            <c:ext xmlns:c16="http://schemas.microsoft.com/office/drawing/2014/chart" uri="{C3380CC4-5D6E-409C-BE32-E72D297353CC}">
              <c16:uniqueId val="{00000008-1693-4B78-B93D-9D096B819003}"/>
            </c:ext>
          </c:extLst>
        </c:ser>
        <c:ser>
          <c:idx val="1"/>
          <c:order val="1"/>
          <c:tx>
            <c:strRef>
              <c:f>Sheet1!$A$3</c:f>
              <c:strCache>
                <c:ptCount val="1"/>
              </c:strCache>
            </c:strRef>
          </c:tx>
          <c:spPr>
            <a:solidFill>
              <a:schemeClr val="accent2"/>
            </a:solidFill>
            <a:ln w="7636">
              <a:solidFill>
                <a:schemeClr val="tx1"/>
              </a:solidFill>
              <a:prstDash val="solid"/>
            </a:ln>
          </c:spPr>
          <c:dPt>
            <c:idx val="0"/>
            <c:bubble3D val="0"/>
            <c:spPr>
              <a:solidFill>
                <a:schemeClr val="accent1"/>
              </a:solidFill>
              <a:ln w="7636">
                <a:solidFill>
                  <a:schemeClr val="tx1"/>
                </a:solidFill>
                <a:prstDash val="solid"/>
              </a:ln>
            </c:spPr>
            <c:extLst>
              <c:ext xmlns:c16="http://schemas.microsoft.com/office/drawing/2014/chart" uri="{C3380CC4-5D6E-409C-BE32-E72D297353CC}">
                <c16:uniqueId val="{0000000A-1693-4B78-B93D-9D096B819003}"/>
              </c:ext>
            </c:extLst>
          </c:dPt>
          <c:dPt>
            <c:idx val="1"/>
            <c:bubble3D val="0"/>
            <c:extLst>
              <c:ext xmlns:c16="http://schemas.microsoft.com/office/drawing/2014/chart" uri="{C3380CC4-5D6E-409C-BE32-E72D297353CC}">
                <c16:uniqueId val="{0000000B-1693-4B78-B93D-9D096B819003}"/>
              </c:ext>
            </c:extLst>
          </c:dPt>
          <c:dPt>
            <c:idx val="2"/>
            <c:bubble3D val="0"/>
            <c:spPr>
              <a:solidFill>
                <a:schemeClr val="hlink"/>
              </a:solidFill>
              <a:ln w="7636">
                <a:solidFill>
                  <a:schemeClr val="tx1"/>
                </a:solidFill>
                <a:prstDash val="solid"/>
              </a:ln>
            </c:spPr>
            <c:extLst>
              <c:ext xmlns:c16="http://schemas.microsoft.com/office/drawing/2014/chart" uri="{C3380CC4-5D6E-409C-BE32-E72D297353CC}">
                <c16:uniqueId val="{0000000D-1693-4B78-B93D-9D096B819003}"/>
              </c:ext>
            </c:extLst>
          </c:dPt>
          <c:dPt>
            <c:idx val="3"/>
            <c:bubble3D val="0"/>
            <c:spPr>
              <a:solidFill>
                <a:schemeClr val="folHlink"/>
              </a:solidFill>
              <a:ln w="7636">
                <a:solidFill>
                  <a:schemeClr val="tx1"/>
                </a:solidFill>
                <a:prstDash val="solid"/>
              </a:ln>
            </c:spPr>
            <c:extLst>
              <c:ext xmlns:c16="http://schemas.microsoft.com/office/drawing/2014/chart" uri="{C3380CC4-5D6E-409C-BE32-E72D297353CC}">
                <c16:uniqueId val="{0000000F-1693-4B78-B93D-9D096B819003}"/>
              </c:ext>
            </c:extLst>
          </c:dPt>
          <c:dLbls>
            <c:spPr>
              <a:noFill/>
              <a:ln w="15271">
                <a:noFill/>
              </a:ln>
            </c:spPr>
            <c:txPr>
              <a:bodyPr/>
              <a:lstStyle/>
              <a:p>
                <a:pPr>
                  <a:defRPr sz="1172"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Sheet1!$B$1:$E$1</c:f>
              <c:strCache>
                <c:ptCount val="4"/>
                <c:pt idx="0">
                  <c:v>Crossbucks</c:v>
                </c:pt>
                <c:pt idx="1">
                  <c:v>Flashing Lights</c:v>
                </c:pt>
                <c:pt idx="2">
                  <c:v>Gates</c:v>
                </c:pt>
                <c:pt idx="3">
                  <c:v>Separations</c:v>
                </c:pt>
              </c:strCache>
            </c:strRef>
          </c:cat>
          <c:val>
            <c:numRef>
              <c:f>Sheet1!$B$3:$E$3</c:f>
              <c:numCache>
                <c:formatCode>General</c:formatCode>
                <c:ptCount val="4"/>
              </c:numCache>
            </c:numRef>
          </c:val>
          <c:extLst>
            <c:ext xmlns:c16="http://schemas.microsoft.com/office/drawing/2014/chart" uri="{C3380CC4-5D6E-409C-BE32-E72D297353CC}">
              <c16:uniqueId val="{00000010-1693-4B78-B93D-9D096B819003}"/>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sz="117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BA43C6D-E55F-4BE5-8554-C22BB859EDE9}" type="datetimeFigureOut">
              <a:rPr lang="en-US" smtClean="0"/>
              <a:t>7/28/2022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105643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187799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US" sz="1200" dirty="0"/>
              <a:t>Over the past two years most railroads have not been agreeing to submit project applications to the program unless the highway authority agrees to pay the 10% funding match. This has reduced the number of applications being submitted. Railroads must maintain the system, once installed, in perpetuity at their expense.</a:t>
            </a:r>
          </a:p>
          <a:p>
            <a:pPr lvl="1">
              <a:buFont typeface="Courier New" panose="02070309020205020404" pitchFamily="49" charset="0"/>
              <a:buChar char="o"/>
            </a:pPr>
            <a:r>
              <a:rPr lang="en-US" sz="1200" dirty="0"/>
              <a:t>Small communities do not have the funds, (typically $35-$50K to pay for a single railroad crossing safety project. This change will provide an avenue for receiving more applications and therefore completing much needed projects.</a:t>
            </a:r>
          </a:p>
          <a:p>
            <a:pPr lvl="1">
              <a:buFont typeface="Courier New" panose="02070309020205020404" pitchFamily="49" charset="0"/>
              <a:buChar char="o"/>
            </a:pPr>
            <a:r>
              <a:rPr lang="en-US" sz="1200" dirty="0"/>
              <a:t>Federal programs typically do not fund at 100%, so it is apparent that the need to make the change was warranted.</a:t>
            </a:r>
          </a:p>
          <a:p>
            <a:pPr lvl="1">
              <a:buFont typeface="Courier New" panose="02070309020205020404" pitchFamily="49" charset="0"/>
              <a:buChar char="o"/>
            </a:pPr>
            <a:r>
              <a:rPr lang="en-US" sz="1200" dirty="0"/>
              <a:t>Highway-Railroad Crossing Safety Program projects will be funded with 100% program funds beginning with the selection of FY 2024 projects in September 2022.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193178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1800" b="0" dirty="0"/>
              <a:t>We have received feedback from the railroads operating in the state that there is a need to replace antiquated signal equipment.</a:t>
            </a:r>
          </a:p>
          <a:p>
            <a:pPr lvl="2">
              <a:buFont typeface="Courier New" panose="02070309020205020404" pitchFamily="49" charset="0"/>
              <a:buChar char="o"/>
            </a:pPr>
            <a:r>
              <a:rPr lang="en-US" sz="1400" b="0" dirty="0"/>
              <a:t>Over half of the existing signal systems are twenty-five years old or older.</a:t>
            </a:r>
          </a:p>
          <a:p>
            <a:pPr lvl="2">
              <a:buFont typeface="Courier New" panose="02070309020205020404" pitchFamily="49" charset="0"/>
              <a:buChar char="o"/>
            </a:pPr>
            <a:r>
              <a:rPr lang="en-US" sz="1400" dirty="0"/>
              <a:t>Many of the components are no longer manufactured or supported.</a:t>
            </a:r>
          </a:p>
          <a:p>
            <a:pPr lvl="1">
              <a:buFont typeface="Arial" panose="020B0604020202020204" pitchFamily="34" charset="0"/>
              <a:buChar char="•"/>
            </a:pPr>
            <a:r>
              <a:rPr lang="en-US" sz="1800" b="0" dirty="0"/>
              <a:t>We have surveyed the railroads operating in the state and are requesting a list of railroad crossings with unsupported, antiquated equipment.</a:t>
            </a:r>
          </a:p>
          <a:p>
            <a:pPr lvl="2"/>
            <a:r>
              <a:rPr lang="en-US" sz="1400" dirty="0"/>
              <a:t>Once we have received the lists from the railroads we will assess how to allocate funding to the replacement of antiquated equipment while still funding the installation of new active warning device systems at passively protected railroad crossings.</a:t>
            </a:r>
          </a:p>
          <a:p>
            <a:pPr lvl="1">
              <a:buFont typeface="Arial" panose="020B0604020202020204" pitchFamily="34" charset="0"/>
              <a:buChar char="•"/>
            </a:pPr>
            <a:r>
              <a:rPr lang="en-US" sz="1800" dirty="0"/>
              <a:t>Recommendation: Upon completion of our assessment, we will present the desired program change to Commission next year.</a:t>
            </a:r>
            <a:endParaRPr lang="en-US" sz="1800" b="0" dirty="0"/>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185345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b="0" dirty="0"/>
              <a:t>IIJA now allows for a railroad crossing closure incentive payment match of up to $100,000 per railroad crossing.</a:t>
            </a:r>
          </a:p>
          <a:p>
            <a:pPr lvl="1">
              <a:buFont typeface="Courier New" panose="02070309020205020404" pitchFamily="49" charset="0"/>
              <a:buChar char="o"/>
            </a:pPr>
            <a:r>
              <a:rPr lang="en-US" sz="1800" dirty="0"/>
              <a:t>This may inspire more local roadway agencies to consider railroad crossing closures.</a:t>
            </a:r>
          </a:p>
          <a:p>
            <a:pPr lvl="1">
              <a:buFont typeface="Courier New" panose="02070309020205020404" pitchFamily="49" charset="0"/>
              <a:buChar char="o"/>
            </a:pPr>
            <a:r>
              <a:rPr lang="en-US" sz="1800" b="0" dirty="0"/>
              <a:t>“The safest </a:t>
            </a:r>
            <a:r>
              <a:rPr lang="en-US" sz="1800" dirty="0"/>
              <a:t>railroad crossing is a closed railroad crossing”. $100K to close a railroad crossing is money well-spent when installing lights / gates projects costs average $450K and do not guarantee accident prevention.</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93079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39464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76064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Highway-Railroad Crossing Safety Program IIJA Changes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FY 2021 Highway-Railroad Crossing Safety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5496" y="4653136"/>
            <a:ext cx="5832648" cy="1508105"/>
          </a:xfrm>
          <a:prstGeom prst="rect">
            <a:avLst/>
          </a:prstGeom>
          <a:noFill/>
        </p:spPr>
        <p:txBody>
          <a:bodyPr wrap="square" rtlCol="0">
            <a:spAutoFit/>
          </a:bodyPr>
          <a:lstStyle/>
          <a:p>
            <a:r>
              <a:rPr lang="en-US" sz="2400" b="1" dirty="0">
                <a:solidFill>
                  <a:schemeClr val="bg1"/>
                </a:solidFill>
              </a:rPr>
              <a:t>Highway-Railroad Crossing Safety Program </a:t>
            </a:r>
          </a:p>
          <a:p>
            <a:r>
              <a:rPr lang="en-US" sz="2400" b="1" dirty="0">
                <a:solidFill>
                  <a:schemeClr val="bg1"/>
                </a:solidFill>
              </a:rPr>
              <a:t>IIJA Programming Changes</a:t>
            </a:r>
          </a:p>
          <a:p>
            <a:r>
              <a:rPr lang="en-US" sz="2000" dirty="0">
                <a:solidFill>
                  <a:schemeClr val="bg1"/>
                </a:solidFill>
              </a:rPr>
              <a:t>August 8, 2022</a:t>
            </a:r>
            <a:endParaRPr lang="en-US" sz="2000" dirty="0"/>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0" y="1180393"/>
            <a:ext cx="9144000" cy="4063956"/>
          </a:xfrm>
          <a:prstGeom prst="rect">
            <a:avLst/>
          </a:prstGeom>
        </p:spPr>
        <p:txBody>
          <a:bodyPr vert="horz" lIns="91440" tIns="45720" rIns="91440" bIns="45720" rtlCol="0">
            <a:normAutofit/>
          </a:bodyPr>
          <a:lstStyle/>
          <a:p>
            <a:r>
              <a:rPr lang="en-US" sz="2800" b="0" dirty="0"/>
              <a:t>FHWA Funding available for states to improve warning devices at railroad crossings. (23 USC Section 130)</a:t>
            </a:r>
          </a:p>
          <a:p>
            <a:pPr marL="685800" lvl="1"/>
            <a:r>
              <a:rPr lang="en-US" sz="2800" dirty="0"/>
              <a:t>Amount of appropriation funded by FHWA is determined by the number of public crossings in the state. Iowa received approximately $5.7 M annually.</a:t>
            </a:r>
          </a:p>
          <a:p>
            <a:pPr marL="685800" lvl="1"/>
            <a:r>
              <a:rPr lang="en-US" sz="2800" dirty="0"/>
              <a:t>Iowa currently has 4,864 public railroad crossings.</a:t>
            </a:r>
          </a:p>
          <a:p>
            <a:pPr marL="685800" lvl="1"/>
            <a:endParaRPr lang="en-US" sz="280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748345"/>
            <a:ext cx="9144000" cy="432048"/>
          </a:xfrm>
        </p:spPr>
        <p:txBody>
          <a:bodyPr>
            <a:noAutofit/>
          </a:bodyPr>
          <a:lstStyle/>
          <a:p>
            <a:r>
              <a:rPr lang="en-US" sz="3400" b="1" dirty="0">
                <a:solidFill>
                  <a:schemeClr val="tx2"/>
                </a:solidFill>
              </a:rPr>
              <a:t>Program Information</a:t>
            </a:r>
          </a:p>
        </p:txBody>
      </p:sp>
      <p:graphicFrame>
        <p:nvGraphicFramePr>
          <p:cNvPr id="7" name="Object 5">
            <a:extLst>
              <a:ext uri="{FF2B5EF4-FFF2-40B4-BE49-F238E27FC236}">
                <a16:creationId xmlns:a16="http://schemas.microsoft.com/office/drawing/2014/main" id="{0B8E1B02-6B43-47AA-8C70-03D9E0E5A4F1}"/>
              </a:ext>
            </a:extLst>
          </p:cNvPr>
          <p:cNvGraphicFramePr>
            <a:graphicFrameLocks noChangeAspect="1"/>
          </p:cNvGraphicFramePr>
          <p:nvPr/>
        </p:nvGraphicFramePr>
        <p:xfrm>
          <a:off x="4860032" y="4293096"/>
          <a:ext cx="479304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ct 2">
            <a:extLst>
              <a:ext uri="{FF2B5EF4-FFF2-40B4-BE49-F238E27FC236}">
                <a16:creationId xmlns:a16="http://schemas.microsoft.com/office/drawing/2014/main" id="{C58DF771-B8B7-4EEB-8765-847A4EBA96B9}"/>
              </a:ext>
            </a:extLst>
          </p:cNvPr>
          <p:cNvGraphicFramePr>
            <a:graphicFrameLocks noGrp="1" noChangeAspect="1"/>
          </p:cNvGraphicFramePr>
          <p:nvPr>
            <p:extLst>
              <p:ext uri="{D42A27DB-BD31-4B8C-83A1-F6EECF244321}">
                <p14:modId xmlns:p14="http://schemas.microsoft.com/office/powerpoint/2010/main" val="510080264"/>
              </p:ext>
            </p:extLst>
          </p:nvPr>
        </p:nvGraphicFramePr>
        <p:xfrm>
          <a:off x="65366" y="3861048"/>
          <a:ext cx="4729300" cy="34277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740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4589-24BF-40E2-9069-3E4CF992BC4D}"/>
              </a:ext>
            </a:extLst>
          </p:cNvPr>
          <p:cNvSpPr>
            <a:spLocks noGrp="1"/>
          </p:cNvSpPr>
          <p:nvPr>
            <p:ph type="title"/>
          </p:nvPr>
        </p:nvSpPr>
        <p:spPr>
          <a:xfrm>
            <a:off x="0" y="1124744"/>
            <a:ext cx="9144000" cy="360040"/>
          </a:xfrm>
        </p:spPr>
        <p:txBody>
          <a:bodyPr>
            <a:noAutofit/>
          </a:bodyPr>
          <a:lstStyle/>
          <a:p>
            <a:r>
              <a:rPr lang="en-US" sz="2800" dirty="0"/>
              <a:t>IIJA Changes to Highway-Railroad Crossing Safety Program</a:t>
            </a:r>
          </a:p>
        </p:txBody>
      </p:sp>
      <p:sp>
        <p:nvSpPr>
          <p:cNvPr id="3" name="Content Placeholder 2">
            <a:extLst>
              <a:ext uri="{FF2B5EF4-FFF2-40B4-BE49-F238E27FC236}">
                <a16:creationId xmlns:a16="http://schemas.microsoft.com/office/drawing/2014/main" id="{C406B80C-1A1F-4F29-8B6B-5B51FA87D39F}"/>
              </a:ext>
            </a:extLst>
          </p:cNvPr>
          <p:cNvSpPr>
            <a:spLocks noGrp="1"/>
          </p:cNvSpPr>
          <p:nvPr>
            <p:ph idx="1"/>
          </p:nvPr>
        </p:nvSpPr>
        <p:spPr>
          <a:xfrm>
            <a:off x="9420" y="1556792"/>
            <a:ext cx="9108504" cy="5256584"/>
          </a:xfrm>
        </p:spPr>
        <p:txBody>
          <a:bodyPr>
            <a:normAutofit fontScale="85000" lnSpcReduction="20000"/>
          </a:bodyPr>
          <a:lstStyle/>
          <a:p>
            <a:r>
              <a:rPr lang="en-US" dirty="0"/>
              <a:t>11/15/21: IIJA was passed and became law</a:t>
            </a:r>
          </a:p>
          <a:p>
            <a:pPr lvl="1">
              <a:buFont typeface="Courier New" panose="02070309020205020404" pitchFamily="49" charset="0"/>
              <a:buChar char="o"/>
            </a:pPr>
            <a:r>
              <a:rPr lang="en-US" dirty="0"/>
              <a:t>The Infrastructure Investment and Jobs Act (IIJA) (Pub. L. 117-58, Sec. 11108. Railway-highway grade crossings contained changes to the Section 130 Railroad Crossing Safety program. </a:t>
            </a:r>
          </a:p>
          <a:p>
            <a:pPr lvl="1">
              <a:buFont typeface="Courier New" panose="02070309020205020404" pitchFamily="49" charset="0"/>
              <a:buChar char="o"/>
            </a:pPr>
            <a:r>
              <a:rPr lang="en-US" dirty="0"/>
              <a:t>Part 924 of title 23 of the Code of Federal Regulations (23 CFR Part 924), continues the annual set-aside for railway-highway crossing improvements under 23 USC 130(e). The funds are set-aside from the Highway Safety Improvement Program (HSIP) apportionment.</a:t>
            </a:r>
          </a:p>
          <a:p>
            <a:r>
              <a:rPr lang="en-US" dirty="0"/>
              <a:t>5/23/22: FHWA provided IIJA changes guidance to states</a:t>
            </a:r>
          </a:p>
          <a:p>
            <a:pPr lvl="1">
              <a:buFont typeface="Courier New" panose="02070309020205020404" pitchFamily="49" charset="0"/>
              <a:buChar char="o"/>
            </a:pPr>
            <a:r>
              <a:rPr lang="en-US" dirty="0"/>
              <a:t>Included three key changes to the Highway-Railroad Crossing Safety Program (23 USC, Section 130)</a:t>
            </a:r>
          </a:p>
          <a:p>
            <a:pPr lvl="2">
              <a:buFont typeface="Wingdings" panose="05000000000000000000" pitchFamily="2" charset="2"/>
              <a:buChar char="§"/>
            </a:pPr>
            <a:r>
              <a:rPr lang="en-US" dirty="0"/>
              <a:t>Projects can be funded at 100%</a:t>
            </a:r>
          </a:p>
          <a:p>
            <a:pPr lvl="2">
              <a:buFont typeface="Wingdings" panose="05000000000000000000" pitchFamily="2" charset="2"/>
              <a:buChar char="§"/>
            </a:pPr>
            <a:r>
              <a:rPr lang="en-US" dirty="0"/>
              <a:t>Replacement of antiquated signal equipment can be funded.</a:t>
            </a:r>
          </a:p>
          <a:p>
            <a:pPr lvl="2">
              <a:buFont typeface="Wingdings" panose="05000000000000000000" pitchFamily="2" charset="2"/>
              <a:buChar char="§"/>
            </a:pPr>
            <a:r>
              <a:rPr lang="en-US" dirty="0"/>
              <a:t>Railroad crossing closure incentive match increases from $7,500 to $100,000 per railroad crossing.</a:t>
            </a:r>
          </a:p>
        </p:txBody>
      </p:sp>
    </p:spTree>
    <p:extLst>
      <p:ext uri="{BB962C8B-B14F-4D97-AF65-F5344CB8AC3E}">
        <p14:creationId xmlns:p14="http://schemas.microsoft.com/office/powerpoint/2010/main" val="402919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35496" y="1460753"/>
            <a:ext cx="9073008" cy="5301208"/>
          </a:xfrm>
          <a:prstGeom prst="rect">
            <a:avLst/>
          </a:prstGeom>
        </p:spPr>
        <p:txBody>
          <a:bodyPr vert="horz" lIns="91440" tIns="45720" rIns="91440" bIns="45720" rtlCol="0">
            <a:normAutofit/>
          </a:bodyPr>
          <a:lstStyle/>
          <a:p>
            <a:pPr lvl="0"/>
            <a:r>
              <a:rPr lang="en-US" sz="2000" b="0" dirty="0"/>
              <a:t>The previous rule dictated that projects be funded with 90% Federal Funds from FHWA and a 10% match by Highway Authority or Railroad</a:t>
            </a:r>
          </a:p>
          <a:p>
            <a:pPr marL="0" lvl="0" indent="0">
              <a:buNone/>
            </a:pPr>
            <a:endParaRPr lang="en-US" sz="2000" b="0" dirty="0"/>
          </a:p>
          <a:p>
            <a:pPr lvl="0"/>
            <a:r>
              <a:rPr lang="en-US" sz="2000" b="0" dirty="0"/>
              <a:t>IIJA provided that Highway-Railroad Crossing Safety projects can be funded with 100% Federal funds.</a:t>
            </a:r>
          </a:p>
          <a:p>
            <a:pPr marL="0" lvl="0" indent="0">
              <a:buNone/>
            </a:pPr>
            <a:endParaRPr lang="en-US" sz="2000" b="0" dirty="0"/>
          </a:p>
          <a:p>
            <a:pPr lvl="0"/>
            <a:r>
              <a:rPr lang="en-US" sz="2000" b="0" dirty="0"/>
              <a:t>Recommendation: Highway-Railroad Crossing Safety Program projects will be funded with 100% program funds beginning with the selection of FY 2024 projects in September 2022</a:t>
            </a:r>
          </a:p>
          <a:p>
            <a:pPr marL="457200" lvl="1" indent="0">
              <a:buNone/>
            </a:pPr>
            <a:endParaRPr lang="en-US" sz="1800" b="0" dirty="0"/>
          </a:p>
          <a:p>
            <a:pPr lvl="0"/>
            <a:endParaRPr lang="en-US" sz="200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9810" y="924699"/>
            <a:ext cx="9144000" cy="336009"/>
          </a:xfrm>
        </p:spPr>
        <p:txBody>
          <a:bodyPr>
            <a:noAutofit/>
          </a:bodyPr>
          <a:lstStyle/>
          <a:p>
            <a:r>
              <a:rPr lang="en-US" b="1" dirty="0">
                <a:solidFill>
                  <a:schemeClr val="tx2"/>
                </a:solidFill>
              </a:rPr>
              <a:t>Funding Changes</a:t>
            </a:r>
          </a:p>
        </p:txBody>
      </p:sp>
    </p:spTree>
    <p:extLst>
      <p:ext uri="{BB962C8B-B14F-4D97-AF65-F5344CB8AC3E}">
        <p14:creationId xmlns:p14="http://schemas.microsoft.com/office/powerpoint/2010/main" val="182806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35496" y="1556792"/>
            <a:ext cx="9073008" cy="4896543"/>
          </a:xfrm>
          <a:prstGeom prst="rect">
            <a:avLst/>
          </a:prstGeom>
        </p:spPr>
        <p:txBody>
          <a:bodyPr vert="horz" lIns="91440" tIns="45720" rIns="91440" bIns="45720" rtlCol="0">
            <a:normAutofit/>
          </a:bodyPr>
          <a:lstStyle/>
          <a:p>
            <a:pPr lvl="1">
              <a:buFont typeface="Arial" panose="020B0604020202020204" pitchFamily="34" charset="0"/>
              <a:buChar char="•"/>
            </a:pPr>
            <a:r>
              <a:rPr lang="en-US" sz="2000" b="0" dirty="0"/>
              <a:t>We have received feedback from the railroads operating in the state that there is a need to replace antiquated signal equipment.</a:t>
            </a:r>
          </a:p>
          <a:p>
            <a:pPr marL="457200" lvl="1" indent="0">
              <a:buNone/>
            </a:pPr>
            <a:endParaRPr lang="en-US" sz="2000" b="0" dirty="0"/>
          </a:p>
          <a:p>
            <a:pPr lvl="1">
              <a:buFont typeface="Arial" panose="020B0604020202020204" pitchFamily="34" charset="0"/>
              <a:buChar char="•"/>
            </a:pPr>
            <a:r>
              <a:rPr lang="en-US" sz="2000" b="0" dirty="0"/>
              <a:t>We have surveyed the railroads operating in the state and are requesting a list of railroad crossings with unsupported, antiquated equipment.</a:t>
            </a:r>
          </a:p>
          <a:p>
            <a:pPr marL="457200" lvl="1" indent="0">
              <a:buNone/>
            </a:pPr>
            <a:endParaRPr lang="en-US" sz="2000" b="0" dirty="0"/>
          </a:p>
          <a:p>
            <a:pPr lvl="1">
              <a:buFont typeface="Arial" panose="020B0604020202020204" pitchFamily="34" charset="0"/>
              <a:buChar char="•"/>
            </a:pPr>
            <a:r>
              <a:rPr lang="en-US" sz="2000" dirty="0"/>
              <a:t>Recommendation: Upon completion of our assessment, we will present the desired program change to Commission next year.</a:t>
            </a:r>
            <a:endParaRPr lang="en-US" sz="2000" b="0" dirty="0"/>
          </a:p>
          <a:p>
            <a:pPr lvl="0"/>
            <a:endParaRPr lang="en-US" sz="200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1052736"/>
            <a:ext cx="9144000" cy="336009"/>
          </a:xfrm>
        </p:spPr>
        <p:txBody>
          <a:bodyPr>
            <a:noAutofit/>
          </a:bodyPr>
          <a:lstStyle/>
          <a:p>
            <a:r>
              <a:rPr lang="en-US" b="1" dirty="0">
                <a:solidFill>
                  <a:schemeClr val="tx2"/>
                </a:solidFill>
              </a:rPr>
              <a:t>Replacement of Antiquated Equipment</a:t>
            </a:r>
          </a:p>
        </p:txBody>
      </p:sp>
    </p:spTree>
    <p:extLst>
      <p:ext uri="{BB962C8B-B14F-4D97-AF65-F5344CB8AC3E}">
        <p14:creationId xmlns:p14="http://schemas.microsoft.com/office/powerpoint/2010/main" val="58494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35496" y="1916832"/>
            <a:ext cx="9073008" cy="4896543"/>
          </a:xfrm>
          <a:prstGeom prst="rect">
            <a:avLst/>
          </a:prstGeom>
        </p:spPr>
        <p:txBody>
          <a:bodyPr vert="horz" lIns="91440" tIns="45720" rIns="91440" bIns="45720" rtlCol="0">
            <a:normAutofit/>
          </a:bodyPr>
          <a:lstStyle/>
          <a:p>
            <a:pPr lvl="0"/>
            <a:r>
              <a:rPr lang="en-US" sz="2000" b="0" dirty="0"/>
              <a:t>Program previously allowed $7,500 of program funds to match a railroad crossing closure incentive payment from a railroad to a highway authority.</a:t>
            </a:r>
          </a:p>
          <a:p>
            <a:pPr lvl="1">
              <a:buFont typeface="Courier New" panose="02070309020205020404" pitchFamily="49" charset="0"/>
              <a:buChar char="o"/>
            </a:pPr>
            <a:r>
              <a:rPr lang="en-US" sz="1800" b="0" dirty="0"/>
              <a:t>Historically requested </a:t>
            </a:r>
            <a:r>
              <a:rPr lang="en-US" sz="1800" dirty="0"/>
              <a:t>the Transportation Commission approve three (3) closure incentive match payments each year.</a:t>
            </a:r>
            <a:endParaRPr lang="en-US" sz="1800" b="0" dirty="0"/>
          </a:p>
          <a:p>
            <a:pPr lvl="0"/>
            <a:r>
              <a:rPr lang="en-US" sz="2000" b="0" dirty="0"/>
              <a:t>IIJA now allows for a railroad crossing closure incentive payment match of up to $100,000 per railroad crossing.</a:t>
            </a:r>
          </a:p>
          <a:p>
            <a:pPr lvl="1">
              <a:buFont typeface="Courier New" panose="02070309020205020404" pitchFamily="49" charset="0"/>
              <a:buChar char="o"/>
            </a:pPr>
            <a:r>
              <a:rPr lang="en-US" sz="1800" dirty="0"/>
              <a:t>This may inspire more local roadway agencies to consider railroad crossing closures.</a:t>
            </a:r>
          </a:p>
          <a:p>
            <a:r>
              <a:rPr lang="en-US" sz="2000" b="0" dirty="0"/>
              <a:t>Recommendation: Beginning with FY24 funding, request the Transportation Commission continue to approve three anticipated closure incentive match payments at $100K each and assess the response &amp; reassess the number of projects to request for subsequent years.</a:t>
            </a:r>
          </a:p>
          <a:p>
            <a:pPr lvl="1">
              <a:buFont typeface="Courier New" panose="02070309020205020404" pitchFamily="49" charset="0"/>
              <a:buChar char="o"/>
            </a:pPr>
            <a:endParaRPr lang="en-US" sz="180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1136759"/>
            <a:ext cx="9144000" cy="336009"/>
          </a:xfrm>
        </p:spPr>
        <p:txBody>
          <a:bodyPr>
            <a:noAutofit/>
          </a:bodyPr>
          <a:lstStyle/>
          <a:p>
            <a:r>
              <a:rPr lang="en-US" sz="3000" b="1" dirty="0">
                <a:solidFill>
                  <a:schemeClr val="tx2"/>
                </a:solidFill>
              </a:rPr>
              <a:t>Railroad Crossing Closure Funding Match Change</a:t>
            </a:r>
          </a:p>
        </p:txBody>
      </p:sp>
    </p:spTree>
    <p:extLst>
      <p:ext uri="{BB962C8B-B14F-4D97-AF65-F5344CB8AC3E}">
        <p14:creationId xmlns:p14="http://schemas.microsoft.com/office/powerpoint/2010/main" val="55043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0" y="1700808"/>
            <a:ext cx="9144000" cy="4968552"/>
          </a:xfrm>
          <a:prstGeom prst="rect">
            <a:avLst/>
          </a:prstGeom>
        </p:spPr>
        <p:txBody>
          <a:bodyPr vert="horz" lIns="91440" tIns="45720" rIns="91440" bIns="45720" rtlCol="0">
            <a:normAutofit lnSpcReduction="10000"/>
          </a:bodyPr>
          <a:lstStyle/>
          <a:p>
            <a:pPr marL="342900" marR="0" lvl="0" indent="-342900">
              <a:spcBef>
                <a:spcPts val="0"/>
              </a:spcBef>
              <a:spcAft>
                <a:spcPts val="0"/>
              </a:spcAft>
              <a:buFont typeface="Symbol" panose="05050102010706020507" pitchFamily="18" charset="2"/>
              <a:buChar char=""/>
            </a:pPr>
            <a:r>
              <a:rPr lang="en-US" sz="2800" dirty="0">
                <a:effectLst/>
                <a:ea typeface="Times New Roman" panose="02020603050405020304" pitchFamily="18" charset="0"/>
              </a:rPr>
              <a:t>Implement the 3 recommendations presented today</a:t>
            </a:r>
            <a:endParaRPr lang="en-US" sz="2800" dirty="0">
              <a:effectLst/>
              <a:ea typeface="Calibri" panose="020F0502020204030204" pitchFamily="34" charset="0"/>
            </a:endParaRPr>
          </a:p>
          <a:p>
            <a:pPr marL="457200" marR="0" lvl="1" indent="0">
              <a:spcBef>
                <a:spcPts val="0"/>
              </a:spcBef>
              <a:spcAft>
                <a:spcPts val="0"/>
              </a:spcAft>
              <a:buNone/>
            </a:pPr>
            <a:r>
              <a:rPr lang="en-US" sz="2800" dirty="0">
                <a:effectLst/>
                <a:ea typeface="Times New Roman" panose="02020603050405020304" pitchFamily="18" charset="0"/>
              </a:rPr>
              <a:t>-Projects can be funded at 100%</a:t>
            </a:r>
            <a:endParaRPr lang="en-US" sz="2800" dirty="0">
              <a:effectLst/>
              <a:ea typeface="Calibri" panose="020F0502020204030204" pitchFamily="34" charset="0"/>
            </a:endParaRPr>
          </a:p>
          <a:p>
            <a:pPr marL="457200" marR="0" lvl="1" indent="0">
              <a:spcBef>
                <a:spcPts val="0"/>
              </a:spcBef>
              <a:spcAft>
                <a:spcPts val="0"/>
              </a:spcAft>
              <a:buNone/>
            </a:pPr>
            <a:r>
              <a:rPr lang="en-US" sz="2800" dirty="0">
                <a:effectLst/>
                <a:ea typeface="Times New Roman" panose="02020603050405020304" pitchFamily="18" charset="0"/>
              </a:rPr>
              <a:t>-Replacement of antiquated signal equipment will be 	assessed and revisited in 2023.</a:t>
            </a:r>
            <a:endParaRPr lang="en-US" sz="2800" dirty="0">
              <a:effectLst/>
              <a:ea typeface="Calibri" panose="020F0502020204030204" pitchFamily="34" charset="0"/>
            </a:endParaRPr>
          </a:p>
          <a:p>
            <a:pPr marL="457200" marR="0" lvl="1" indent="0">
              <a:spcBef>
                <a:spcPts val="0"/>
              </a:spcBef>
              <a:spcAft>
                <a:spcPts val="0"/>
              </a:spcAft>
              <a:buNone/>
            </a:pPr>
            <a:r>
              <a:rPr lang="en-US" sz="2800" dirty="0">
                <a:solidFill>
                  <a:srgbClr val="000000"/>
                </a:solidFill>
                <a:effectLst/>
                <a:ea typeface="Times New Roman" panose="02020603050405020304" pitchFamily="18" charset="0"/>
              </a:rPr>
              <a:t>-Beginning with FY24 funding, anticipate closure 	incentive match payments at $100K each</a:t>
            </a:r>
          </a:p>
          <a:p>
            <a:pPr marL="742950" marR="0" lvl="1" indent="-285750">
              <a:spcBef>
                <a:spcPts val="0"/>
              </a:spcBef>
              <a:spcAft>
                <a:spcPts val="0"/>
              </a:spcAft>
              <a:buFont typeface="Courier New" panose="02070309020205020404" pitchFamily="49" charset="0"/>
              <a:buChar char="o"/>
            </a:pPr>
            <a:endParaRPr lang="en-US" sz="2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effectLst/>
                <a:ea typeface="Times New Roman" panose="02020603050405020304" pitchFamily="18" charset="0"/>
              </a:rPr>
              <a:t>Upcoming schedule:</a:t>
            </a:r>
            <a:endParaRPr lang="en-US" sz="2800" dirty="0">
              <a:effectLst/>
              <a:ea typeface="Calibri" panose="020F0502020204030204" pitchFamily="34" charset="0"/>
            </a:endParaRPr>
          </a:p>
          <a:p>
            <a:pPr marL="457200" marR="0" lvl="1" indent="0">
              <a:spcBef>
                <a:spcPts val="0"/>
              </a:spcBef>
              <a:spcAft>
                <a:spcPts val="0"/>
              </a:spcAft>
              <a:buNone/>
            </a:pPr>
            <a:r>
              <a:rPr lang="en-US" sz="2800" dirty="0">
                <a:effectLst/>
                <a:ea typeface="Times New Roman" panose="02020603050405020304" pitchFamily="18" charset="0"/>
              </a:rPr>
              <a:t>-July/August – review projects</a:t>
            </a:r>
            <a:endParaRPr lang="en-US" sz="2800" dirty="0">
              <a:effectLst/>
              <a:ea typeface="Calibri" panose="020F0502020204030204" pitchFamily="34" charset="0"/>
            </a:endParaRPr>
          </a:p>
          <a:p>
            <a:pPr marL="457200" marR="0" lvl="1" indent="0">
              <a:spcBef>
                <a:spcPts val="0"/>
              </a:spcBef>
              <a:spcAft>
                <a:spcPts val="0"/>
              </a:spcAft>
              <a:buNone/>
            </a:pPr>
            <a:r>
              <a:rPr lang="en-US" sz="2800" dirty="0">
                <a:effectLst/>
                <a:ea typeface="Times New Roman" panose="02020603050405020304" pitchFamily="18" charset="0"/>
              </a:rPr>
              <a:t>-September- FFY 2024 recommendation at Commission 	workshop</a:t>
            </a:r>
            <a:endParaRPr lang="en-US" sz="2800" dirty="0">
              <a:effectLst/>
              <a:ea typeface="Calibri" panose="020F0502020204030204" pitchFamily="34" charset="0"/>
            </a:endParaRPr>
          </a:p>
          <a:p>
            <a:pPr marL="457200" marR="0" lvl="1" indent="0">
              <a:spcBef>
                <a:spcPts val="0"/>
              </a:spcBef>
              <a:spcAft>
                <a:spcPts val="0"/>
              </a:spcAft>
              <a:buNone/>
            </a:pPr>
            <a:r>
              <a:rPr lang="en-US" sz="2800" dirty="0">
                <a:effectLst/>
                <a:ea typeface="Times New Roman" panose="02020603050405020304" pitchFamily="18" charset="0"/>
              </a:rPr>
              <a:t>-October- FFY 2024 Commission approval</a:t>
            </a:r>
            <a:endParaRPr lang="en-US" sz="2800" dirty="0">
              <a:effectLst/>
              <a:ea typeface="Calibri" panose="020F0502020204030204" pitchFamily="34" charset="0"/>
            </a:endParaRPr>
          </a:p>
          <a:p>
            <a:pPr marL="457200" lvl="1" indent="0">
              <a:buNone/>
            </a:pPr>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980728"/>
            <a:ext cx="9144000" cy="360040"/>
          </a:xfrm>
        </p:spPr>
        <p:txBody>
          <a:bodyPr>
            <a:noAutofit/>
          </a:bodyPr>
          <a:lstStyle/>
          <a:p>
            <a:r>
              <a:rPr lang="en-US" b="1" dirty="0">
                <a:solidFill>
                  <a:schemeClr val="tx2"/>
                </a:solidFill>
              </a:rPr>
              <a:t>Next Steps</a:t>
            </a:r>
          </a:p>
        </p:txBody>
      </p:sp>
    </p:spTree>
    <p:extLst>
      <p:ext uri="{BB962C8B-B14F-4D97-AF65-F5344CB8AC3E}">
        <p14:creationId xmlns:p14="http://schemas.microsoft.com/office/powerpoint/2010/main" val="373714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07704" y="5445224"/>
            <a:ext cx="5760640"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Kristopher Klop</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Manager, Highway-Rail Crossing Programs</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kristopher.klop@iowadot.us</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10638</TotalTime>
  <Words>943</Words>
  <Application>Microsoft Office PowerPoint</Application>
  <PresentationFormat>On-screen Show (4:3)</PresentationFormat>
  <Paragraphs>76</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Century Gothic</vt:lpstr>
      <vt:lpstr>Courier New</vt:lpstr>
      <vt:lpstr>PT Sans</vt:lpstr>
      <vt:lpstr>Symbol</vt:lpstr>
      <vt:lpstr>Times New Roman</vt:lpstr>
      <vt:lpstr>Wingdings</vt:lpstr>
      <vt:lpstr>Office Theme</vt:lpstr>
      <vt:lpstr>PowerPoint Presentation</vt:lpstr>
      <vt:lpstr>Program Information</vt:lpstr>
      <vt:lpstr>IIJA Changes to Highway-Railroad Crossing Safety Program</vt:lpstr>
      <vt:lpstr>Funding Changes</vt:lpstr>
      <vt:lpstr>Replacement of Antiquated Equipment</vt:lpstr>
      <vt:lpstr>Railroad Crossing Closure Funding Match Change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224</cp:revision>
  <cp:lastPrinted>2019-08-29T11:36:25Z</cp:lastPrinted>
  <dcterms:created xsi:type="dcterms:W3CDTF">2014-05-10T08:44:16Z</dcterms:created>
  <dcterms:modified xsi:type="dcterms:W3CDTF">2022-07-29T01:37:44Z</dcterms:modified>
</cp:coreProperties>
</file>