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0"/>
  </p:notesMasterIdLst>
  <p:sldIdLst>
    <p:sldId id="290" r:id="rId5"/>
    <p:sldId id="355" r:id="rId6"/>
    <p:sldId id="329" r:id="rId7"/>
    <p:sldId id="351" r:id="rId8"/>
    <p:sldId id="352" r:id="rId9"/>
    <p:sldId id="353" r:id="rId10"/>
    <p:sldId id="354" r:id="rId11"/>
    <p:sldId id="349" r:id="rId12"/>
    <p:sldId id="350" r:id="rId13"/>
    <p:sldId id="356" r:id="rId14"/>
    <p:sldId id="340" r:id="rId15"/>
    <p:sldId id="301" r:id="rId16"/>
    <p:sldId id="348" r:id="rId17"/>
    <p:sldId id="287" r:id="rId18"/>
    <p:sldId id="272" r:id="rId1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F74C5E-AF42-19A6-0115-7A10A1BE0695}" name="Chase Holien" initials="CH" userId="S::cholien@whks.com::9034333a-5194-4891-ada6-736996c5bc2a" providerId="AD"/>
  <p188:author id="{18977388-C763-D223-AED0-48E23111978B}" name="Scott Sweet" initials="SS" userId="S::ssweet@whks.com::a5c94b67-e542-4580-9280-7e76945725a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Saylor" initials="SS" lastIdx="4" clrIdx="0">
    <p:extLst>
      <p:ext uri="{19B8F6BF-5375-455C-9EA6-DF929625EA0E}">
        <p15:presenceInfo xmlns:p15="http://schemas.microsoft.com/office/powerpoint/2012/main" userId="S::ssaylor@whks.com::6ecac2cb-8161-43c1-84c5-7300db901ff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247"/>
    <a:srgbClr val="7FCCF2"/>
    <a:srgbClr val="253750"/>
    <a:srgbClr val="EAF7FC"/>
    <a:srgbClr val="7083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45CFE5-77C5-4986-8A00-B6CD24B9A459}" v="3" dt="2023-07-19T19:28:39.9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781" autoAdjust="0"/>
  </p:normalViewPr>
  <p:slideViewPr>
    <p:cSldViewPr snapToGrid="0">
      <p:cViewPr varScale="1">
        <p:scale>
          <a:sx n="92" d="100"/>
          <a:sy n="92" d="100"/>
        </p:scale>
        <p:origin x="12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se Holien" userId="9034333a-5194-4891-ada6-736996c5bc2a" providerId="ADAL" clId="{A545CFE5-77C5-4986-8A00-B6CD24B9A459}"/>
    <pc:docChg chg="undo custSel addSld modSld sldOrd">
      <pc:chgData name="Chase Holien" userId="9034333a-5194-4891-ada6-736996c5bc2a" providerId="ADAL" clId="{A545CFE5-77C5-4986-8A00-B6CD24B9A459}" dt="2023-07-19T19:31:36.167" v="1633" actId="478"/>
      <pc:docMkLst>
        <pc:docMk/>
      </pc:docMkLst>
      <pc:sldChg chg="modNotesTx">
        <pc:chgData name="Chase Holien" userId="9034333a-5194-4891-ada6-736996c5bc2a" providerId="ADAL" clId="{A545CFE5-77C5-4986-8A00-B6CD24B9A459}" dt="2023-07-19T19:17:17.742" v="1103" actId="20577"/>
        <pc:sldMkLst>
          <pc:docMk/>
          <pc:sldMk cId="116863859" sldId="272"/>
        </pc:sldMkLst>
      </pc:sldChg>
      <pc:sldChg chg="addSp delSp modSp mod">
        <pc:chgData name="Chase Holien" userId="9034333a-5194-4891-ada6-736996c5bc2a" providerId="ADAL" clId="{A545CFE5-77C5-4986-8A00-B6CD24B9A459}" dt="2023-07-19T19:31:36.167" v="1633" actId="478"/>
        <pc:sldMkLst>
          <pc:docMk/>
          <pc:sldMk cId="1530363306" sldId="340"/>
        </pc:sldMkLst>
        <pc:spChg chg="mod">
          <ac:chgData name="Chase Holien" userId="9034333a-5194-4891-ada6-736996c5bc2a" providerId="ADAL" clId="{A545CFE5-77C5-4986-8A00-B6CD24B9A459}" dt="2023-07-19T19:27:18.183" v="1201" actId="14100"/>
          <ac:spMkLst>
            <pc:docMk/>
            <pc:sldMk cId="1530363306" sldId="340"/>
            <ac:spMk id="3" creationId="{80E5C80B-6B20-DA06-2048-06795F3659D1}"/>
          </ac:spMkLst>
        </pc:spChg>
        <pc:spChg chg="mod">
          <ac:chgData name="Chase Holien" userId="9034333a-5194-4891-ada6-736996c5bc2a" providerId="ADAL" clId="{A545CFE5-77C5-4986-8A00-B6CD24B9A459}" dt="2023-07-19T19:27:24.070" v="1202" actId="14100"/>
          <ac:spMkLst>
            <pc:docMk/>
            <pc:sldMk cId="1530363306" sldId="340"/>
            <ac:spMk id="4" creationId="{E8BA4C63-E351-43DF-4E2D-627B7E64715B}"/>
          </ac:spMkLst>
        </pc:spChg>
        <pc:spChg chg="add del mod">
          <ac:chgData name="Chase Holien" userId="9034333a-5194-4891-ada6-736996c5bc2a" providerId="ADAL" clId="{A545CFE5-77C5-4986-8A00-B6CD24B9A459}" dt="2023-07-19T19:30:11.975" v="1412" actId="478"/>
          <ac:spMkLst>
            <pc:docMk/>
            <pc:sldMk cId="1530363306" sldId="340"/>
            <ac:spMk id="5" creationId="{D7453086-0E5C-0EE4-D410-5A8310971BA3}"/>
          </ac:spMkLst>
        </pc:spChg>
        <pc:spChg chg="add mod">
          <ac:chgData name="Chase Holien" userId="9034333a-5194-4891-ada6-736996c5bc2a" providerId="ADAL" clId="{A545CFE5-77C5-4986-8A00-B6CD24B9A459}" dt="2023-07-19T19:31:32.771" v="1632" actId="27636"/>
          <ac:spMkLst>
            <pc:docMk/>
            <pc:sldMk cId="1530363306" sldId="340"/>
            <ac:spMk id="6" creationId="{59DA72D0-90AB-BB22-1911-D584DDEFFEF8}"/>
          </ac:spMkLst>
        </pc:spChg>
        <pc:spChg chg="del mod">
          <ac:chgData name="Chase Holien" userId="9034333a-5194-4891-ada6-736996c5bc2a" providerId="ADAL" clId="{A545CFE5-77C5-4986-8A00-B6CD24B9A459}" dt="2023-07-19T19:31:36.167" v="1633" actId="478"/>
          <ac:spMkLst>
            <pc:docMk/>
            <pc:sldMk cId="1530363306" sldId="340"/>
            <ac:spMk id="7" creationId="{334BFDC8-2838-0336-854A-B3B4A8278CA1}"/>
          </ac:spMkLst>
        </pc:spChg>
      </pc:sldChg>
      <pc:sldChg chg="modSp mod">
        <pc:chgData name="Chase Holien" userId="9034333a-5194-4891-ada6-736996c5bc2a" providerId="ADAL" clId="{A545CFE5-77C5-4986-8A00-B6CD24B9A459}" dt="2023-07-19T19:25:31.231" v="1120" actId="20577"/>
        <pc:sldMkLst>
          <pc:docMk/>
          <pc:sldMk cId="2400150655" sldId="349"/>
        </pc:sldMkLst>
        <pc:spChg chg="mod">
          <ac:chgData name="Chase Holien" userId="9034333a-5194-4891-ada6-736996c5bc2a" providerId="ADAL" clId="{A545CFE5-77C5-4986-8A00-B6CD24B9A459}" dt="2023-07-19T19:25:31.231" v="1120" actId="20577"/>
          <ac:spMkLst>
            <pc:docMk/>
            <pc:sldMk cId="2400150655" sldId="349"/>
            <ac:spMk id="3" creationId="{80E5C80B-6B20-DA06-2048-06795F3659D1}"/>
          </ac:spMkLst>
        </pc:spChg>
      </pc:sldChg>
      <pc:sldChg chg="modSp mod">
        <pc:chgData name="Chase Holien" userId="9034333a-5194-4891-ada6-736996c5bc2a" providerId="ADAL" clId="{A545CFE5-77C5-4986-8A00-B6CD24B9A459}" dt="2023-07-19T19:24:51.974" v="1119" actId="20577"/>
        <pc:sldMkLst>
          <pc:docMk/>
          <pc:sldMk cId="4046061614" sldId="354"/>
        </pc:sldMkLst>
        <pc:spChg chg="mod">
          <ac:chgData name="Chase Holien" userId="9034333a-5194-4891-ada6-736996c5bc2a" providerId="ADAL" clId="{A545CFE5-77C5-4986-8A00-B6CD24B9A459}" dt="2023-07-19T19:24:51.974" v="1119" actId="20577"/>
          <ac:spMkLst>
            <pc:docMk/>
            <pc:sldMk cId="4046061614" sldId="354"/>
            <ac:spMk id="5" creationId="{BEA882B1-8A76-B299-24B4-FE8BE06E1C21}"/>
          </ac:spMkLst>
        </pc:spChg>
      </pc:sldChg>
      <pc:sldChg chg="addSp delSp modSp mod">
        <pc:chgData name="Chase Holien" userId="9034333a-5194-4891-ada6-736996c5bc2a" providerId="ADAL" clId="{A545CFE5-77C5-4986-8A00-B6CD24B9A459}" dt="2023-07-19T19:23:54.037" v="1117" actId="20577"/>
        <pc:sldMkLst>
          <pc:docMk/>
          <pc:sldMk cId="4057573278" sldId="355"/>
        </pc:sldMkLst>
        <pc:spChg chg="del">
          <ac:chgData name="Chase Holien" userId="9034333a-5194-4891-ada6-736996c5bc2a" providerId="ADAL" clId="{A545CFE5-77C5-4986-8A00-B6CD24B9A459}" dt="2023-07-19T16:54:01.491" v="0" actId="478"/>
          <ac:spMkLst>
            <pc:docMk/>
            <pc:sldMk cId="4057573278" sldId="355"/>
            <ac:spMk id="5" creationId="{73808F27-8119-AE24-3208-D00BBE8F133F}"/>
          </ac:spMkLst>
        </pc:spChg>
        <pc:spChg chg="add mod">
          <ac:chgData name="Chase Holien" userId="9034333a-5194-4891-ada6-736996c5bc2a" providerId="ADAL" clId="{A545CFE5-77C5-4986-8A00-B6CD24B9A459}" dt="2023-07-19T19:23:54.037" v="1117" actId="20577"/>
          <ac:spMkLst>
            <pc:docMk/>
            <pc:sldMk cId="4057573278" sldId="355"/>
            <ac:spMk id="6" creationId="{C1D3ECFB-8187-BDF2-919C-70BE3296EE07}"/>
          </ac:spMkLst>
        </pc:spChg>
      </pc:sldChg>
      <pc:sldChg chg="addSp delSp modSp add mod ord">
        <pc:chgData name="Chase Holien" userId="9034333a-5194-4891-ada6-736996c5bc2a" providerId="ADAL" clId="{A545CFE5-77C5-4986-8A00-B6CD24B9A459}" dt="2023-07-19T19:16:30.598" v="1102" actId="1076"/>
        <pc:sldMkLst>
          <pc:docMk/>
          <pc:sldMk cId="666107812" sldId="356"/>
        </pc:sldMkLst>
        <pc:spChg chg="mod">
          <ac:chgData name="Chase Holien" userId="9034333a-5194-4891-ada6-736996c5bc2a" providerId="ADAL" clId="{A545CFE5-77C5-4986-8A00-B6CD24B9A459}" dt="2023-07-19T19:09:48.104" v="660" actId="20577"/>
          <ac:spMkLst>
            <pc:docMk/>
            <pc:sldMk cId="666107812" sldId="356"/>
            <ac:spMk id="2" creationId="{38DC0991-702C-A490-DD05-5D9094459F7D}"/>
          </ac:spMkLst>
        </pc:spChg>
        <pc:spChg chg="mod">
          <ac:chgData name="Chase Holien" userId="9034333a-5194-4891-ada6-736996c5bc2a" providerId="ADAL" clId="{A545CFE5-77C5-4986-8A00-B6CD24B9A459}" dt="2023-07-19T19:14:59.551" v="1095" actId="114"/>
          <ac:spMkLst>
            <pc:docMk/>
            <pc:sldMk cId="666107812" sldId="356"/>
            <ac:spMk id="3" creationId="{80E5C80B-6B20-DA06-2048-06795F3659D1}"/>
          </ac:spMkLst>
        </pc:spChg>
        <pc:spChg chg="del">
          <ac:chgData name="Chase Holien" userId="9034333a-5194-4891-ada6-736996c5bc2a" providerId="ADAL" clId="{A545CFE5-77C5-4986-8A00-B6CD24B9A459}" dt="2023-07-19T19:09:51.991" v="661" actId="478"/>
          <ac:spMkLst>
            <pc:docMk/>
            <pc:sldMk cId="666107812" sldId="356"/>
            <ac:spMk id="4" creationId="{E8BA4C63-E351-43DF-4E2D-627B7E64715B}"/>
          </ac:spMkLst>
        </pc:spChg>
        <pc:spChg chg="del">
          <ac:chgData name="Chase Holien" userId="9034333a-5194-4891-ada6-736996c5bc2a" providerId="ADAL" clId="{A545CFE5-77C5-4986-8A00-B6CD24B9A459}" dt="2023-07-19T19:09:53.609" v="662" actId="478"/>
          <ac:spMkLst>
            <pc:docMk/>
            <pc:sldMk cId="666107812" sldId="356"/>
            <ac:spMk id="5" creationId="{D7453086-0E5C-0EE4-D410-5A8310971BA3}"/>
          </ac:spMkLst>
        </pc:spChg>
        <pc:spChg chg="del">
          <ac:chgData name="Chase Holien" userId="9034333a-5194-4891-ada6-736996c5bc2a" providerId="ADAL" clId="{A545CFE5-77C5-4986-8A00-B6CD24B9A459}" dt="2023-07-19T19:09:54.694" v="663" actId="478"/>
          <ac:spMkLst>
            <pc:docMk/>
            <pc:sldMk cId="666107812" sldId="356"/>
            <ac:spMk id="7" creationId="{334BFDC8-2838-0336-854A-B3B4A8278CA1}"/>
          </ac:spMkLst>
        </pc:spChg>
        <pc:picChg chg="add mod">
          <ac:chgData name="Chase Holien" userId="9034333a-5194-4891-ada6-736996c5bc2a" providerId="ADAL" clId="{A545CFE5-77C5-4986-8A00-B6CD24B9A459}" dt="2023-07-19T19:16:30.598" v="1102" actId="1076"/>
          <ac:picMkLst>
            <pc:docMk/>
            <pc:sldMk cId="666107812" sldId="356"/>
            <ac:picMk id="8" creationId="{F523EB48-A1C8-51FC-D9BD-FC68B8443E4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845CEDC-9525-42E7-9B94-5C09B142411E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00E4D04-D1DD-4AB7-A23A-D4A361C8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39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EE2FB-8FE2-430F-9F9E-1909FA4217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54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EE2FB-8FE2-430F-9F9E-1909FA4217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33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EE2FB-8FE2-430F-9F9E-1909FA4217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98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EE2FB-8FE2-430F-9F9E-1909FA4217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12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E4D04-D1DD-4AB7-A23A-D4A361C8F4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00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E4D04-D1DD-4AB7-A23A-D4A361C8F4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00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EE2FB-8FE2-430F-9F9E-1909FA4217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16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EE2FB-8FE2-430F-9F9E-1909FA4217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85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EE2FB-8FE2-430F-9F9E-1909FA4217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67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EE2FB-8FE2-430F-9F9E-1909FA4217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45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EE2FB-8FE2-430F-9F9E-1909FA4217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1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EE2FB-8FE2-430F-9F9E-1909FA4217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30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EE2FB-8FE2-430F-9F9E-1909FA4217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36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EE2FB-8FE2-430F-9F9E-1909FA4217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6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rgbClr val="14324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rgbClr val="143247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rgbClr val="143247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42388E8-434B-4E93-9557-34B73CE70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8596668" cy="6871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Services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0052F3-CD3C-440A-98F9-092C3D0B96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335" y="1479519"/>
            <a:ext cx="3446990" cy="4462087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List of Services</a:t>
            </a:r>
          </a:p>
          <a:p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BA56BAB-5473-40F7-B7E3-6D202375AE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24495" y="1479519"/>
            <a:ext cx="2516187" cy="2169072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48B1F526-1FA7-4A47-A2E1-2FA90A2910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68119" y="1479518"/>
            <a:ext cx="2516187" cy="2169072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93FBD141-20E1-4635-8A83-AD93B962C1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424494" y="3772534"/>
            <a:ext cx="2516187" cy="2169072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83EAE864-E520-4C67-8379-6231EAEF57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68119" y="3772534"/>
            <a:ext cx="2516187" cy="2169072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 Lo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FC6-F7A9-40F2-B2F1-4DF884877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8596668" cy="67887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Office Locations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84C92-2435-496A-BAD4-ECD5B1B4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B18EC-212E-487A-9816-3DDF905CE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49D5B-8697-4460-8B29-378B2AE2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4CD9400-937E-46DD-8134-33086A64CF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40774" y="1490663"/>
            <a:ext cx="4933228" cy="41973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0DD8787-D822-4BEA-BAA5-096BD8468B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334" y="1490663"/>
            <a:ext cx="3405187" cy="41973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WHKS Office Locations:</a:t>
            </a:r>
          </a:p>
        </p:txBody>
      </p:sp>
    </p:spTree>
    <p:extLst>
      <p:ext uri="{BB962C8B-B14F-4D97-AF65-F5344CB8AC3E}">
        <p14:creationId xmlns:p14="http://schemas.microsoft.com/office/powerpoint/2010/main" val="2560906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FC6-F7A9-40F2-B2F1-4DF884877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8596668" cy="67887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84C92-2435-496A-BAD4-ECD5B1B4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B18EC-212E-487A-9816-3DDF905CE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49D5B-8697-4460-8B29-378B2AE2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4CD9400-937E-46DD-8134-33086A64CF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8332" y="1514474"/>
            <a:ext cx="4933228" cy="4457699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23C71C7-F412-4404-AFD8-85378ED7F0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7863" y="1514475"/>
            <a:ext cx="3636962" cy="4457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899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264B6-4001-485F-95A7-F46651ADE7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8596668" cy="7869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Project Team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12C693-7252-4A5B-9203-D36B03CBA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6734C-62C5-4B84-9DDB-49148C0B1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66761-42E3-418D-B9D3-2388997F3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4896717-472E-4CE5-A75E-01AE7F443A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7334" y="1797130"/>
            <a:ext cx="969264" cy="12161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D6C3590-C42B-418F-A17D-9595051400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7334" y="3122602"/>
            <a:ext cx="969264" cy="12161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276EA3A-D9C0-4124-B78E-5945B5B83E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7334" y="4450714"/>
            <a:ext cx="969264" cy="12161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45ABF5A-15A1-45BB-8517-334B44AD0A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46250" y="1797652"/>
            <a:ext cx="2817813" cy="12152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Name –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1C1502F-C0B0-4994-BAF6-FAB4F8070B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46249" y="3122602"/>
            <a:ext cx="2817813" cy="1216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Name – Title </a:t>
            </a:r>
          </a:p>
          <a:p>
            <a:pPr lvl="0"/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1DF0856-6046-4743-8B42-642BC5B58C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46249" y="4447552"/>
            <a:ext cx="2817813" cy="1216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Name - Title</a:t>
            </a:r>
          </a:p>
          <a:p>
            <a:pPr lvl="0"/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FA04C8ED-7D66-4E64-9675-EBC0AE12736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87273" y="1796735"/>
            <a:ext cx="969264" cy="12161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3C5E2353-2DF7-470E-BED7-B0CBEFFC04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6189" y="1797257"/>
            <a:ext cx="2817813" cy="1216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Name – Title </a:t>
            </a:r>
          </a:p>
          <a:p>
            <a:pPr lvl="0"/>
            <a:endParaRPr lang="en-US" dirty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0E79807F-F1D0-40D9-9117-39A9BAF365E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87273" y="3122538"/>
            <a:ext cx="969264" cy="12161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E7617823-FC23-4A94-991C-3DC85B2ABA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56188" y="3122602"/>
            <a:ext cx="2817813" cy="1216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Name – Title </a:t>
            </a:r>
          </a:p>
          <a:p>
            <a:pPr lvl="0"/>
            <a:endParaRPr lang="en-US" dirty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27FA79C3-CE03-4FBD-825E-CC3F4A7F73D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87273" y="4447030"/>
            <a:ext cx="969264" cy="12161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562998F-624E-4605-B76F-699F3FF7F4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56188" y="4447030"/>
            <a:ext cx="2817813" cy="1216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Name - Title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6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ss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264B6-4001-485F-95A7-F46651ADE7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8596668" cy="7869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Key Issues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12C693-7252-4A5B-9203-D36B03CBA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6734C-62C5-4B84-9DDB-49148C0B1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66761-42E3-418D-B9D3-2388997F3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31C7A55-A25A-4D04-81F0-3424AEC2D9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863" y="1514475"/>
            <a:ext cx="5713412" cy="4457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BAFEC6E-A03A-4879-844B-ECE3290EDD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49852" y="1514475"/>
            <a:ext cx="2724150" cy="2143125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35A5A3C5-05B4-4731-ADFA-A00D685B89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49852" y="3829050"/>
            <a:ext cx="2724150" cy="2143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09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D844-5878-497B-A52C-B1653AE413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8596668" cy="8286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About 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A54A47-F5FA-4EBC-9224-0CA174341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763BC-B7FA-4C48-AAD0-64E4537F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9A9B8-3E04-41E5-8839-0ACFE991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24A78B-A2F2-4296-BFF5-E99C0B297A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863" y="2171700"/>
            <a:ext cx="4865687" cy="3657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42E22F9-0190-4D82-A72C-F34C308B3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91200" y="2171700"/>
            <a:ext cx="3482975" cy="3657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898CFB5-3E89-4261-BB73-3831B90B439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7334" y="1489200"/>
            <a:ext cx="8596668" cy="553087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Shaping the Horizon</a:t>
            </a:r>
          </a:p>
        </p:txBody>
      </p:sp>
    </p:spTree>
    <p:extLst>
      <p:ext uri="{BB962C8B-B14F-4D97-AF65-F5344CB8AC3E}">
        <p14:creationId xmlns:p14="http://schemas.microsoft.com/office/powerpoint/2010/main" val="3461673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B9BBCDF-DD36-445E-BD71-0DFDD864026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09231" y="6342611"/>
            <a:ext cx="1601778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70" r:id="rId16"/>
    <p:sldLayoutId id="2147483673" r:id="rId17"/>
    <p:sldLayoutId id="2147483669" r:id="rId18"/>
    <p:sldLayoutId id="2147483672" r:id="rId19"/>
    <p:sldLayoutId id="2147483671" r:id="rId20"/>
    <p:sldLayoutId id="2147483659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143247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143247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143247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143247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143247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143247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3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110F8-9B26-4925-B134-68B0F6A42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200" dirty="0">
                <a:solidFill>
                  <a:schemeClr val="tx1"/>
                </a:solidFill>
              </a:rPr>
              <a:t>Iowa Highway 122 MercyOne Corridor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Part of the Hwy 122 Corridor Improvements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AEE63F-DDBA-4F92-B8C0-185B6AA426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702709"/>
            <a:ext cx="10923638" cy="52110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Iowa DOT Commission – August 8, 2023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1DF663-EFB6-4F0B-BA11-7CDC9386D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207" y="5482012"/>
            <a:ext cx="3870640" cy="110328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081CC9F-486E-42FB-86EB-9CF3C3FB4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0022" y="2403203"/>
            <a:ext cx="2616825" cy="197897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B73A376-2B11-45E0-A309-75127F5EB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367" y="523320"/>
            <a:ext cx="3691480" cy="997295"/>
          </a:xfrm>
          <a:prstGeom prst="rect">
            <a:avLst/>
          </a:prstGeom>
        </p:spPr>
      </p:pic>
      <p:pic>
        <p:nvPicPr>
          <p:cNvPr id="5" name="Picture 4" descr="A street with traffic lights and cars on it&#10;&#10;Description automatically generated">
            <a:extLst>
              <a:ext uri="{FF2B5EF4-FFF2-40B4-BE49-F238E27FC236}">
                <a16:creationId xmlns:a16="http://schemas.microsoft.com/office/drawing/2014/main" id="{6A4C0926-B4DF-A800-0888-4A7770EB6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974" y="96941"/>
            <a:ext cx="6126008" cy="46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46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0991-702C-A490-DD05-5D909445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7109"/>
          </a:xfrm>
        </p:spPr>
        <p:txBody>
          <a:bodyPr/>
          <a:lstStyle/>
          <a:p>
            <a:r>
              <a:rPr lang="en-US" dirty="0"/>
              <a:t>Project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5C80B-6B20-DA06-2048-06795F365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414733"/>
            <a:ext cx="5723467" cy="4539258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Upgrade sidewalk facilities to meet </a:t>
            </a:r>
            <a:r>
              <a:rPr lang="en-US" sz="2400" b="1" i="1" dirty="0"/>
              <a:t>ADA compliance</a:t>
            </a:r>
          </a:p>
          <a:p>
            <a:r>
              <a:rPr lang="en-US" sz="2400" dirty="0"/>
              <a:t>Improve the </a:t>
            </a:r>
            <a:r>
              <a:rPr lang="en-US" sz="2400" b="1" i="1" dirty="0"/>
              <a:t>operation</a:t>
            </a:r>
            <a:r>
              <a:rPr lang="en-US" sz="2400" dirty="0"/>
              <a:t> and </a:t>
            </a:r>
            <a:r>
              <a:rPr lang="en-US" sz="2400" b="1" i="1" dirty="0"/>
              <a:t>look</a:t>
            </a:r>
            <a:r>
              <a:rPr lang="en-US" sz="2400" dirty="0"/>
              <a:t> of the current drainage system</a:t>
            </a:r>
          </a:p>
          <a:p>
            <a:r>
              <a:rPr lang="en-US" sz="2400" dirty="0"/>
              <a:t>Replace or upgrade aging </a:t>
            </a:r>
            <a:r>
              <a:rPr lang="en-US" sz="2400" b="1" i="1" dirty="0"/>
              <a:t>infrastructure</a:t>
            </a:r>
          </a:p>
          <a:p>
            <a:r>
              <a:rPr lang="en-US" sz="2400" dirty="0"/>
              <a:t>Lighting can be enhanced from </a:t>
            </a:r>
            <a:r>
              <a:rPr lang="en-US" sz="2400" b="1" i="1" dirty="0"/>
              <a:t>operational</a:t>
            </a:r>
            <a:r>
              <a:rPr lang="en-US" sz="2400" dirty="0"/>
              <a:t> and </a:t>
            </a:r>
            <a:r>
              <a:rPr lang="en-US" sz="2400" b="1" i="1" dirty="0"/>
              <a:t>aesthetic</a:t>
            </a:r>
            <a:r>
              <a:rPr lang="en-US" sz="2400" dirty="0"/>
              <a:t> standpoints</a:t>
            </a:r>
          </a:p>
          <a:p>
            <a:r>
              <a:rPr lang="en-US" sz="2400" dirty="0"/>
              <a:t>Improve </a:t>
            </a:r>
            <a:r>
              <a:rPr lang="en-US" sz="2400" b="1" i="1" dirty="0"/>
              <a:t>access</a:t>
            </a:r>
            <a:r>
              <a:rPr lang="en-US" sz="2400" dirty="0"/>
              <a:t> to currently underdeveloped properties along the corridor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A street with cars and a green sign&#10;&#10;Description automatically generated">
            <a:extLst>
              <a:ext uri="{FF2B5EF4-FFF2-40B4-BE49-F238E27FC236}">
                <a16:creationId xmlns:a16="http://schemas.microsoft.com/office/drawing/2014/main" id="{F523EB48-A1C8-51FC-D9BD-FC68B8443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306780"/>
            <a:ext cx="5506371" cy="414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07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0991-702C-A490-DD05-5D909445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7109"/>
          </a:xfrm>
        </p:spPr>
        <p:txBody>
          <a:bodyPr/>
          <a:lstStyle/>
          <a:p>
            <a:r>
              <a:rPr lang="en-US" dirty="0"/>
              <a:t>Project Coordination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5C80B-6B20-DA06-2048-06795F365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414733"/>
            <a:ext cx="5598775" cy="2513031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Project Partners</a:t>
            </a:r>
          </a:p>
          <a:p>
            <a:pPr lvl="1"/>
            <a:r>
              <a:rPr lang="en-US" sz="2400" dirty="0"/>
              <a:t>City of Mason City</a:t>
            </a:r>
          </a:p>
          <a:p>
            <a:pPr lvl="1"/>
            <a:r>
              <a:rPr lang="en-US" sz="2400" dirty="0" err="1"/>
              <a:t>MercyOne</a:t>
            </a:r>
            <a:r>
              <a:rPr lang="en-US" sz="2400" dirty="0"/>
              <a:t> North Iowa Medical Center</a:t>
            </a:r>
          </a:p>
          <a:p>
            <a:pPr lvl="1"/>
            <a:r>
              <a:rPr lang="en-US" sz="2400" dirty="0"/>
              <a:t>Mason City Fire Department</a:t>
            </a:r>
          </a:p>
          <a:p>
            <a:pPr lvl="1"/>
            <a:r>
              <a:rPr lang="en-US" sz="2400" dirty="0"/>
              <a:t>Local Businesses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BA4C63-E351-43DF-4E2D-627B7E64715B}"/>
              </a:ext>
            </a:extLst>
          </p:cNvPr>
          <p:cNvSpPr txBox="1">
            <a:spLocks/>
          </p:cNvSpPr>
          <p:nvPr/>
        </p:nvSpPr>
        <p:spPr>
          <a:xfrm>
            <a:off x="5933208" y="1414733"/>
            <a:ext cx="5081155" cy="2014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400" dirty="0"/>
          </a:p>
          <a:p>
            <a:pPr lvl="1"/>
            <a:r>
              <a:rPr lang="en-US" sz="2200" dirty="0"/>
              <a:t>Iowa DOT District 2 Staff</a:t>
            </a:r>
          </a:p>
          <a:p>
            <a:pPr lvl="1"/>
            <a:r>
              <a:rPr lang="en-US" sz="2200" dirty="0"/>
              <a:t>Mason City Police Department</a:t>
            </a:r>
          </a:p>
          <a:p>
            <a:pPr lvl="1"/>
            <a:r>
              <a:rPr lang="en-US" sz="2200" dirty="0"/>
              <a:t>Area EMS Organizations</a:t>
            </a:r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DA72D0-90AB-BB22-1911-D584DDEFFEF8}"/>
              </a:ext>
            </a:extLst>
          </p:cNvPr>
          <p:cNvSpPr txBox="1">
            <a:spLocks/>
          </p:cNvSpPr>
          <p:nvPr/>
        </p:nvSpPr>
        <p:spPr>
          <a:xfrm>
            <a:off x="677333" y="3776758"/>
            <a:ext cx="10837334" cy="2471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Coordinating design with the US Highway 65 project design team</a:t>
            </a:r>
          </a:p>
          <a:p>
            <a:pPr lvl="1"/>
            <a:r>
              <a:rPr lang="en-US" sz="2200" dirty="0"/>
              <a:t>US Highway 65, south of IA 122, is being designed by DOT Staff</a:t>
            </a:r>
          </a:p>
          <a:p>
            <a:pPr lvl="1"/>
            <a:r>
              <a:rPr lang="en-US" sz="2200" dirty="0"/>
              <a:t>Construction of US Highway 65 is slated to begin in Fall of 2024</a:t>
            </a:r>
          </a:p>
          <a:p>
            <a:r>
              <a:rPr lang="en-US" sz="2200" dirty="0"/>
              <a:t>An Iowa Highway 122 Public Information Meeting was held on July 20, 2023</a:t>
            </a:r>
          </a:p>
          <a:p>
            <a:r>
              <a:rPr lang="en-US" sz="2200" dirty="0"/>
              <a:t>Iowa Highway 122 will be presented to the Mason City Council on August 15, 2023</a:t>
            </a:r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363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0991-702C-A490-DD05-5D909445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7109"/>
          </a:xfrm>
        </p:spPr>
        <p:txBody>
          <a:bodyPr/>
          <a:lstStyle/>
          <a:p>
            <a:r>
              <a:rPr lang="en-US" dirty="0"/>
              <a:t>Estimated Project Costs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68B9FD7-7AED-876C-EA09-622D39753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375755"/>
              </p:ext>
            </p:extLst>
          </p:nvPr>
        </p:nvGraphicFramePr>
        <p:xfrm>
          <a:off x="826655" y="1943099"/>
          <a:ext cx="7361381" cy="2732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6781">
                  <a:extLst>
                    <a:ext uri="{9D8B030D-6E8A-4147-A177-3AD203B41FA5}">
                      <a16:colId xmlns:a16="http://schemas.microsoft.com/office/drawing/2014/main" val="1191406349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590849963"/>
                    </a:ext>
                  </a:extLst>
                </a:gridCol>
              </a:tblGrid>
              <a:tr h="54656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Estimated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995662"/>
                  </a:ext>
                </a:extLst>
              </a:tr>
              <a:tr h="546562">
                <a:tc>
                  <a:txBody>
                    <a:bodyPr/>
                    <a:lstStyle/>
                    <a:p>
                      <a:r>
                        <a:rPr lang="en-US" sz="2400" dirty="0"/>
                        <a:t>Admin., Engineering, Legal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$868,000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045974"/>
                  </a:ext>
                </a:extLst>
              </a:tr>
              <a:tr h="546562">
                <a:tc>
                  <a:txBody>
                    <a:bodyPr/>
                    <a:lstStyle/>
                    <a:p>
                      <a:r>
                        <a:rPr lang="en-US" sz="2400" dirty="0"/>
                        <a:t>Construction 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$1,152,000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517938"/>
                  </a:ext>
                </a:extLst>
              </a:tr>
              <a:tr h="546562">
                <a:tc>
                  <a:txBody>
                    <a:bodyPr/>
                    <a:lstStyle/>
                    <a:p>
                      <a:r>
                        <a:rPr lang="en-US" sz="2400" dirty="0"/>
                        <a:t>Construction</a:t>
                      </a:r>
                    </a:p>
                  </a:txBody>
                  <a:tcP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$10,600,000</a:t>
                      </a:r>
                    </a:p>
                  </a:txBody>
                  <a:tcP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7923346"/>
                  </a:ext>
                </a:extLst>
              </a:tr>
              <a:tr h="546562">
                <a:tc>
                  <a:txBody>
                    <a:bodyPr/>
                    <a:lstStyle/>
                    <a:p>
                      <a:r>
                        <a:rPr lang="en-US" sz="2400" dirty="0"/>
                        <a:t>Total</a:t>
                      </a: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$12,620,000</a:t>
                      </a: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80509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299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0991-702C-A490-DD05-5D909445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418011" cy="667109"/>
          </a:xfrm>
        </p:spPr>
        <p:txBody>
          <a:bodyPr>
            <a:noAutofit/>
          </a:bodyPr>
          <a:lstStyle/>
          <a:p>
            <a:r>
              <a:rPr lang="en-US" dirty="0"/>
              <a:t>Project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5C80B-6B20-DA06-2048-06795F365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81992"/>
            <a:ext cx="9547322" cy="4866408"/>
          </a:xfrm>
        </p:spPr>
        <p:txBody>
          <a:bodyPr>
            <a:normAutofit/>
          </a:bodyPr>
          <a:lstStyle/>
          <a:p>
            <a:r>
              <a:rPr lang="en-US" sz="2400" dirty="0"/>
              <a:t>Iowa DOT Commissioners Meeting – August 8, 2023</a:t>
            </a:r>
          </a:p>
          <a:p>
            <a:r>
              <a:rPr lang="en-US" sz="2400" dirty="0"/>
              <a:t>Begin Final Design – September 2023</a:t>
            </a:r>
          </a:p>
          <a:p>
            <a:r>
              <a:rPr lang="en-US" sz="2400" dirty="0"/>
              <a:t>Letting – January 2025</a:t>
            </a:r>
          </a:p>
          <a:p>
            <a:r>
              <a:rPr lang="en-US" sz="2400" dirty="0"/>
              <a:t>Construction – 2025 to 2026</a:t>
            </a:r>
          </a:p>
        </p:txBody>
      </p:sp>
      <p:pic>
        <p:nvPicPr>
          <p:cNvPr id="9" name="Picture 8" descr="A street with traffic lights and cars on it&#10;&#10;Description automatically generated">
            <a:extLst>
              <a:ext uri="{FF2B5EF4-FFF2-40B4-BE49-F238E27FC236}">
                <a16:creationId xmlns:a16="http://schemas.microsoft.com/office/drawing/2014/main" id="{925BABC3-F15D-1F80-752D-A16269D34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409" y="2428335"/>
            <a:ext cx="5756564" cy="433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07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C034F0-CDC6-49EA-A617-88BECB02C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Iowa DOT and City of Mason City Partnership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FB437A-C0B4-491C-92FA-98278897E2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7862" y="1514475"/>
            <a:ext cx="8596139" cy="4457700"/>
          </a:xfrm>
        </p:spPr>
        <p:txBody>
          <a:bodyPr/>
          <a:lstStyle/>
          <a:p>
            <a:r>
              <a:rPr lang="en-US" sz="2400" dirty="0"/>
              <a:t>28E Pre-Design Agreement between DOT and Mason City; City paying consultant fees for Preliminary Design</a:t>
            </a:r>
          </a:p>
          <a:p>
            <a:r>
              <a:rPr lang="en-US" sz="2400" dirty="0"/>
              <a:t>City is leading the design of this project, with assistance from the DOT</a:t>
            </a:r>
          </a:p>
          <a:p>
            <a:pPr lvl="1"/>
            <a:r>
              <a:rPr lang="en-US" sz="2400" dirty="0"/>
              <a:t>City is funding the design fees</a:t>
            </a:r>
          </a:p>
          <a:p>
            <a:pPr lvl="1"/>
            <a:r>
              <a:rPr lang="en-US" sz="2400" dirty="0"/>
              <a:t>City and DOT will fund construction of the project</a:t>
            </a:r>
          </a:p>
          <a:p>
            <a:r>
              <a:rPr lang="en-US" sz="2400" dirty="0"/>
              <a:t>City led the development of the IA 122 West Corridor Study, with input and assistance from the DOT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22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27C42-DA33-4373-8188-50DDC8449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35" y="5471423"/>
            <a:ext cx="8596668" cy="645664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you!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0714844-9D42-4908-8A7C-729711C67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797" y="6212336"/>
            <a:ext cx="2389922" cy="645664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F6C975D-5363-4D15-880E-ECD22BB60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442" y="5770516"/>
            <a:ext cx="1437995" cy="108748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CA1434-DDA8-4E7C-A474-511043A353EE}"/>
              </a:ext>
            </a:extLst>
          </p:cNvPr>
          <p:cNvSpPr txBox="1">
            <a:spLocks/>
          </p:cNvSpPr>
          <p:nvPr/>
        </p:nvSpPr>
        <p:spPr>
          <a:xfrm>
            <a:off x="778935" y="338408"/>
            <a:ext cx="3954990" cy="842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Speakers:</a:t>
            </a:r>
          </a:p>
          <a:p>
            <a:r>
              <a:rPr lang="en-US" sz="1600" dirty="0"/>
              <a:t>Bill </a:t>
            </a:r>
            <a:r>
              <a:rPr lang="en-US" sz="1600" dirty="0" err="1"/>
              <a:t>Schickel</a:t>
            </a:r>
            <a:r>
              <a:rPr lang="en-US" sz="1600" dirty="0"/>
              <a:t>, Mason City Mayor</a:t>
            </a:r>
          </a:p>
          <a:p>
            <a:endParaRPr lang="en-US" sz="1600" dirty="0">
              <a:highlight>
                <a:srgbClr val="FFFF00"/>
              </a:highlight>
            </a:endParaRPr>
          </a:p>
          <a:p>
            <a:endParaRPr lang="en-US" sz="1600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615208-CF5A-45CC-BD23-446326E607FD}"/>
              </a:ext>
            </a:extLst>
          </p:cNvPr>
          <p:cNvSpPr txBox="1">
            <a:spLocks/>
          </p:cNvSpPr>
          <p:nvPr/>
        </p:nvSpPr>
        <p:spPr>
          <a:xfrm>
            <a:off x="778934" y="1138569"/>
            <a:ext cx="4202639" cy="16427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/>
              <a:t>Aaron Burnett, Mason City Administrator</a:t>
            </a:r>
          </a:p>
          <a:p>
            <a:r>
              <a:rPr lang="en-US" sz="1700" dirty="0"/>
              <a:t>	10 First Street NW</a:t>
            </a:r>
          </a:p>
          <a:p>
            <a:r>
              <a:rPr lang="en-US" sz="1700" dirty="0"/>
              <a:t>	Mason City, IA 50401</a:t>
            </a:r>
          </a:p>
          <a:p>
            <a:r>
              <a:rPr lang="en-US" sz="1700" dirty="0"/>
              <a:t>	(641) 421-3600</a:t>
            </a:r>
          </a:p>
          <a:p>
            <a:r>
              <a:rPr lang="en-US" sz="1700" dirty="0"/>
              <a:t>	aburnett@masoncity.net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1948E27-5005-41AF-AA46-9CD0EE4F743C}"/>
              </a:ext>
            </a:extLst>
          </p:cNvPr>
          <p:cNvSpPr txBox="1">
            <a:spLocks/>
          </p:cNvSpPr>
          <p:nvPr/>
        </p:nvSpPr>
        <p:spPr>
          <a:xfrm>
            <a:off x="778935" y="2876609"/>
            <a:ext cx="4202638" cy="21430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Fouad Daoud, President and CEO WHKS &amp; Co.</a:t>
            </a:r>
          </a:p>
          <a:p>
            <a:r>
              <a:rPr lang="en-US" sz="1600" dirty="0"/>
              <a:t>	1412 6</a:t>
            </a:r>
            <a:r>
              <a:rPr lang="en-US" sz="1600" baseline="30000" dirty="0"/>
              <a:t>th</a:t>
            </a:r>
            <a:r>
              <a:rPr lang="en-US" sz="1600" dirty="0"/>
              <a:t> Street SW</a:t>
            </a:r>
          </a:p>
          <a:p>
            <a:r>
              <a:rPr lang="en-US" sz="1600" dirty="0"/>
              <a:t>	PO Box 1467</a:t>
            </a:r>
          </a:p>
          <a:p>
            <a:r>
              <a:rPr lang="en-US" sz="1600" dirty="0"/>
              <a:t>	Mason City, IA 504025</a:t>
            </a:r>
          </a:p>
          <a:p>
            <a:r>
              <a:rPr lang="en-US" sz="1600" dirty="0"/>
              <a:t>	(641) 423-8271</a:t>
            </a:r>
          </a:p>
          <a:p>
            <a:r>
              <a:rPr lang="en-US" sz="1600" dirty="0"/>
              <a:t>	fdaoud@whks.com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dirty="0"/>
          </a:p>
        </p:txBody>
      </p:sp>
      <p:pic>
        <p:nvPicPr>
          <p:cNvPr id="12" name="Picture 11" descr="A road with cars parked in the background&#10;&#10;Description automatically generated">
            <a:extLst>
              <a:ext uri="{FF2B5EF4-FFF2-40B4-BE49-F238E27FC236}">
                <a16:creationId xmlns:a16="http://schemas.microsoft.com/office/drawing/2014/main" id="{D08B7036-4426-59F8-61D1-463E3B725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006" y="697391"/>
            <a:ext cx="6498406" cy="489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0991-702C-A490-DD05-5D909445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7109"/>
          </a:xfrm>
        </p:spPr>
        <p:txBody>
          <a:bodyPr/>
          <a:lstStyle/>
          <a:p>
            <a:r>
              <a:rPr lang="en-US" dirty="0"/>
              <a:t>What’s new in Mason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5C80B-6B20-DA06-2048-06795F365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14732"/>
            <a:ext cx="8596668" cy="2855343"/>
          </a:xfrm>
        </p:spPr>
        <p:txBody>
          <a:bodyPr numCol="1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1D3ECFB-8187-BDF2-919C-70BE3296EE07}"/>
              </a:ext>
            </a:extLst>
          </p:cNvPr>
          <p:cNvSpPr txBox="1">
            <a:spLocks/>
          </p:cNvSpPr>
          <p:nvPr/>
        </p:nvSpPr>
        <p:spPr>
          <a:xfrm>
            <a:off x="677334" y="1414732"/>
            <a:ext cx="9484975" cy="430027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143247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Several exciting projects in Mason City</a:t>
            </a:r>
          </a:p>
          <a:p>
            <a:pPr lvl="1"/>
            <a:r>
              <a:rPr lang="en-US" sz="2200" dirty="0"/>
              <a:t>Destination Iowa trail projects are underway across the city</a:t>
            </a:r>
          </a:p>
          <a:p>
            <a:pPr lvl="1"/>
            <a:r>
              <a:rPr lang="en-US" sz="2200" dirty="0"/>
              <a:t>Planned Riverwalk along Willow Creek in the downtown area</a:t>
            </a:r>
          </a:p>
          <a:p>
            <a:pPr lvl="1"/>
            <a:r>
              <a:rPr lang="en-US" sz="2200" dirty="0"/>
              <a:t>Completed Multi-Purpose Arena in former Department Store in the Mall</a:t>
            </a:r>
          </a:p>
          <a:p>
            <a:pPr lvl="1"/>
            <a:r>
              <a:rPr lang="en-US" sz="2200" dirty="0"/>
              <a:t>Developing 93 multi-unit and upper story living spaces in the vibrant downtown, creating a total of 228 new housing units downtown over a 3-year period</a:t>
            </a:r>
          </a:p>
          <a:p>
            <a:pPr lvl="1"/>
            <a:r>
              <a:rPr lang="en-US" sz="2200" dirty="0"/>
              <a:t>Planned New Energy Blue and Dow Chemical facility will process 275KT of corn stover per year, to produce agriculture based plastics</a:t>
            </a:r>
          </a:p>
        </p:txBody>
      </p:sp>
    </p:spTree>
    <p:extLst>
      <p:ext uri="{BB962C8B-B14F-4D97-AF65-F5344CB8AC3E}">
        <p14:creationId xmlns:p14="http://schemas.microsoft.com/office/powerpoint/2010/main" val="4057573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0991-702C-A490-DD05-5D909445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7109"/>
          </a:xfrm>
        </p:spPr>
        <p:txBody>
          <a:bodyPr/>
          <a:lstStyle/>
          <a:p>
            <a:r>
              <a:rPr lang="en-US" dirty="0"/>
              <a:t>IA 122 Projects</a:t>
            </a:r>
          </a:p>
        </p:txBody>
      </p:sp>
      <p:pic>
        <p:nvPicPr>
          <p:cNvPr id="7" name="Picture 6" descr="A computer screen shot of a map&#10;&#10;Description automatically generated">
            <a:extLst>
              <a:ext uri="{FF2B5EF4-FFF2-40B4-BE49-F238E27FC236}">
                <a16:creationId xmlns:a16="http://schemas.microsoft.com/office/drawing/2014/main" id="{625A72BA-7629-2C45-99C8-C8E9EEF3B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82" t="40156" r="23934" b="26406"/>
          <a:stretch/>
        </p:blipFill>
        <p:spPr>
          <a:xfrm>
            <a:off x="142142" y="1846641"/>
            <a:ext cx="11907716" cy="35966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BAAFF0-2318-4369-8DAB-823560EE3CA8}"/>
              </a:ext>
            </a:extLst>
          </p:cNvPr>
          <p:cNvSpPr txBox="1"/>
          <p:nvPr/>
        </p:nvSpPr>
        <p:spPr>
          <a:xfrm>
            <a:off x="5002651" y="1426923"/>
            <a:ext cx="2186697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City of Mason City</a:t>
            </a:r>
          </a:p>
        </p:txBody>
      </p:sp>
    </p:spTree>
    <p:extLst>
      <p:ext uri="{BB962C8B-B14F-4D97-AF65-F5344CB8AC3E}">
        <p14:creationId xmlns:p14="http://schemas.microsoft.com/office/powerpoint/2010/main" val="754200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0991-702C-A490-DD05-5D909445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7109"/>
          </a:xfrm>
        </p:spPr>
        <p:txBody>
          <a:bodyPr/>
          <a:lstStyle/>
          <a:p>
            <a:r>
              <a:rPr lang="en-US" dirty="0"/>
              <a:t>IA 122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5C80B-6B20-DA06-2048-06795F365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14732"/>
            <a:ext cx="8596668" cy="2855343"/>
          </a:xfrm>
        </p:spPr>
        <p:txBody>
          <a:bodyPr numCol="1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CAC310-24CC-3F04-932E-5277C91B1356}"/>
              </a:ext>
            </a:extLst>
          </p:cNvPr>
          <p:cNvSpPr txBox="1"/>
          <p:nvPr/>
        </p:nvSpPr>
        <p:spPr>
          <a:xfrm>
            <a:off x="612020" y="1601101"/>
            <a:ext cx="6952562" cy="2164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dirty="0"/>
              <a:t>2010 Project: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5-lane, full reconstruction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Added center two way left turn lane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Approximately 0.36 miles</a:t>
            </a:r>
            <a:endParaRPr lang="en-US" sz="2000" i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Improved Cheslea Creek crossing</a:t>
            </a:r>
          </a:p>
        </p:txBody>
      </p:sp>
      <p:pic>
        <p:nvPicPr>
          <p:cNvPr id="7" name="Picture 6" descr="A computer screen shot of a map&#10;&#10;Description automatically generated">
            <a:extLst>
              <a:ext uri="{FF2B5EF4-FFF2-40B4-BE49-F238E27FC236}">
                <a16:creationId xmlns:a16="http://schemas.microsoft.com/office/drawing/2014/main" id="{625A72BA-7629-2C45-99C8-C8E9EEF3B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56" t="45469" r="44149" b="30731"/>
          <a:stretch/>
        </p:blipFill>
        <p:spPr>
          <a:xfrm>
            <a:off x="7564582" y="1491726"/>
            <a:ext cx="3127664" cy="466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18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0991-702C-A490-DD05-5D909445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7109"/>
          </a:xfrm>
        </p:spPr>
        <p:txBody>
          <a:bodyPr/>
          <a:lstStyle/>
          <a:p>
            <a:r>
              <a:rPr lang="en-US" dirty="0"/>
              <a:t>IA 122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5C80B-6B20-DA06-2048-06795F365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14732"/>
            <a:ext cx="8596668" cy="2855343"/>
          </a:xfrm>
        </p:spPr>
        <p:txBody>
          <a:bodyPr numCol="1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computer screen shot of a map&#10;&#10;Description automatically generated">
            <a:extLst>
              <a:ext uri="{FF2B5EF4-FFF2-40B4-BE49-F238E27FC236}">
                <a16:creationId xmlns:a16="http://schemas.microsoft.com/office/drawing/2014/main" id="{625A72BA-7629-2C45-99C8-C8E9EEF3B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37" t="45675" r="23934" b="28725"/>
          <a:stretch/>
        </p:blipFill>
        <p:spPr>
          <a:xfrm>
            <a:off x="7335980" y="1183466"/>
            <a:ext cx="4383515" cy="4491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4F05FD-82D8-A841-B0EB-70573DF45F7D}"/>
              </a:ext>
            </a:extLst>
          </p:cNvPr>
          <p:cNvSpPr txBox="1"/>
          <p:nvPr/>
        </p:nvSpPr>
        <p:spPr>
          <a:xfrm>
            <a:off x="383418" y="1526091"/>
            <a:ext cx="6952562" cy="2164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dirty="0"/>
              <a:t>2018/2019 Project: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4-lane, full reconstruction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Added bike lanes in each direction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Approximately 0.90 miles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Improved mobility through the corridor</a:t>
            </a:r>
          </a:p>
        </p:txBody>
      </p:sp>
    </p:spTree>
    <p:extLst>
      <p:ext uri="{BB962C8B-B14F-4D97-AF65-F5344CB8AC3E}">
        <p14:creationId xmlns:p14="http://schemas.microsoft.com/office/powerpoint/2010/main" val="326058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0991-702C-A490-DD05-5D909445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7109"/>
          </a:xfrm>
        </p:spPr>
        <p:txBody>
          <a:bodyPr/>
          <a:lstStyle/>
          <a:p>
            <a:r>
              <a:rPr lang="en-US" dirty="0"/>
              <a:t>IA 122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5C80B-6B20-DA06-2048-06795F365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14732"/>
            <a:ext cx="8596668" cy="2855343"/>
          </a:xfrm>
        </p:spPr>
        <p:txBody>
          <a:bodyPr numCol="1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computer screen shot of a map&#10;&#10;Description automatically generated">
            <a:extLst>
              <a:ext uri="{FF2B5EF4-FFF2-40B4-BE49-F238E27FC236}">
                <a16:creationId xmlns:a16="http://schemas.microsoft.com/office/drawing/2014/main" id="{625A72BA-7629-2C45-99C8-C8E9EEF3B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82" t="44420" r="48787" b="29034"/>
          <a:stretch/>
        </p:blipFill>
        <p:spPr>
          <a:xfrm>
            <a:off x="4507862" y="3556420"/>
            <a:ext cx="7006804" cy="2855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1A2B1B-446B-2194-F5C0-C02F390DC475}"/>
              </a:ext>
            </a:extLst>
          </p:cNvPr>
          <p:cNvSpPr txBox="1"/>
          <p:nvPr/>
        </p:nvSpPr>
        <p:spPr>
          <a:xfrm>
            <a:off x="677334" y="1598614"/>
            <a:ext cx="6952562" cy="170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dirty="0"/>
              <a:t>IA 122 West Project: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Future conversion to urban section with roundabouts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Approximately 2.6 miles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Presented to Commission on October 11, 2022</a:t>
            </a:r>
          </a:p>
        </p:txBody>
      </p:sp>
    </p:spTree>
    <p:extLst>
      <p:ext uri="{BB962C8B-B14F-4D97-AF65-F5344CB8AC3E}">
        <p14:creationId xmlns:p14="http://schemas.microsoft.com/office/powerpoint/2010/main" val="1155076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0991-702C-A490-DD05-5D909445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7109"/>
          </a:xfrm>
        </p:spPr>
        <p:txBody>
          <a:bodyPr/>
          <a:lstStyle/>
          <a:p>
            <a:r>
              <a:rPr lang="en-US" dirty="0"/>
              <a:t>IA 122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5C80B-6B20-DA06-2048-06795F365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14732"/>
            <a:ext cx="8596668" cy="2855343"/>
          </a:xfrm>
        </p:spPr>
        <p:txBody>
          <a:bodyPr numCol="1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computer screen shot of a map&#10;&#10;Description automatically generated">
            <a:extLst>
              <a:ext uri="{FF2B5EF4-FFF2-40B4-BE49-F238E27FC236}">
                <a16:creationId xmlns:a16="http://schemas.microsoft.com/office/drawing/2014/main" id="{625A72BA-7629-2C45-99C8-C8E9EEF3B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63" t="40156" r="35930" b="30560"/>
          <a:stretch/>
        </p:blipFill>
        <p:spPr>
          <a:xfrm>
            <a:off x="7703723" y="606388"/>
            <a:ext cx="3302963" cy="4836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A882B1-8A76-B299-24B4-FE8BE06E1C21}"/>
              </a:ext>
            </a:extLst>
          </p:cNvPr>
          <p:cNvSpPr txBox="1"/>
          <p:nvPr/>
        </p:nvSpPr>
        <p:spPr>
          <a:xfrm>
            <a:off x="758537" y="1414732"/>
            <a:ext cx="6629400" cy="2626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dirty="0"/>
              <a:t>IA 122 Mercy Project: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Connects two recently constructed segments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Approximately 0.7 miles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Average Daily Traffic of about 18,000 vehicles per day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Improves pavement condition and drainage in a busy corridor in front of a Regional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4046061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0991-702C-A490-DD05-5D909445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7109"/>
          </a:xfrm>
        </p:spPr>
        <p:txBody>
          <a:bodyPr/>
          <a:lstStyle/>
          <a:p>
            <a:r>
              <a:rPr lang="en-US" dirty="0"/>
              <a:t>Proposed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5C80B-6B20-DA06-2048-06795F365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414731"/>
            <a:ext cx="9370675" cy="4300270"/>
          </a:xfrm>
        </p:spPr>
        <p:txBody>
          <a:bodyPr numCol="1">
            <a:normAutofit/>
          </a:bodyPr>
          <a:lstStyle/>
          <a:p>
            <a:r>
              <a:rPr lang="en-US" sz="2200" dirty="0"/>
              <a:t>Corridor in front of </a:t>
            </a:r>
            <a:r>
              <a:rPr lang="en-US" sz="2200" dirty="0" err="1"/>
              <a:t>MercyOne</a:t>
            </a:r>
            <a:r>
              <a:rPr lang="en-US" sz="2200" dirty="0"/>
              <a:t> North Iowa Medical Center, from just west of Pierce Ave. to Monroe Ave.</a:t>
            </a:r>
          </a:p>
          <a:p>
            <a:r>
              <a:rPr lang="en-US" sz="2200" dirty="0"/>
              <a:t>Complete Reconstruction of the 4-lane pavement, median, turn lanes and sidewalks, for 0.70 miles</a:t>
            </a:r>
          </a:p>
          <a:p>
            <a:r>
              <a:rPr lang="en-US" sz="2200" dirty="0"/>
              <a:t>Replacement of Traffic Signals at 4 intersections</a:t>
            </a:r>
          </a:p>
          <a:p>
            <a:r>
              <a:rPr lang="en-US" sz="2200" dirty="0"/>
              <a:t>Removal and Replacement of Storm Sewer System</a:t>
            </a:r>
          </a:p>
          <a:p>
            <a:r>
              <a:rPr lang="en-US" sz="2200" dirty="0"/>
              <a:t>Possible Replacement of City Owned Utilities</a:t>
            </a:r>
          </a:p>
          <a:p>
            <a:r>
              <a:rPr lang="en-US" sz="2200" dirty="0"/>
              <a:t>City of Mason City hired WHKS for Preliminary Design, up to 30%, of the Iowa Highway 122 </a:t>
            </a:r>
            <a:r>
              <a:rPr lang="en-US" sz="2200" dirty="0" err="1"/>
              <a:t>MercyOne</a:t>
            </a:r>
            <a:r>
              <a:rPr lang="en-US" sz="2200" dirty="0"/>
              <a:t> Corridor</a:t>
            </a:r>
          </a:p>
          <a:p>
            <a:r>
              <a:rPr lang="en-US" sz="2200" dirty="0"/>
              <a:t>City Council approved a 5-year program which included this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150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94663-DD46-F37E-DEC1-36451E4F0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 122 Mercy Corridor</a:t>
            </a:r>
          </a:p>
        </p:txBody>
      </p:sp>
      <p:pic>
        <p:nvPicPr>
          <p:cNvPr id="4" name="Content Placeholder 3" descr="A map of a city&#10;&#10;Description automatically generated">
            <a:extLst>
              <a:ext uri="{FF2B5EF4-FFF2-40B4-BE49-F238E27FC236}">
                <a16:creationId xmlns:a16="http://schemas.microsoft.com/office/drawing/2014/main" id="{01F58580-74CC-E140-AEA8-AD3AAC1BB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027" y="1270000"/>
            <a:ext cx="8341975" cy="498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4962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7FCCF2"/>
      </a:accent1>
      <a:accent2>
        <a:srgbClr val="253750"/>
      </a:accent2>
      <a:accent3>
        <a:srgbClr val="708372"/>
      </a:accent3>
      <a:accent4>
        <a:srgbClr val="4C86A0"/>
      </a:accent4>
      <a:accent5>
        <a:srgbClr val="898A8D"/>
      </a:accent5>
      <a:accent6>
        <a:srgbClr val="EAF7FC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15AEF79C6ABF49B56884E78F59E394" ma:contentTypeVersion="15" ma:contentTypeDescription="Create a new document." ma:contentTypeScope="" ma:versionID="f5fe6e59f7346917e7e0b5a85bb48fdd">
  <xsd:schema xmlns:xsd="http://www.w3.org/2001/XMLSchema" xmlns:xs="http://www.w3.org/2001/XMLSchema" xmlns:p="http://schemas.microsoft.com/office/2006/metadata/properties" xmlns:ns2="9e7ec0a4-de5e-4b08-9fd1-156fa0152b14" xmlns:ns3="d217a55c-0fc4-4ce7-afd7-830d1294e32d" targetNamespace="http://schemas.microsoft.com/office/2006/metadata/properties" ma:root="true" ma:fieldsID="8218a529f99130c3353fd2a59ea42e27" ns2:_="" ns3:_="">
    <xsd:import namespace="9e7ec0a4-de5e-4b08-9fd1-156fa0152b14"/>
    <xsd:import namespace="d217a55c-0fc4-4ce7-afd7-830d1294e3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ec0a4-de5e-4b08-9fd1-156fa0152b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650c8f4-baaf-4fd8-aca8-2ebd1f5b1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7a55c-0fc4-4ce7-afd7-830d1294e32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050d51f-370c-4c7b-b068-d145414ab13e}" ma:internalName="TaxCatchAll" ma:showField="CatchAllData" ma:web="d217a55c-0fc4-4ce7-afd7-830d1294e3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217a55c-0fc4-4ce7-afd7-830d1294e32d" xsi:nil="true"/>
    <lcf76f155ced4ddcb4097134ff3c332f xmlns="9e7ec0a4-de5e-4b08-9fd1-156fa0152b1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7B7F567-8145-4162-9C81-F14CB2AF90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7ec0a4-de5e-4b08-9fd1-156fa0152b14"/>
    <ds:schemaRef ds:uri="d217a55c-0fc4-4ce7-afd7-830d1294e3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5AECDF-0752-4AC0-890F-4CB498020C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252BA5-812D-4802-A1B4-2272F8DC6D2E}">
  <ds:schemaRefs>
    <ds:schemaRef ds:uri="http://purl.org/dc/dcmitype/"/>
    <ds:schemaRef ds:uri="http://schemas.microsoft.com/office/infopath/2007/PartnerControls"/>
    <ds:schemaRef ds:uri="9e7ec0a4-de5e-4b08-9fd1-156fa0152b14"/>
    <ds:schemaRef ds:uri="http://purl.org/dc/elements/1.1/"/>
    <ds:schemaRef ds:uri="http://schemas.microsoft.com/office/2006/metadata/properties"/>
    <ds:schemaRef ds:uri="d217a55c-0fc4-4ce7-afd7-830d1294e32d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1879</TotalTime>
  <Words>676</Words>
  <Application>Microsoft Office PowerPoint</Application>
  <PresentationFormat>Widescreen</PresentationFormat>
  <Paragraphs>117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Trebuchet MS</vt:lpstr>
      <vt:lpstr>Wingdings 3</vt:lpstr>
      <vt:lpstr>Facet</vt:lpstr>
      <vt:lpstr>Iowa Highway 122 MercyOne Corridor Part of the Hwy 122 Corridor Improvements</vt:lpstr>
      <vt:lpstr>What’s new in Mason City</vt:lpstr>
      <vt:lpstr>IA 122 Projects</vt:lpstr>
      <vt:lpstr>IA 122 Projects</vt:lpstr>
      <vt:lpstr>IA 122 Projects</vt:lpstr>
      <vt:lpstr>IA 122 Projects</vt:lpstr>
      <vt:lpstr>IA 122 Projects</vt:lpstr>
      <vt:lpstr>Proposed Project</vt:lpstr>
      <vt:lpstr>IA 122 Mercy Corridor</vt:lpstr>
      <vt:lpstr>Project Opportunities</vt:lpstr>
      <vt:lpstr>Project Coordination</vt:lpstr>
      <vt:lpstr>Estimated Project Costs</vt:lpstr>
      <vt:lpstr>Project Schedule</vt:lpstr>
      <vt:lpstr>Iowa DOT and City of Mason City Partnership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Saylor</dc:creator>
  <cp:lastModifiedBy>Chase Holien</cp:lastModifiedBy>
  <cp:revision>81</cp:revision>
  <cp:lastPrinted>2022-09-27T22:05:19Z</cp:lastPrinted>
  <dcterms:created xsi:type="dcterms:W3CDTF">2020-07-15T18:04:09Z</dcterms:created>
  <dcterms:modified xsi:type="dcterms:W3CDTF">2023-07-20T13:14:46Z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0x0101009615AEF79C6ABF49B56884E78F59E394</vt:lpwstr>
  </property>
</Properties>
</file>