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7" r:id="rId5"/>
    <p:sldMasterId id="2147483704" r:id="rId6"/>
    <p:sldMasterId id="2147483724" r:id="rId7"/>
  </p:sldMasterIdLst>
  <p:notesMasterIdLst>
    <p:notesMasterId r:id="rId33"/>
  </p:notesMasterIdLst>
  <p:sldIdLst>
    <p:sldId id="256" r:id="rId8"/>
    <p:sldId id="515" r:id="rId9"/>
    <p:sldId id="523" r:id="rId10"/>
    <p:sldId id="508" r:id="rId11"/>
    <p:sldId id="478" r:id="rId12"/>
    <p:sldId id="522" r:id="rId13"/>
    <p:sldId id="452" r:id="rId14"/>
    <p:sldId id="381" r:id="rId15"/>
    <p:sldId id="503" r:id="rId16"/>
    <p:sldId id="465" r:id="rId17"/>
    <p:sldId id="517" r:id="rId18"/>
    <p:sldId id="518" r:id="rId19"/>
    <p:sldId id="521" r:id="rId20"/>
    <p:sldId id="392" r:id="rId21"/>
    <p:sldId id="509" r:id="rId22"/>
    <p:sldId id="505" r:id="rId23"/>
    <p:sldId id="507" r:id="rId24"/>
    <p:sldId id="469" r:id="rId25"/>
    <p:sldId id="486" r:id="rId26"/>
    <p:sldId id="476" r:id="rId27"/>
    <p:sldId id="269" r:id="rId28"/>
    <p:sldId id="280" r:id="rId29"/>
    <p:sldId id="261" r:id="rId30"/>
    <p:sldId id="480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289"/>
    <a:srgbClr val="335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BD69EC-30A6-4358-9AC2-665D614D3983}" v="6" dt="2023-08-03T18:28:46.0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5186" autoAdjust="0"/>
  </p:normalViewPr>
  <p:slideViewPr>
    <p:cSldViewPr snapToGrid="0">
      <p:cViewPr varScale="1">
        <p:scale>
          <a:sx n="72" d="100"/>
          <a:sy n="72" d="100"/>
        </p:scale>
        <p:origin x="3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AFBEC-D83D-47E5-BF2E-20DC826724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0A29B-8350-4F51-ADE0-B503D300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6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C8AD-2A7A-4577-9D49-EA6884058739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65D0-435D-446E-B8A3-D8C7E6970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6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C8AD-2A7A-4577-9D49-EA6884058739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65D0-435D-446E-B8A3-D8C7E6970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8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C8AD-2A7A-4577-9D49-EA6884058739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65D0-435D-446E-B8A3-D8C7E6970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26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20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853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86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8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32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148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768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19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C8AD-2A7A-4577-9D49-EA6884058739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65D0-435D-446E-B8A3-D8C7E6970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32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38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31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8482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25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3539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915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02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75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25A9-528F-4E55-BDF8-4DCB65C84A4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AE0-51EB-411E-94E2-0BED2E054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5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25A9-528F-4E55-BDF8-4DCB65C84A4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AE0-51EB-411E-94E2-0BED2E054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9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C8AD-2A7A-4577-9D49-EA6884058739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65D0-435D-446E-B8A3-D8C7E6970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053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25A9-528F-4E55-BDF8-4DCB65C84A4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AE0-51EB-411E-94E2-0BED2E054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25A9-528F-4E55-BDF8-4DCB65C84A4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AE0-51EB-411E-94E2-0BED2E054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30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25A9-528F-4E55-BDF8-4DCB65C84A4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AE0-51EB-411E-94E2-0BED2E054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66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25A9-528F-4E55-BDF8-4DCB65C84A4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AE0-51EB-411E-94E2-0BED2E054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02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25A9-528F-4E55-BDF8-4DCB65C84A4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AE0-51EB-411E-94E2-0BED2E054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70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25A9-528F-4E55-BDF8-4DCB65C84A4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AE0-51EB-411E-94E2-0BED2E054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58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25A9-528F-4E55-BDF8-4DCB65C84A4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AE0-51EB-411E-94E2-0BED2E054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70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25A9-528F-4E55-BDF8-4DCB65C84A4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AE0-51EB-411E-94E2-0BED2E054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422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25A9-528F-4E55-BDF8-4DCB65C84A4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AE0-51EB-411E-94E2-0BED2E054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54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43620DA-D776-834D-9C09-44477B2ED0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9732" y="585787"/>
            <a:ext cx="4138372" cy="5686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1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C8AD-2A7A-4577-9D49-EA6884058739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65D0-435D-446E-B8A3-D8C7E6970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93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367C-C042-E8E4-1AEA-8BD3C880E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71CDC-1D2F-5055-8EC8-CBEC66565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0450A-E511-8C05-0569-51B235FA7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5D6-F7EA-42E5-87B8-B8A7D47FDF3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EA457-264F-70FF-7DFD-720BC1281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EE8B3-3B79-A6ED-4F90-27C100EF5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807A-0D2C-4BFE-9E41-60FD0472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67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A7E4C-180E-E594-E21A-FA11F52B5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867C9-00C4-994E-5671-36FA2174A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29257-7869-8DDD-FE6A-E74E2622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5D6-F7EA-42E5-87B8-B8A7D47FDF3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827E3-7E69-A0BA-A95B-045B8CF5A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6DD87-E6BE-D634-E030-65199360A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807A-0D2C-4BFE-9E41-60FD0472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52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E53D-A5AB-D5E9-CB2C-A0FEC754B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CCACC-F06E-2D77-1FAE-1EB266145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F914-4538-8B4C-B7A9-DF08FF81D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5D6-F7EA-42E5-87B8-B8A7D47FDF3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132FC-6C6C-FA47-DBF6-F1E2AD47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F5ED4-E61F-BA0F-AAA2-EABD113B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807A-0D2C-4BFE-9E41-60FD0472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684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9194-ECB0-BA5A-078A-92EB0194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34A50-A086-E6EB-3A6E-D02A162C9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D6B61-5B1B-DE38-D4D3-C6119AF63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6DAF1-F571-95E5-6C1C-4F593B50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5D6-F7EA-42E5-87B8-B8A7D47FDF3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6D3BA-4313-2620-6E0A-5584BC4B3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E3F17-631A-92CA-2EF5-A1A048A8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807A-0D2C-4BFE-9E41-60FD0472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90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26BAC-A598-E9DC-2978-FF4DAF10C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8E83B-D759-F373-0CA6-B83FE3066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F07DC-F6BB-B6E0-F67B-8EBCA976A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F742B-BF89-EA06-B6DA-33947610F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496F3D-C8D6-94DE-E04F-1D6C4C0F9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33E85-C428-924F-CC06-F06C1789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5D6-F7EA-42E5-87B8-B8A7D47FDF3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78B137-A62E-16A0-4410-A56FC67C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021A8A-053C-E296-F757-217228D1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807A-0D2C-4BFE-9E41-60FD0472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92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BCB6-F367-863A-7D31-B16917768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9AAF9-983C-5131-BC1F-8B3C803ED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5D6-F7EA-42E5-87B8-B8A7D47FDF3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382A56-245F-91CB-BD15-C8FBCE23A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22111-348B-853D-9733-029F86E3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807A-0D2C-4BFE-9E41-60FD0472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856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0E7F7C-0AD8-D9BA-A481-A91FC827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5D6-F7EA-42E5-87B8-B8A7D47FDF3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3230CF-E6BE-230E-346C-6643FA9FF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00FF3-6CCE-991A-A94C-0DEABF0A3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807A-0D2C-4BFE-9E41-60FD0472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1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4577-C43D-3CC2-9098-D325F553A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8E143-3678-846D-A1C9-819177B64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F7748-E4F0-1CCC-6423-A451DAA53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A445B-C0A7-D00F-4826-E12225275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5D6-F7EA-42E5-87B8-B8A7D47FDF3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2324B-D6E4-7736-5133-2F9EBF78F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A34CE-4AD4-58E3-5E9B-9095ED14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807A-0D2C-4BFE-9E41-60FD0472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25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B9E73-82CC-03B9-3360-37F9A70B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F43FC-DC26-05DA-1F57-A345AAD023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93194-C53E-42E9-B25A-651DCAB92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9F56C-E246-9C7A-289D-7E6B6E07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5D6-F7EA-42E5-87B8-B8A7D47FDF3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27564-FF71-7240-E64C-948356C74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B3658-B2C6-5BB5-90C7-ADC4F7F0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807A-0D2C-4BFE-9E41-60FD0472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564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F996-2A77-7236-47E8-EC69A904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1F63F-E9BC-89B8-6722-0A978AE0C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C0972-BF3A-B315-6510-524C83226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5D6-F7EA-42E5-87B8-B8A7D47FDF3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3DD31-A032-9AB9-0849-AEC9520E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3A34A-24CF-7E8D-2F06-372D8A99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807A-0D2C-4BFE-9E41-60FD0472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1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C8AD-2A7A-4577-9D49-EA6884058739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65D0-435D-446E-B8A3-D8C7E6970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732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5F5B9-D2BC-CF8B-6384-237EC9C15D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6BED0-52F9-F292-9F7E-44199107F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2B1D1-052A-0F44-6DA1-0E183D366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5D6-F7EA-42E5-87B8-B8A7D47FDF3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0D7E0-6801-6B44-4659-6643FCBA4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53BE7-08CC-9130-9754-6243F62C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807A-0D2C-4BFE-9E41-60FD0472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C8AD-2A7A-4577-9D49-EA6884058739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65D0-435D-446E-B8A3-D8C7E6970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7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C8AD-2A7A-4577-9D49-EA6884058739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65D0-435D-446E-B8A3-D8C7E6970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C8AD-2A7A-4577-9D49-EA6884058739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65D0-435D-446E-B8A3-D8C7E6970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0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C8AD-2A7A-4577-9D49-EA6884058739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65D0-435D-446E-B8A3-D8C7E6970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6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DC8AD-2A7A-4577-9D49-EA6884058739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F65D0-435D-446E-B8A3-D8C7E6970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0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125A9-528F-4E55-BDF8-4DCB65C84A4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DAE0-51EB-411E-94E2-0BED2E054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7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3F881-D629-D68C-B2B3-27F14D4E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92B3E-F977-07E8-CA1F-FD65BD4F4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D5A1A-FF4E-AA52-754C-2514B342B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B45D6-F7EA-42E5-87B8-B8A7D47FDF3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C819A-73DD-044B-7B37-07EB51103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E0861-05D5-DCDA-8C12-EA5500E03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1807A-0D2C-4BFE-9E41-60FD0472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9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g"/><Relationship Id="rId7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.jpeg"/><Relationship Id="rId5" Type="http://schemas.openxmlformats.org/officeDocument/2006/relationships/image" Target="../media/image4.jpg"/><Relationship Id="rId10" Type="http://schemas.openxmlformats.org/officeDocument/2006/relationships/image" Target="../media/image12.png"/><Relationship Id="rId4" Type="http://schemas.openxmlformats.org/officeDocument/2006/relationships/image" Target="../media/image3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://www.northiowacorridor.com/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hyperlink" Target="mailto:cschreck@northiowacorridor.com" TargetMode="External"/><Relationship Id="rId5" Type="http://schemas.openxmlformats.org/officeDocument/2006/relationships/hyperlink" Target="https://rdgusa.mysocialpinpoint.com/north-iowa-corridor-plan" TargetMode="External"/><Relationship Id="rId4" Type="http://schemas.openxmlformats.org/officeDocument/2006/relationships/hyperlink" Target="http://www.thisisnorthiowa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C_Simple_with_EDC_Final_300dpi.jpg"/>
          <p:cNvPicPr>
            <a:picLocks noChangeAspect="1"/>
          </p:cNvPicPr>
          <p:nvPr/>
        </p:nvPicPr>
        <p:blipFill rotWithShape="1">
          <a:blip r:embed="rId2" cstate="print"/>
          <a:srcRect b="26258"/>
          <a:stretch/>
        </p:blipFill>
        <p:spPr>
          <a:xfrm>
            <a:off x="2895601" y="838200"/>
            <a:ext cx="6556935" cy="1777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32" y="2934988"/>
            <a:ext cx="1554039" cy="1544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139" y="3317367"/>
            <a:ext cx="2334768" cy="984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88" y="3063621"/>
            <a:ext cx="1647825" cy="1238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50292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 Annual Meeting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02" y="0"/>
            <a:ext cx="12193702" cy="6858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0D753-59DA-9998-AF2D-EC0BAEAA4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0236" y="5398532"/>
            <a:ext cx="5099266" cy="7273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8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55" y="525195"/>
            <a:ext cx="3986155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Development Opportunities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1857ED-FDAC-9E1B-0320-FE312CA2D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45" r="1" b="7521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155" y="3526300"/>
            <a:ext cx="3986155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Courtway Park Clear Lake 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1887882-57B5-D670-B84A-35A16527B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222" r="1" b="18517"/>
          <a:stretch/>
        </p:blipFill>
        <p:spPr>
          <a:xfrm>
            <a:off x="5186554" y="2956875"/>
            <a:ext cx="6806703" cy="33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55" y="525195"/>
            <a:ext cx="3986155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Development Opportunities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55E9-17F5-971F-9763-B35F4DB99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790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576D51-4309-098B-6187-1118AACBD267}"/>
              </a:ext>
            </a:extLst>
          </p:cNvPr>
          <p:cNvSpPr txBox="1"/>
          <p:nvPr/>
        </p:nvSpPr>
        <p:spPr>
          <a:xfrm>
            <a:off x="835155" y="3526300"/>
            <a:ext cx="3986155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Emerald Edge Clear Lake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BFC677-3FE1-5BA6-A777-0E5A49A547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10" r="1" b="14330"/>
          <a:stretch/>
        </p:blipFill>
        <p:spPr>
          <a:xfrm>
            <a:off x="5186554" y="2956875"/>
            <a:ext cx="6806703" cy="33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55" y="525195"/>
            <a:ext cx="3986155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Development Opportunities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576D51-4309-098B-6187-1118AACBD267}"/>
              </a:ext>
            </a:extLst>
          </p:cNvPr>
          <p:cNvSpPr txBox="1"/>
          <p:nvPr/>
        </p:nvSpPr>
        <p:spPr>
          <a:xfrm>
            <a:off x="835156" y="3526300"/>
            <a:ext cx="3566854" cy="278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Mason City Industrial Park </a:t>
            </a:r>
          </a:p>
        </p:txBody>
      </p:sp>
      <p:pic>
        <p:nvPicPr>
          <p:cNvPr id="7" name="Picture 6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4936C8DF-6A5D-176E-E240-3733654D8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09" y="1048745"/>
            <a:ext cx="7185587" cy="47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2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C3E9-5E43-55C4-3A21-BB5D7799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Brownfield Redevelopment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E044A-6F35-7FF6-7445-0AD9192AA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01" y="1558636"/>
            <a:ext cx="4785957" cy="488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B195DC-C129-CA7D-2183-D4DF08AD4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018" y="1417638"/>
            <a:ext cx="6991281" cy="51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73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454B3-8733-C0CA-C253-DC9A9674E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2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Housing 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4058674"/>
          </a:xfrm>
        </p:spPr>
        <p:txBody>
          <a:bodyPr>
            <a:normAutofit/>
          </a:bodyPr>
          <a:lstStyle/>
          <a:p>
            <a:r>
              <a:rPr lang="en-US" sz="2000" dirty="0"/>
              <a:t>Talon Downtown Mason City Apartments </a:t>
            </a:r>
          </a:p>
          <a:p>
            <a:pPr lvl="1"/>
            <a:r>
              <a:rPr lang="en-US" sz="2000" dirty="0"/>
              <a:t>Phase 1 – 133-unit apartment and townhomes</a:t>
            </a:r>
          </a:p>
          <a:p>
            <a:pPr lvl="1"/>
            <a:r>
              <a:rPr lang="en-US" sz="2000" dirty="0"/>
              <a:t>Phase 2 – 93-unit apartments</a:t>
            </a:r>
          </a:p>
          <a:p>
            <a:r>
              <a:rPr lang="en-US" sz="2000" dirty="0"/>
              <a:t>South Shore – 16 single-family, 8 </a:t>
            </a:r>
            <a:r>
              <a:rPr lang="en-US" sz="2000" dirty="0" err="1"/>
              <a:t>twinplex</a:t>
            </a:r>
            <a:r>
              <a:rPr lang="en-US" sz="2000" dirty="0"/>
              <a:t> homes </a:t>
            </a:r>
          </a:p>
          <a:p>
            <a:r>
              <a:rPr lang="en-US" sz="2000" dirty="0"/>
              <a:t>Federal Ave Row Homes – 11-units</a:t>
            </a:r>
          </a:p>
          <a:p>
            <a:r>
              <a:rPr lang="en-US" sz="2000" dirty="0"/>
              <a:t>Numerous Upper Story Conversions</a:t>
            </a:r>
          </a:p>
        </p:txBody>
      </p:sp>
    </p:spTree>
    <p:extLst>
      <p:ext uri="{BB962C8B-B14F-4D97-AF65-F5344CB8AC3E}">
        <p14:creationId xmlns:p14="http://schemas.microsoft.com/office/powerpoint/2010/main" val="1384327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CF7F7E-826A-401F-EE50-BC18DDB07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6" r="19193"/>
          <a:stretch/>
        </p:blipFill>
        <p:spPr>
          <a:xfrm>
            <a:off x="117026" y="347211"/>
            <a:ext cx="6387274" cy="4298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9B094-3A67-E308-2C90-99910DF13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2" r="10955"/>
          <a:stretch/>
        </p:blipFill>
        <p:spPr>
          <a:xfrm>
            <a:off x="4910754" y="1911302"/>
            <a:ext cx="7164220" cy="484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57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CC023B-28EF-4295-5ED0-1DD826A44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99" y="531846"/>
            <a:ext cx="12228715" cy="605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13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5400C0-0DB6-C957-DB34-BF70090E5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67" t="4642" r="12510" b="17880"/>
          <a:stretch/>
        </p:blipFill>
        <p:spPr>
          <a:xfrm>
            <a:off x="31257" y="437322"/>
            <a:ext cx="12129486" cy="584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84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E1165-0FD6-430B-A3FC-0553DB9EB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WHAT’S NEXT</a:t>
            </a:r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E0C8-2462-4F1B-830F-B9C4CE708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989462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200" dirty="0">
                <a:latin typeface="Calibri" panose="020F0502020204030204"/>
              </a:rPr>
              <a:t>South Shore Estates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en-US" sz="2200" dirty="0"/>
              <a:t>Emerald Place </a:t>
            </a:r>
          </a:p>
          <a:p>
            <a:r>
              <a:rPr lang="en-US" sz="2200" dirty="0"/>
              <a:t>Delaware Ave Apartments</a:t>
            </a:r>
          </a:p>
          <a:p>
            <a:r>
              <a:rPr lang="en-US" sz="2200" dirty="0"/>
              <a:t>Pebble Creek Apartments </a:t>
            </a:r>
          </a:p>
          <a:p>
            <a:r>
              <a:rPr lang="en-US" sz="2200" dirty="0"/>
              <a:t>Kirk Redevelopment</a:t>
            </a:r>
          </a:p>
          <a:p>
            <a:r>
              <a:rPr lang="en-US" sz="2200" dirty="0"/>
              <a:t>Mason City Housing Plan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Mason City Rehabilitation Grant</a:t>
            </a:r>
          </a:p>
          <a:p>
            <a:pPr>
              <a:defRPr/>
            </a:pPr>
            <a:r>
              <a:rPr lang="en-US" sz="2200" dirty="0"/>
              <a:t>YWCA Housing Conversion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 Developments</a:t>
            </a:r>
          </a:p>
          <a:p>
            <a:pPr lvl="1"/>
            <a:r>
              <a:rPr lang="en-US" sz="2200" dirty="0"/>
              <a:t>Numerous subdivision and multifamily projects in discussion</a:t>
            </a:r>
          </a:p>
          <a:p>
            <a:pPr lvl="1"/>
            <a:endParaRPr lang="en-US" sz="2200" dirty="0"/>
          </a:p>
        </p:txBody>
      </p:sp>
      <p:pic>
        <p:nvPicPr>
          <p:cNvPr id="4" name="Picture 2" descr="No photo description available.">
            <a:extLst>
              <a:ext uri="{FF2B5EF4-FFF2-40B4-BE49-F238E27FC236}">
                <a16:creationId xmlns:a16="http://schemas.microsoft.com/office/drawing/2014/main" id="{CBA10607-1AF4-0E1C-D570-858FAD2A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9824" y="273119"/>
            <a:ext cx="6311761" cy="631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269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E6D4C3-8C94-0CCA-BE59-226CE8226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1" r="26172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A209D-CB41-6B2F-F380-B2D2B8FF5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29" r="18101" b="-1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0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11" y="2635853"/>
            <a:ext cx="2115399" cy="1423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0" y="4512592"/>
            <a:ext cx="1986880" cy="19126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A51166-D5DB-462E-9BCE-8BA3C90C82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11" y="1198436"/>
            <a:ext cx="2334768" cy="984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9FF8E0-A58C-4A38-93B5-CB071FA49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74" y="1074821"/>
            <a:ext cx="1812328" cy="1361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C8B00-AB93-4243-8304-74115AE4AE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21" y="825081"/>
            <a:ext cx="1658415" cy="16484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752E99-5F8C-412E-B58E-464CCDA29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7706" y="4666957"/>
            <a:ext cx="1986879" cy="13821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5238D9-15A5-458F-9C75-A5D54F532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1191" y="2635853"/>
            <a:ext cx="2115399" cy="1670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CFDE98-61AF-48C2-9FD6-54549FE33D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8395" y="4786924"/>
            <a:ext cx="3159401" cy="11422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D4E704-4A2A-43D7-BCAF-A3FB564F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4311" y="4775002"/>
            <a:ext cx="1986880" cy="1387783"/>
          </a:xfrm>
          <a:prstGeom prst="rect">
            <a:avLst/>
          </a:prstGeom>
        </p:spPr>
      </p:pic>
      <p:pic>
        <p:nvPicPr>
          <p:cNvPr id="22" name="Picture 21" descr="NIC_Simple_with_EDC_Final_300dpi.jpg">
            <a:extLst>
              <a:ext uri="{FF2B5EF4-FFF2-40B4-BE49-F238E27FC236}">
                <a16:creationId xmlns:a16="http://schemas.microsoft.com/office/drawing/2014/main" id="{F2908F5B-C37D-4071-B695-11AAC1F788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b="26258"/>
          <a:stretch/>
        </p:blipFill>
        <p:spPr>
          <a:xfrm>
            <a:off x="4161768" y="2948605"/>
            <a:ext cx="3868463" cy="10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61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EDC47-6824-1561-D2BD-DF52E65DB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3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ear Lake Surf District Plan - Jan 19th (00000002)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35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D67ABA29-4303-2941-C84B-E2650C2AF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" r="1362" b="3799"/>
          <a:stretch/>
        </p:blipFill>
        <p:spPr>
          <a:xfrm>
            <a:off x="19" y="-126345"/>
            <a:ext cx="5494331" cy="6984346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63B0F-F824-04A7-373F-B5BCF1FC4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High Line Singletrack</a:t>
            </a:r>
          </a:p>
        </p:txBody>
      </p:sp>
    </p:spTree>
    <p:extLst>
      <p:ext uri="{BB962C8B-B14F-4D97-AF65-F5344CB8AC3E}">
        <p14:creationId xmlns:p14="http://schemas.microsoft.com/office/powerpoint/2010/main" val="399737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4951899-B99C-47AB-9C7C-16264D7A1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94D217E-92A1-48B2-B6BF-8B6A35AF9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9582FD9-95AB-4339-8A07-BAD420BE1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6778DC79-DE09-4F89-81B1-275C542D7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EAEC370A-1F34-4D8E-B065-81F6F568A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A816EDF3-D9EE-488C-AFDC-022381513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E8330BD4-97D9-4D24-815A-0E557B04F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EA8EDE67-BAC0-478C-99D9-BBC5AD532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33DFB3F3-2523-4F1F-BC2B-B97C172F2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5E5660E4-7443-4FCC-AD43-9D1AE972B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EDF9C36-B365-4426-85B9-82E0DE187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242E03-6CB7-C291-25FD-850A7D6E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dirty="0"/>
              <a:t>Bike Park and Pump Track</a:t>
            </a:r>
            <a:br>
              <a:rPr lang="en-US" sz="3600" dirty="0"/>
            </a:br>
            <a:r>
              <a:rPr lang="en-US" dirty="0"/>
              <a:t>(The Railyard)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28058B-C89F-A6C6-3532-E66266C4A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9563" y="2160589"/>
            <a:ext cx="5551364" cy="388077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2200" dirty="0"/>
              <a:t>Varying difficulty and texture (dirt, asphalt, concrete) navigated by riders via body movement vs. pedaling</a:t>
            </a:r>
          </a:p>
          <a:p>
            <a:pPr>
              <a:buFont typeface="Wingdings 3" charset="2"/>
              <a:buChar char=""/>
            </a:pPr>
            <a:r>
              <a:rPr lang="en-US" sz="2200" dirty="0"/>
              <a:t>The Railyard Bike Park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 dirty="0"/>
              <a:t>Rogers, Arkansas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 dirty="0"/>
              <a:t>Facebook: </a:t>
            </a:r>
            <a:r>
              <a:rPr lang="en-US" sz="2200" dirty="0" err="1"/>
              <a:t>TheRailyardAR</a:t>
            </a:r>
            <a:endParaRPr lang="en-US" sz="22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 dirty="0"/>
              <a:t>Website: rogersar.gov/</a:t>
            </a:r>
            <a:r>
              <a:rPr lang="en-US" sz="2200" dirty="0" err="1"/>
              <a:t>RailyardBikePark</a:t>
            </a:r>
            <a:endParaRPr lang="en-US" sz="2200" dirty="0"/>
          </a:p>
        </p:txBody>
      </p:sp>
      <p:pic>
        <p:nvPicPr>
          <p:cNvPr id="12" name="Picture Placeholder 11" descr="A picture containing text, grass, outdoor, nature&#10;&#10;Description automatically generated">
            <a:extLst>
              <a:ext uri="{FF2B5EF4-FFF2-40B4-BE49-F238E27FC236}">
                <a16:creationId xmlns:a16="http://schemas.microsoft.com/office/drawing/2014/main" id="{FFA22A23-0F60-18F0-693A-D1779092D7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0303" r="20305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4576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D3A3-020B-D5C8-76B3-D32ACB08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Iowa Corridor Comp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DFB9E-B912-D83F-BACA-71D615917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094" y="1510605"/>
            <a:ext cx="4124901" cy="4982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27AD3-4D72-8600-1C9E-3B792389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889" y="1510605"/>
            <a:ext cx="4277322" cy="486795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A18775-E935-84ED-9468-53A690AD9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939693" y="272040"/>
            <a:ext cx="2700001" cy="1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24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2" y="290310"/>
            <a:ext cx="5126935" cy="1247341"/>
          </a:xfrm>
        </p:spPr>
      </p:pic>
      <p:sp>
        <p:nvSpPr>
          <p:cNvPr id="5" name="TextBox 4"/>
          <p:cNvSpPr txBox="1"/>
          <p:nvPr/>
        </p:nvSpPr>
        <p:spPr>
          <a:xfrm>
            <a:off x="6096000" y="672751"/>
            <a:ext cx="58674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www.NorthIowaCorridor.com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solidFill>
                <a:prstClr val="black"/>
              </a:solidFill>
              <a:latin typeface="Calibri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hlinkClick r:id="rId4"/>
              </a:rPr>
              <a:t>www.ThisisNorthIowa.com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rdgusa.mysocialpinpoint.com/north-iowa-corridor-plan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6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"/>
          <a:stretch/>
        </p:blipFill>
        <p:spPr bwMode="auto">
          <a:xfrm>
            <a:off x="6027089" y="2934031"/>
            <a:ext cx="5871815" cy="367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95" y="2934031"/>
            <a:ext cx="5547237" cy="367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723372-1FC2-EF7F-69C5-F91D84301568}"/>
              </a:ext>
            </a:extLst>
          </p:cNvPr>
          <p:cNvSpPr txBox="1"/>
          <p:nvPr/>
        </p:nvSpPr>
        <p:spPr>
          <a:xfrm>
            <a:off x="595022" y="1692261"/>
            <a:ext cx="4094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Chad Schreck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President &amp; CEO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6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cschreck@northiowacorridor.com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641-423-0315</a:t>
            </a:r>
          </a:p>
        </p:txBody>
      </p:sp>
    </p:spTree>
    <p:extLst>
      <p:ext uri="{BB962C8B-B14F-4D97-AF65-F5344CB8AC3E}">
        <p14:creationId xmlns:p14="http://schemas.microsoft.com/office/powerpoint/2010/main" val="874258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EFF05945-5F68-F1C4-2BBA-52C1FEA67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" b="20278"/>
          <a:stretch/>
        </p:blipFill>
        <p:spPr>
          <a:xfrm>
            <a:off x="16568" y="76200"/>
            <a:ext cx="12158866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83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2D3E73-3001-8F74-5003-D976BAF9B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986" y="0"/>
            <a:ext cx="9514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20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arking lot with cars&#10;&#10;Description automatically generated with low confidence">
            <a:extLst>
              <a:ext uri="{FF2B5EF4-FFF2-40B4-BE49-F238E27FC236}">
                <a16:creationId xmlns:a16="http://schemas.microsoft.com/office/drawing/2014/main" id="{E91EB27B-06DC-A083-5B1F-AB67F059E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56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FEC534-FF4E-5683-0D6C-7C8976339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4" y="0"/>
            <a:ext cx="595111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E7F06E-379D-0719-5E59-41266B141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967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01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DF131-23CA-7E95-5478-2799A160F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0" r="193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/>
              <a:t>Project Opportunity Areas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Bio-fuels/Bio-technology</a:t>
            </a:r>
          </a:p>
          <a:p>
            <a:r>
              <a:rPr lang="en-US" sz="2000"/>
              <a:t>Warehouse and Distribution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Advanced Manufacturing Projects</a:t>
            </a:r>
          </a:p>
          <a:p>
            <a:r>
              <a:rPr lang="en-US" sz="2000"/>
              <a:t>Food Processing</a:t>
            </a:r>
          </a:p>
          <a:p>
            <a:r>
              <a:rPr lang="en-US" sz="2000"/>
              <a:t>Holcim Brownfield Site Redevelopment</a:t>
            </a:r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0516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68514-8BDF-6757-C5AE-FB8DE10A8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" r="1970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/>
              <a:t>Local Business Growth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2038350"/>
            <a:ext cx="4050789" cy="46699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Stellar </a:t>
            </a:r>
            <a:r>
              <a:rPr kumimoji="0" lang="en-US" sz="16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Mfg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Expansion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Sukup Manufacturing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Kraft-Heinz Expansion 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Golden Grain Expansion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Cargil</a:t>
            </a:r>
            <a:r>
              <a:rPr lang="en-US" sz="1600" dirty="0"/>
              <a:t>l Expansion</a:t>
            </a:r>
            <a:endParaRPr kumimoji="0" lang="en-US" sz="16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Courtway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Park Redevelopment</a:t>
            </a:r>
          </a:p>
          <a:p>
            <a:pPr marL="74295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Fairfield Inn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Old Dominion Distribution Facility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Boulevard Restaurant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Trucking Prospect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Bushel Boy 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EVCO </a:t>
            </a:r>
            <a:r>
              <a:rPr kumimoji="0" lang="en-US" sz="16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Mfg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endParaRPr lang="en-US" sz="1600" dirty="0"/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Pritchard Co HQ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Lega</a:t>
            </a:r>
            <a:r>
              <a:rPr lang="en-US" sz="1600" dirty="0"/>
              <a:t>cy Golf Course</a:t>
            </a:r>
            <a:endParaRPr kumimoji="0" lang="en-US" sz="16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/>
              <a:t>Farm &amp; Home Publishing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Old Navy, Ross, Five Below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27524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, sky, tree, land lot&#10;&#10;Description automatically generated">
            <a:extLst>
              <a:ext uri="{FF2B5EF4-FFF2-40B4-BE49-F238E27FC236}">
                <a16:creationId xmlns:a16="http://schemas.microsoft.com/office/drawing/2014/main" id="{1A19039B-5685-AC4B-DA59-AD05508368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6631B-5EC7-8CCB-5B1C-1B8747C4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New Energy Freedom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ACA81A-0A3B-7F88-2BF0-FBE61F209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400" dirty="0"/>
              <a:t>$350m Project</a:t>
            </a:r>
          </a:p>
          <a:p>
            <a:r>
              <a:rPr lang="en-US" sz="2400" dirty="0"/>
              <a:t>100 new jobs</a:t>
            </a:r>
          </a:p>
          <a:p>
            <a:pPr lvl="1"/>
            <a:r>
              <a:rPr lang="en-US" sz="1800" dirty="0"/>
              <a:t>$80,000 average wage</a:t>
            </a:r>
          </a:p>
          <a:p>
            <a:r>
              <a:rPr lang="en-US" sz="1800" dirty="0"/>
              <a:t>Cellulosic Ethanol Manufacturing</a:t>
            </a:r>
          </a:p>
          <a:p>
            <a:r>
              <a:rPr lang="en-US" sz="1800" dirty="0"/>
              <a:t>Research &amp; Development of renewable plastics/materials</a:t>
            </a:r>
          </a:p>
        </p:txBody>
      </p:sp>
    </p:spTree>
    <p:extLst>
      <p:ext uri="{BB962C8B-B14F-4D97-AF65-F5344CB8AC3E}">
        <p14:creationId xmlns:p14="http://schemas.microsoft.com/office/powerpoint/2010/main" val="2026549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765075-c32f-47df-9022-555604030380">
      <Terms xmlns="http://schemas.microsoft.com/office/infopath/2007/PartnerControls"/>
    </lcf76f155ced4ddcb4097134ff3c332f>
    <TaxCatchAll xmlns="634fb638-d9df-4df2-b28c-427400db91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59DC07BC7564468B19D7366E321F78" ma:contentTypeVersion="16" ma:contentTypeDescription="Create a new document." ma:contentTypeScope="" ma:versionID="4d16c8d7defa32d0d9e6fe7b95024901">
  <xsd:schema xmlns:xsd="http://www.w3.org/2001/XMLSchema" xmlns:xs="http://www.w3.org/2001/XMLSchema" xmlns:p="http://schemas.microsoft.com/office/2006/metadata/properties" xmlns:ns2="1b765075-c32f-47df-9022-555604030380" xmlns:ns3="634fb638-d9df-4df2-b28c-427400db91da" targetNamespace="http://schemas.microsoft.com/office/2006/metadata/properties" ma:root="true" ma:fieldsID="7f82ab8bcc4a4e63e6ef5b54af508cd4" ns2:_="" ns3:_="">
    <xsd:import namespace="1b765075-c32f-47df-9022-555604030380"/>
    <xsd:import namespace="634fb638-d9df-4df2-b28c-427400db91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765075-c32f-47df-9022-555604030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6a5e42a-167b-4840-8a6a-ec26c32efd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4fb638-d9df-4df2-b28c-427400db91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be587eb-0cc5-4e16-a5a6-1dd3644dc212}" ma:internalName="TaxCatchAll" ma:showField="CatchAllData" ma:web="634fb638-d9df-4df2-b28c-427400db91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C3B55B-7A2D-498B-819D-8F23902305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07412A-12BF-4340-8F88-975DD0D6C4FA}">
  <ds:schemaRefs>
    <ds:schemaRef ds:uri="http://schemas.microsoft.com/office/2006/metadata/properties"/>
    <ds:schemaRef ds:uri="http://schemas.microsoft.com/office/infopath/2007/PartnerControls"/>
    <ds:schemaRef ds:uri="1b765075-c32f-47df-9022-555604030380"/>
    <ds:schemaRef ds:uri="634fb638-d9df-4df2-b28c-427400db91da"/>
  </ds:schemaRefs>
</ds:datastoreItem>
</file>

<file path=customXml/itemProps3.xml><?xml version="1.0" encoding="utf-8"?>
<ds:datastoreItem xmlns:ds="http://schemas.openxmlformats.org/officeDocument/2006/customXml" ds:itemID="{5D7AD4D4-FCD4-4136-9B00-007F6648C7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765075-c32f-47df-9022-555604030380"/>
    <ds:schemaRef ds:uri="634fb638-d9df-4df2-b28c-427400db91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4067</TotalTime>
  <Words>270</Words>
  <Application>Microsoft Office PowerPoint</Application>
  <PresentationFormat>Widescreen</PresentationFormat>
  <Paragraphs>72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Trebuchet MS</vt:lpstr>
      <vt:lpstr>Wingdings</vt:lpstr>
      <vt:lpstr>Wingdings 3</vt:lpstr>
      <vt:lpstr>Office Theme</vt:lpstr>
      <vt:lpstr>Facet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Opportunity Areas  </vt:lpstr>
      <vt:lpstr>Local Business Growth</vt:lpstr>
      <vt:lpstr>New Energy Freedom</vt:lpstr>
      <vt:lpstr>Development Opportunities</vt:lpstr>
      <vt:lpstr>Development Opportunities</vt:lpstr>
      <vt:lpstr>Development Opportunities</vt:lpstr>
      <vt:lpstr>Brownfield Redevelopment</vt:lpstr>
      <vt:lpstr>Housing Successes</vt:lpstr>
      <vt:lpstr>PowerPoint Presentation</vt:lpstr>
      <vt:lpstr>PowerPoint Presentation</vt:lpstr>
      <vt:lpstr>PowerPoint Presentation</vt:lpstr>
      <vt:lpstr>WHAT’S NEXT</vt:lpstr>
      <vt:lpstr>PowerPoint Presentation</vt:lpstr>
      <vt:lpstr>PowerPoint Presentation</vt:lpstr>
      <vt:lpstr>PowerPoint Presentation</vt:lpstr>
      <vt:lpstr>High Line Singletrack</vt:lpstr>
      <vt:lpstr>Bike Park and Pump Track (The Railyard)</vt:lpstr>
      <vt:lpstr>North Iowa Corridor Comp Plan</vt:lpstr>
      <vt:lpstr>PowerPoint Presentation</vt:lpstr>
    </vt:vector>
  </TitlesOfParts>
  <Company>North Iowa Area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Martin, Joyce</dc:creator>
  <cp:lastModifiedBy>Dorhout, Cindy</cp:lastModifiedBy>
  <cp:revision>128</cp:revision>
  <dcterms:created xsi:type="dcterms:W3CDTF">2021-08-24T14:33:17Z</dcterms:created>
  <dcterms:modified xsi:type="dcterms:W3CDTF">2023-08-03T21:09:21Z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0x010100C259DC07BC7564468B19D7366E321F78</vt:lpwstr>
  </property>
  <property fmtid="{D5CDD505-2E9C-101B-9397-08002B2CF9AE}" pid="3" name="MediaServiceImageTags">
    <vt:lpwstr/>
  </property>
</Properties>
</file>