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media/image40.jpg" ContentType="image/jp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91" r:id="rId2"/>
    <p:sldId id="260" r:id="rId3"/>
    <p:sldId id="294" r:id="rId4"/>
    <p:sldId id="258" r:id="rId5"/>
    <p:sldId id="259" r:id="rId6"/>
    <p:sldId id="281" r:id="rId7"/>
    <p:sldId id="293" r:id="rId8"/>
    <p:sldId id="262" r:id="rId9"/>
    <p:sldId id="282" r:id="rId10"/>
    <p:sldId id="292" r:id="rId11"/>
    <p:sldId id="284" r:id="rId12"/>
    <p:sldId id="285" r:id="rId13"/>
    <p:sldId id="286" r:id="rId14"/>
    <p:sldId id="256" r:id="rId15"/>
    <p:sldId id="295" r:id="rId16"/>
    <p:sldId id="296" r:id="rId17"/>
  </p:sldIdLst>
  <p:sldSz cx="25534938" cy="14363700"/>
  <p:notesSz cx="20104100" cy="14363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8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88D"/>
    <a:srgbClr val="EEF682"/>
    <a:srgbClr val="C9F385"/>
    <a:srgbClr val="DBD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24" autoAdjust="0"/>
  </p:normalViewPr>
  <p:slideViewPr>
    <p:cSldViewPr>
      <p:cViewPr varScale="1">
        <p:scale>
          <a:sx n="42" d="100"/>
          <a:sy n="42" d="100"/>
        </p:scale>
        <p:origin x="24" y="42"/>
      </p:cViewPr>
      <p:guideLst>
        <p:guide orient="horz" pos="2880"/>
        <p:guide pos="8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804528814556737E-3"/>
          <c:y val="5.1272561241673762E-3"/>
          <c:w val="0.99671954711854438"/>
          <c:h val="0.804787830557933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5AC-470D-B6FA-ACCCBBB2563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5AC-470D-B6FA-ACCCBBB2563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5AC-470D-B6FA-ACCCBBB2563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5AC-470D-B6FA-ACCCBBB256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Sheet1!$B$3:$B$7</c:f>
              <c:strCache>
                <c:ptCount val="5"/>
                <c:pt idx="0">
                  <c:v>Fatal Crash</c:v>
                </c:pt>
                <c:pt idx="1">
                  <c:v>Serious Injury</c:v>
                </c:pt>
                <c:pt idx="2">
                  <c:v>Minor Injury</c:v>
                </c:pt>
                <c:pt idx="3">
                  <c:v>Possible Injury</c:v>
                </c:pt>
                <c:pt idx="4">
                  <c:v>Property Damage Only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18</c:v>
                </c:pt>
                <c:pt idx="3">
                  <c:v>51</c:v>
                </c:pt>
                <c:pt idx="4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AC-470D-B6FA-ACCCBBB25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27"/>
        <c:axId val="1193295967"/>
        <c:axId val="1299381439"/>
      </c:barChart>
      <c:catAx>
        <c:axId val="1193295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99381439"/>
        <c:crosses val="autoZero"/>
        <c:auto val="1"/>
        <c:lblAlgn val="ctr"/>
        <c:lblOffset val="100"/>
        <c:noMultiLvlLbl val="0"/>
      </c:catAx>
      <c:valAx>
        <c:axId val="12993814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32959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3T16:19:26.3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0,'6'36,"1"-1,3 3,-2-2,5-3,2 1,-3-1,7 1,33 51,-1 10,271 474,-299-539,4-1,1-2,1 0,0-1,3-1,-1-2,42 21,70 50,-91-58,97 49,-141-82,-6-1,-2-2,3 0,-3 4,0-4,2 0,-2 0,2 0,0 2,-2-2,2 0,-2 0,2 0,-2 0,2 0,-2 0,2 0,-2 0,2 0,-2 0,2 0,3 0,-5-2,2 2,-2 0,2 0,-2 0,0-4,2 4,-2 0,2-2,-2 2,2 0,-2-3,0 3,2-2,-2 2,0 0,2-2,-2 2,0-2,0 2,2-2,-2 2,0-2,0 2,0-2,0 0,0 0,0-59,-10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720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720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AC65C-E50C-4953-97FE-AA1600F66C7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41988" y="1795463"/>
            <a:ext cx="8620125" cy="484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6911975"/>
            <a:ext cx="16084550" cy="5656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42975"/>
            <a:ext cx="8712200" cy="720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3642975"/>
            <a:ext cx="8712200" cy="720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1A969-E46B-4C6E-9B3C-3CDC1F35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9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9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7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5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5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1A969-E46B-4C6E-9B3C-3CDC1F35E1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3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DEF4-CAF8-4876-87F1-0366E871E3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2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15121" y="4452748"/>
            <a:ext cx="21704699" cy="1007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50" b="1" i="0">
                <a:solidFill>
                  <a:srgbClr val="18488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830242" y="8043675"/>
            <a:ext cx="178744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668" y="420680"/>
            <a:ext cx="25264269" cy="1007968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6550" b="1" i="0">
                <a:solidFill>
                  <a:srgbClr val="18488D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14669" y="13666021"/>
            <a:ext cx="8171180" cy="307777"/>
          </a:xfrm>
        </p:spPr>
        <p:txBody>
          <a:bodyPr lIns="0" tIns="0" rIns="0" bIns="0"/>
          <a:lstStyle>
            <a:lvl1pPr algn="ctr"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7869" y="13635243"/>
            <a:ext cx="5873036" cy="307777"/>
          </a:xfrm>
        </p:spPr>
        <p:txBody>
          <a:bodyPr lIns="0" tIns="0" rIns="0" bIns="0"/>
          <a:lstStyle>
            <a:lvl1pPr algn="l"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238833" y="13666021"/>
            <a:ext cx="5873036" cy="307777"/>
          </a:xfrm>
        </p:spPr>
        <p:txBody>
          <a:bodyPr lIns="0" tIns="0" rIns="0" bIns="0"/>
          <a:lstStyle>
            <a:lvl1pPr algn="r"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AF68C8-9FBA-A0F5-EDB4-45609AD04CD6}"/>
              </a:ext>
            </a:extLst>
          </p:cNvPr>
          <p:cNvCxnSpPr/>
          <p:nvPr userDrawn="1"/>
        </p:nvCxnSpPr>
        <p:spPr>
          <a:xfrm>
            <a:off x="0" y="1619250"/>
            <a:ext cx="25534938" cy="0"/>
          </a:xfrm>
          <a:prstGeom prst="line">
            <a:avLst/>
          </a:prstGeom>
          <a:ln w="215900">
            <a:solidFill>
              <a:srgbClr val="EEF68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9" name="object 3">
            <a:extLst>
              <a:ext uri="{FF2B5EF4-FFF2-40B4-BE49-F238E27FC236}">
                <a16:creationId xmlns:a16="http://schemas.microsoft.com/office/drawing/2014/main" id="{0A51F367-6FD7-E8F8-902E-ECA5D243C35F}"/>
              </a:ext>
            </a:extLst>
          </p:cNvPr>
          <p:cNvGrpSpPr/>
          <p:nvPr userDrawn="1"/>
        </p:nvGrpSpPr>
        <p:grpSpPr>
          <a:xfrm>
            <a:off x="9845058" y="13414729"/>
            <a:ext cx="4622800" cy="945515"/>
            <a:chOff x="7129639" y="13414728"/>
            <a:chExt cx="4622800" cy="94551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698340C-82A0-A81D-50D9-C279FA27A436}"/>
                </a:ext>
              </a:extLst>
            </p:cNvPr>
            <p:cNvSpPr/>
            <p:nvPr/>
          </p:nvSpPr>
          <p:spPr>
            <a:xfrm>
              <a:off x="7129639" y="13414728"/>
              <a:ext cx="4622800" cy="711200"/>
            </a:xfrm>
            <a:custGeom>
              <a:avLst/>
              <a:gdLst/>
              <a:ahLst/>
              <a:cxnLst/>
              <a:rect l="l" t="t" r="r" b="b"/>
              <a:pathLst>
                <a:path w="4622800" h="711200">
                  <a:moveTo>
                    <a:pt x="3456561" y="0"/>
                  </a:moveTo>
                  <a:lnTo>
                    <a:pt x="3437608" y="1454"/>
                  </a:lnTo>
                  <a:lnTo>
                    <a:pt x="16952" y="692599"/>
                  </a:lnTo>
                  <a:lnTo>
                    <a:pt x="4120" y="695872"/>
                  </a:lnTo>
                  <a:lnTo>
                    <a:pt x="0" y="698558"/>
                  </a:lnTo>
                  <a:lnTo>
                    <a:pt x="4565" y="700386"/>
                  </a:lnTo>
                  <a:lnTo>
                    <a:pt x="17790" y="701082"/>
                  </a:lnTo>
                  <a:lnTo>
                    <a:pt x="4604663" y="711154"/>
                  </a:lnTo>
                  <a:lnTo>
                    <a:pt x="4617935" y="710333"/>
                  </a:lnTo>
                  <a:lnTo>
                    <a:pt x="4622627" y="708024"/>
                  </a:lnTo>
                  <a:lnTo>
                    <a:pt x="4618695" y="704573"/>
                  </a:lnTo>
                  <a:lnTo>
                    <a:pt x="4606092" y="700331"/>
                  </a:lnTo>
                  <a:lnTo>
                    <a:pt x="4409540" y="586486"/>
                  </a:lnTo>
                  <a:lnTo>
                    <a:pt x="4037251" y="352057"/>
                  </a:lnTo>
                  <a:lnTo>
                    <a:pt x="3676525" y="120710"/>
                  </a:lnTo>
                  <a:lnTo>
                    <a:pt x="3514660" y="16113"/>
                  </a:lnTo>
                  <a:lnTo>
                    <a:pt x="3497566" y="7800"/>
                  </a:lnTo>
                  <a:lnTo>
                    <a:pt x="3477373" y="2272"/>
                  </a:lnTo>
                  <a:lnTo>
                    <a:pt x="3456561" y="0"/>
                  </a:lnTo>
                  <a:close/>
                </a:path>
              </a:pathLst>
            </a:custGeom>
            <a:solidFill>
              <a:srgbClr val="19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66FDC0EC-A17D-E384-911A-DE5698FD10E5}"/>
                </a:ext>
              </a:extLst>
            </p:cNvPr>
            <p:cNvSpPr/>
            <p:nvPr/>
          </p:nvSpPr>
          <p:spPr>
            <a:xfrm>
              <a:off x="7739785" y="13458961"/>
              <a:ext cx="3884295" cy="901700"/>
            </a:xfrm>
            <a:custGeom>
              <a:avLst/>
              <a:gdLst/>
              <a:ahLst/>
              <a:cxnLst/>
              <a:rect l="l" t="t" r="r" b="b"/>
              <a:pathLst>
                <a:path w="3884295" h="901700">
                  <a:moveTo>
                    <a:pt x="2599067" y="0"/>
                  </a:moveTo>
                  <a:lnTo>
                    <a:pt x="2580595" y="3786"/>
                  </a:lnTo>
                  <a:lnTo>
                    <a:pt x="0" y="901109"/>
                  </a:lnTo>
                  <a:lnTo>
                    <a:pt x="1847551" y="901109"/>
                  </a:lnTo>
                  <a:lnTo>
                    <a:pt x="3866200" y="676223"/>
                  </a:lnTo>
                  <a:lnTo>
                    <a:pt x="3879308" y="673815"/>
                  </a:lnTo>
                  <a:lnTo>
                    <a:pt x="3883750" y="670742"/>
                  </a:lnTo>
                  <a:lnTo>
                    <a:pt x="3879513" y="667391"/>
                  </a:lnTo>
                  <a:lnTo>
                    <a:pt x="3866586" y="664150"/>
                  </a:lnTo>
                  <a:lnTo>
                    <a:pt x="3649500" y="557052"/>
                  </a:lnTo>
                  <a:lnTo>
                    <a:pt x="3237016" y="332955"/>
                  </a:lnTo>
                  <a:lnTo>
                    <a:pt x="2657527" y="10620"/>
                  </a:lnTo>
                  <a:lnTo>
                    <a:pt x="2640008" y="3636"/>
                  </a:lnTo>
                  <a:lnTo>
                    <a:pt x="2619697" y="23"/>
                  </a:lnTo>
                  <a:lnTo>
                    <a:pt x="2599067" y="0"/>
                  </a:lnTo>
                  <a:close/>
                </a:path>
              </a:pathLst>
            </a:custGeom>
            <a:solidFill>
              <a:srgbClr val="D7D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6B9BFA32-1428-8A6A-1764-3C3DCCDAB193}"/>
                </a:ext>
              </a:extLst>
            </p:cNvPr>
            <p:cNvSpPr/>
            <p:nvPr/>
          </p:nvSpPr>
          <p:spPr>
            <a:xfrm>
              <a:off x="7557391" y="13739307"/>
              <a:ext cx="4100195" cy="621030"/>
            </a:xfrm>
            <a:custGeom>
              <a:avLst/>
              <a:gdLst/>
              <a:ahLst/>
              <a:cxnLst/>
              <a:rect l="l" t="t" r="r" b="b"/>
              <a:pathLst>
                <a:path w="4100195" h="621030">
                  <a:moveTo>
                    <a:pt x="3084221" y="0"/>
                  </a:moveTo>
                  <a:lnTo>
                    <a:pt x="3065268" y="1454"/>
                  </a:lnTo>
                  <a:lnTo>
                    <a:pt x="0" y="620762"/>
                  </a:lnTo>
                  <a:lnTo>
                    <a:pt x="4100087" y="620762"/>
                  </a:lnTo>
                  <a:lnTo>
                    <a:pt x="3992499" y="558256"/>
                  </a:lnTo>
                  <a:lnTo>
                    <a:pt x="3639030" y="335487"/>
                  </a:lnTo>
                  <a:lnTo>
                    <a:pt x="3296211" y="115558"/>
                  </a:lnTo>
                  <a:lnTo>
                    <a:pt x="3142321" y="16107"/>
                  </a:lnTo>
                  <a:lnTo>
                    <a:pt x="3125226" y="7798"/>
                  </a:lnTo>
                  <a:lnTo>
                    <a:pt x="3105034" y="2271"/>
                  </a:lnTo>
                  <a:lnTo>
                    <a:pt x="3084221" y="0"/>
                  </a:lnTo>
                  <a:close/>
                </a:path>
              </a:pathLst>
            </a:custGeom>
            <a:solidFill>
              <a:srgbClr val="184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5022" y="238219"/>
            <a:ext cx="22844896" cy="1007968"/>
          </a:xfrm>
        </p:spPr>
        <p:txBody>
          <a:bodyPr lIns="0" tIns="0" rIns="0" bIns="0"/>
          <a:lstStyle>
            <a:lvl1pPr>
              <a:defRPr sz="6550" b="1" i="0">
                <a:solidFill>
                  <a:srgbClr val="18488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76748" y="3303653"/>
            <a:ext cx="111076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3150492" y="3303653"/>
            <a:ext cx="111076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5022" y="238219"/>
            <a:ext cx="22844896" cy="1007968"/>
          </a:xfrm>
        </p:spPr>
        <p:txBody>
          <a:bodyPr lIns="0" tIns="0" rIns="0" bIns="0"/>
          <a:lstStyle>
            <a:lvl1pPr>
              <a:defRPr sz="6550" b="1" i="0">
                <a:solidFill>
                  <a:srgbClr val="18488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C2A7CC-8E56-C95D-919C-76304E56DC38}"/>
              </a:ext>
            </a:extLst>
          </p:cNvPr>
          <p:cNvCxnSpPr/>
          <p:nvPr userDrawn="1"/>
        </p:nvCxnSpPr>
        <p:spPr>
          <a:xfrm>
            <a:off x="0" y="1619250"/>
            <a:ext cx="25534938" cy="0"/>
          </a:xfrm>
          <a:prstGeom prst="line">
            <a:avLst/>
          </a:prstGeom>
          <a:ln w="215900">
            <a:solidFill>
              <a:srgbClr val="EEF68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" name="object 3">
            <a:extLst>
              <a:ext uri="{FF2B5EF4-FFF2-40B4-BE49-F238E27FC236}">
                <a16:creationId xmlns:a16="http://schemas.microsoft.com/office/drawing/2014/main" id="{BD779DD7-4730-3C1B-DBE9-63BF1E651D7E}"/>
              </a:ext>
            </a:extLst>
          </p:cNvPr>
          <p:cNvGrpSpPr/>
          <p:nvPr userDrawn="1"/>
        </p:nvGrpSpPr>
        <p:grpSpPr>
          <a:xfrm>
            <a:off x="9845058" y="13414729"/>
            <a:ext cx="4622800" cy="945515"/>
            <a:chOff x="7129639" y="13414728"/>
            <a:chExt cx="4622800" cy="94551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C5782B16-5DCC-7685-5148-21B84FBD6C6B}"/>
                </a:ext>
              </a:extLst>
            </p:cNvPr>
            <p:cNvSpPr/>
            <p:nvPr/>
          </p:nvSpPr>
          <p:spPr>
            <a:xfrm>
              <a:off x="7129639" y="13414728"/>
              <a:ext cx="4622800" cy="711200"/>
            </a:xfrm>
            <a:custGeom>
              <a:avLst/>
              <a:gdLst/>
              <a:ahLst/>
              <a:cxnLst/>
              <a:rect l="l" t="t" r="r" b="b"/>
              <a:pathLst>
                <a:path w="4622800" h="711200">
                  <a:moveTo>
                    <a:pt x="3456561" y="0"/>
                  </a:moveTo>
                  <a:lnTo>
                    <a:pt x="3437608" y="1454"/>
                  </a:lnTo>
                  <a:lnTo>
                    <a:pt x="16952" y="692599"/>
                  </a:lnTo>
                  <a:lnTo>
                    <a:pt x="4120" y="695872"/>
                  </a:lnTo>
                  <a:lnTo>
                    <a:pt x="0" y="698558"/>
                  </a:lnTo>
                  <a:lnTo>
                    <a:pt x="4565" y="700386"/>
                  </a:lnTo>
                  <a:lnTo>
                    <a:pt x="17790" y="701082"/>
                  </a:lnTo>
                  <a:lnTo>
                    <a:pt x="4604663" y="711154"/>
                  </a:lnTo>
                  <a:lnTo>
                    <a:pt x="4617935" y="710333"/>
                  </a:lnTo>
                  <a:lnTo>
                    <a:pt x="4622627" y="708024"/>
                  </a:lnTo>
                  <a:lnTo>
                    <a:pt x="4618695" y="704573"/>
                  </a:lnTo>
                  <a:lnTo>
                    <a:pt x="4606092" y="700331"/>
                  </a:lnTo>
                  <a:lnTo>
                    <a:pt x="4409540" y="586486"/>
                  </a:lnTo>
                  <a:lnTo>
                    <a:pt x="4037251" y="352057"/>
                  </a:lnTo>
                  <a:lnTo>
                    <a:pt x="3676525" y="120710"/>
                  </a:lnTo>
                  <a:lnTo>
                    <a:pt x="3514660" y="16113"/>
                  </a:lnTo>
                  <a:lnTo>
                    <a:pt x="3497566" y="7800"/>
                  </a:lnTo>
                  <a:lnTo>
                    <a:pt x="3477373" y="2272"/>
                  </a:lnTo>
                  <a:lnTo>
                    <a:pt x="3456561" y="0"/>
                  </a:lnTo>
                  <a:close/>
                </a:path>
              </a:pathLst>
            </a:custGeom>
            <a:solidFill>
              <a:srgbClr val="19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E51D2EC1-4F4A-577F-9D91-2BDB47FEBF20}"/>
                </a:ext>
              </a:extLst>
            </p:cNvPr>
            <p:cNvSpPr/>
            <p:nvPr/>
          </p:nvSpPr>
          <p:spPr>
            <a:xfrm>
              <a:off x="7739785" y="13458961"/>
              <a:ext cx="3884295" cy="901700"/>
            </a:xfrm>
            <a:custGeom>
              <a:avLst/>
              <a:gdLst/>
              <a:ahLst/>
              <a:cxnLst/>
              <a:rect l="l" t="t" r="r" b="b"/>
              <a:pathLst>
                <a:path w="3884295" h="901700">
                  <a:moveTo>
                    <a:pt x="2599067" y="0"/>
                  </a:moveTo>
                  <a:lnTo>
                    <a:pt x="2580595" y="3786"/>
                  </a:lnTo>
                  <a:lnTo>
                    <a:pt x="0" y="901109"/>
                  </a:lnTo>
                  <a:lnTo>
                    <a:pt x="1847551" y="901109"/>
                  </a:lnTo>
                  <a:lnTo>
                    <a:pt x="3866200" y="676223"/>
                  </a:lnTo>
                  <a:lnTo>
                    <a:pt x="3879308" y="673815"/>
                  </a:lnTo>
                  <a:lnTo>
                    <a:pt x="3883750" y="670742"/>
                  </a:lnTo>
                  <a:lnTo>
                    <a:pt x="3879513" y="667391"/>
                  </a:lnTo>
                  <a:lnTo>
                    <a:pt x="3866586" y="664150"/>
                  </a:lnTo>
                  <a:lnTo>
                    <a:pt x="3649500" y="557052"/>
                  </a:lnTo>
                  <a:lnTo>
                    <a:pt x="3237016" y="332955"/>
                  </a:lnTo>
                  <a:lnTo>
                    <a:pt x="2657527" y="10620"/>
                  </a:lnTo>
                  <a:lnTo>
                    <a:pt x="2640008" y="3636"/>
                  </a:lnTo>
                  <a:lnTo>
                    <a:pt x="2619697" y="23"/>
                  </a:lnTo>
                  <a:lnTo>
                    <a:pt x="2599067" y="0"/>
                  </a:lnTo>
                  <a:close/>
                </a:path>
              </a:pathLst>
            </a:custGeom>
            <a:solidFill>
              <a:srgbClr val="D7D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0664135E-4DD1-365E-CDE4-DA777F328831}"/>
                </a:ext>
              </a:extLst>
            </p:cNvPr>
            <p:cNvSpPr/>
            <p:nvPr/>
          </p:nvSpPr>
          <p:spPr>
            <a:xfrm>
              <a:off x="7557391" y="13739307"/>
              <a:ext cx="4100195" cy="621030"/>
            </a:xfrm>
            <a:custGeom>
              <a:avLst/>
              <a:gdLst/>
              <a:ahLst/>
              <a:cxnLst/>
              <a:rect l="l" t="t" r="r" b="b"/>
              <a:pathLst>
                <a:path w="4100195" h="621030">
                  <a:moveTo>
                    <a:pt x="3084221" y="0"/>
                  </a:moveTo>
                  <a:lnTo>
                    <a:pt x="3065268" y="1454"/>
                  </a:lnTo>
                  <a:lnTo>
                    <a:pt x="0" y="620762"/>
                  </a:lnTo>
                  <a:lnTo>
                    <a:pt x="4100087" y="620762"/>
                  </a:lnTo>
                  <a:lnTo>
                    <a:pt x="3992499" y="558256"/>
                  </a:lnTo>
                  <a:lnTo>
                    <a:pt x="3639030" y="335487"/>
                  </a:lnTo>
                  <a:lnTo>
                    <a:pt x="3296211" y="115558"/>
                  </a:lnTo>
                  <a:lnTo>
                    <a:pt x="3142321" y="16107"/>
                  </a:lnTo>
                  <a:lnTo>
                    <a:pt x="3125226" y="7798"/>
                  </a:lnTo>
                  <a:lnTo>
                    <a:pt x="3105034" y="2271"/>
                  </a:lnTo>
                  <a:lnTo>
                    <a:pt x="3084221" y="0"/>
                  </a:lnTo>
                  <a:close/>
                </a:path>
              </a:pathLst>
            </a:custGeom>
            <a:solidFill>
              <a:srgbClr val="184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0" y="13329606"/>
            <a:ext cx="25534938" cy="1030605"/>
          </a:xfrm>
          <a:custGeom>
            <a:avLst/>
            <a:gdLst/>
            <a:ahLst/>
            <a:cxnLst/>
            <a:rect l="l" t="t" r="r" b="b"/>
            <a:pathLst>
              <a:path w="20104100" h="1030605">
                <a:moveTo>
                  <a:pt x="20104101" y="0"/>
                </a:moveTo>
                <a:lnTo>
                  <a:pt x="0" y="0"/>
                </a:lnTo>
                <a:lnTo>
                  <a:pt x="0" y="1030468"/>
                </a:lnTo>
                <a:lnTo>
                  <a:pt x="20104101" y="1030468"/>
                </a:lnTo>
                <a:lnTo>
                  <a:pt x="20104101" y="0"/>
                </a:lnTo>
                <a:close/>
              </a:path>
            </a:pathLst>
          </a:custGeom>
          <a:solidFill>
            <a:srgbClr val="1929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61714" y="1029014"/>
            <a:ext cx="22812072" cy="132715"/>
          </a:xfrm>
          <a:custGeom>
            <a:avLst/>
            <a:gdLst/>
            <a:ahLst/>
            <a:cxnLst/>
            <a:rect l="l" t="t" r="r" b="b"/>
            <a:pathLst>
              <a:path w="17960340" h="132715">
                <a:moveTo>
                  <a:pt x="0" y="132325"/>
                </a:moveTo>
                <a:lnTo>
                  <a:pt x="17959896" y="132325"/>
                </a:lnTo>
                <a:lnTo>
                  <a:pt x="17959896" y="0"/>
                </a:lnTo>
                <a:lnTo>
                  <a:pt x="0" y="0"/>
                </a:lnTo>
                <a:lnTo>
                  <a:pt x="0" y="132325"/>
                </a:lnTo>
                <a:close/>
              </a:path>
            </a:pathLst>
          </a:custGeom>
          <a:solidFill>
            <a:srgbClr val="D7DF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5022" y="238221"/>
            <a:ext cx="22844896" cy="1022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50" b="1" i="0">
                <a:solidFill>
                  <a:srgbClr val="18488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76747" y="3303653"/>
            <a:ext cx="22981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681879" y="13358244"/>
            <a:ext cx="81711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76747" y="13358244"/>
            <a:ext cx="5873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385157" y="13358244"/>
            <a:ext cx="58730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7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1">
        <a:defRPr>
          <a:latin typeface="+mn-lt"/>
          <a:ea typeface="+mn-ea"/>
          <a:cs typeface="+mn-cs"/>
        </a:defRPr>
      </a:lvl4pPr>
      <a:lvl5pPr marL="1828708">
        <a:defRPr>
          <a:latin typeface="+mn-lt"/>
          <a:ea typeface="+mn-ea"/>
          <a:cs typeface="+mn-cs"/>
        </a:defRPr>
      </a:lvl5pPr>
      <a:lvl6pPr marL="2285885">
        <a:defRPr>
          <a:latin typeface="+mn-lt"/>
          <a:ea typeface="+mn-ea"/>
          <a:cs typeface="+mn-cs"/>
        </a:defRPr>
      </a:lvl6pPr>
      <a:lvl7pPr marL="2743062">
        <a:defRPr>
          <a:latin typeface="+mn-lt"/>
          <a:ea typeface="+mn-ea"/>
          <a:cs typeface="+mn-cs"/>
        </a:defRPr>
      </a:lvl7pPr>
      <a:lvl8pPr marL="3200239">
        <a:defRPr>
          <a:latin typeface="+mn-lt"/>
          <a:ea typeface="+mn-ea"/>
          <a:cs typeface="+mn-cs"/>
        </a:defRPr>
      </a:lvl8pPr>
      <a:lvl9pPr marL="365741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7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1">
        <a:defRPr>
          <a:latin typeface="+mn-lt"/>
          <a:ea typeface="+mn-ea"/>
          <a:cs typeface="+mn-cs"/>
        </a:defRPr>
      </a:lvl4pPr>
      <a:lvl5pPr marL="1828708">
        <a:defRPr>
          <a:latin typeface="+mn-lt"/>
          <a:ea typeface="+mn-ea"/>
          <a:cs typeface="+mn-cs"/>
        </a:defRPr>
      </a:lvl5pPr>
      <a:lvl6pPr marL="2285885">
        <a:defRPr>
          <a:latin typeface="+mn-lt"/>
          <a:ea typeface="+mn-ea"/>
          <a:cs typeface="+mn-cs"/>
        </a:defRPr>
      </a:lvl6pPr>
      <a:lvl7pPr marL="2743062">
        <a:defRPr>
          <a:latin typeface="+mn-lt"/>
          <a:ea typeface="+mn-ea"/>
          <a:cs typeface="+mn-cs"/>
        </a:defRPr>
      </a:lvl7pPr>
      <a:lvl8pPr marL="3200239">
        <a:defRPr>
          <a:latin typeface="+mn-lt"/>
          <a:ea typeface="+mn-ea"/>
          <a:cs typeface="+mn-cs"/>
        </a:defRPr>
      </a:lvl8pPr>
      <a:lvl9pPr marL="365741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6A58A06-CC27-BBC9-C58D-CD4454C0F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115" y="13473410"/>
            <a:ext cx="1868788" cy="890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F4DE7-DABD-05A7-11BB-77BEDECED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61"/>
            <a:ext cx="24073467" cy="14507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39F3E2-11F1-8BC0-C0E4-6E463EA96BB6}"/>
              </a:ext>
            </a:extLst>
          </p:cNvPr>
          <p:cNvSpPr/>
          <p:nvPr/>
        </p:nvSpPr>
        <p:spPr>
          <a:xfrm>
            <a:off x="19842729" y="-39750"/>
            <a:ext cx="5705552" cy="14507474"/>
          </a:xfrm>
          <a:prstGeom prst="rect">
            <a:avLst/>
          </a:prstGeom>
          <a:solidFill>
            <a:srgbClr val="008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DCD3DC4A-9437-CF84-AE56-AABDE392E515}"/>
              </a:ext>
            </a:extLst>
          </p:cNvPr>
          <p:cNvSpPr txBox="1">
            <a:spLocks/>
          </p:cNvSpPr>
          <p:nvPr/>
        </p:nvSpPr>
        <p:spPr>
          <a:xfrm>
            <a:off x="6366669" y="2214233"/>
            <a:ext cx="10488585" cy="796300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5000" b="1" dirty="0">
                <a:solidFill>
                  <a:srgbClr val="FFFFFF"/>
                </a:solidFill>
                <a:cs typeface="Trebuchet MS"/>
              </a:rPr>
              <a:t>US 20 / SWISS VALLEY INTERCHANGE</a:t>
            </a:r>
            <a:endParaRPr lang="en-US" sz="5000" b="1" dirty="0"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56FAE-0E2E-5C34-06DA-72F783AEF222}"/>
              </a:ext>
            </a:extLst>
          </p:cNvPr>
          <p:cNvSpPr txBox="1"/>
          <p:nvPr/>
        </p:nvSpPr>
        <p:spPr>
          <a:xfrm>
            <a:off x="20174862" y="11366509"/>
            <a:ext cx="4574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j-lt"/>
              </a:rPr>
              <a:t>08/08/2023</a:t>
            </a: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C69EA5A9-D26B-763D-6F0F-D07C242D3C1C}"/>
              </a:ext>
            </a:extLst>
          </p:cNvPr>
          <p:cNvSpPr txBox="1">
            <a:spLocks/>
          </p:cNvSpPr>
          <p:nvPr/>
        </p:nvSpPr>
        <p:spPr>
          <a:xfrm>
            <a:off x="19965431" y="1496693"/>
            <a:ext cx="6565233" cy="3027680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6500" dirty="0">
                <a:solidFill>
                  <a:schemeClr val="bg1"/>
                </a:solidFill>
                <a:cs typeface="Trebuchet MS"/>
              </a:rPr>
              <a:t>IADOT COMMISSION PRESENTATION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BD99D9F8-C9D9-298A-2256-0BCE1953F939}"/>
              </a:ext>
            </a:extLst>
          </p:cNvPr>
          <p:cNvSpPr txBox="1">
            <a:spLocks/>
          </p:cNvSpPr>
          <p:nvPr/>
        </p:nvSpPr>
        <p:spPr>
          <a:xfrm>
            <a:off x="19965431" y="7395662"/>
            <a:ext cx="5415087" cy="3104624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5000" dirty="0">
                <a:solidFill>
                  <a:schemeClr val="bg1"/>
                </a:solidFill>
                <a:cs typeface="Trebuchet MS"/>
              </a:rPr>
              <a:t>Dubuque Metropolitan Area Transportation Study (DMATS)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B781F0-9647-5D0F-7B37-8A86D7B53B6B}"/>
              </a:ext>
            </a:extLst>
          </p:cNvPr>
          <p:cNvGrpSpPr/>
          <p:nvPr/>
        </p:nvGrpSpPr>
        <p:grpSpPr>
          <a:xfrm>
            <a:off x="19965430" y="13473410"/>
            <a:ext cx="5486907" cy="730657"/>
            <a:chOff x="17395677" y="13201650"/>
            <a:chExt cx="8056661" cy="1002417"/>
          </a:xfrm>
        </p:grpSpPr>
        <p:pic>
          <p:nvPicPr>
            <p:cNvPr id="16" name="Picture 15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4527F20-38EE-DABC-CC3B-5F070A37B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9170" y="13242811"/>
              <a:ext cx="1823323" cy="902360"/>
            </a:xfrm>
            <a:prstGeom prst="rect">
              <a:avLst/>
            </a:prstGeom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0F48929B-AC88-F8D4-5605-CED4E831D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3885" y="13241544"/>
              <a:ext cx="1403163" cy="936155"/>
            </a:xfrm>
            <a:prstGeom prst="rect">
              <a:avLst/>
            </a:prstGeom>
          </p:spPr>
        </p:pic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C0E08441-44DB-D01F-EA10-D2873011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819" y="13241543"/>
              <a:ext cx="1832519" cy="962524"/>
            </a:xfrm>
            <a:prstGeom prst="rect">
              <a:avLst/>
            </a:prstGeom>
          </p:spPr>
        </p:pic>
        <p:pic>
          <p:nvPicPr>
            <p:cNvPr id="19" name="Picture 18" descr="A picture containing text, cave&#10;&#10;Description automatically generated">
              <a:extLst>
                <a:ext uri="{FF2B5EF4-FFF2-40B4-BE49-F238E27FC236}">
                  <a16:creationId xmlns:a16="http://schemas.microsoft.com/office/drawing/2014/main" id="{3067F1B0-3C63-5B81-11E2-1426B074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2831" y="13222731"/>
              <a:ext cx="1222441" cy="91683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4B3A7606-6D0C-6F8B-C988-FCAE3094E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5677" y="13201650"/>
              <a:ext cx="957560" cy="95517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3012F-EB05-E7EB-BF72-86D8CC282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2" b="22705"/>
          <a:stretch/>
        </p:blipFill>
        <p:spPr>
          <a:xfrm>
            <a:off x="-2" y="2051456"/>
            <a:ext cx="25534938" cy="8009767"/>
          </a:xfrm>
          <a:prstGeom prst="rect">
            <a:avLst/>
          </a:prstGeom>
        </p:spPr>
      </p:pic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177921A5-EF5D-584D-EC47-BEC902A05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378590"/>
              </p:ext>
            </p:extLst>
          </p:nvPr>
        </p:nvGraphicFramePr>
        <p:xfrm>
          <a:off x="0" y="10368081"/>
          <a:ext cx="25534937" cy="2681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4954">
                  <a:extLst>
                    <a:ext uri="{9D8B030D-6E8A-4147-A177-3AD203B41FA5}">
                      <a16:colId xmlns:a16="http://schemas.microsoft.com/office/drawing/2014/main" val="4211655626"/>
                    </a:ext>
                  </a:extLst>
                </a:gridCol>
                <a:gridCol w="6702921">
                  <a:extLst>
                    <a:ext uri="{9D8B030D-6E8A-4147-A177-3AD203B41FA5}">
                      <a16:colId xmlns:a16="http://schemas.microsoft.com/office/drawing/2014/main" val="2727923534"/>
                    </a:ext>
                  </a:extLst>
                </a:gridCol>
                <a:gridCol w="6383734">
                  <a:extLst>
                    <a:ext uri="{9D8B030D-6E8A-4147-A177-3AD203B41FA5}">
                      <a16:colId xmlns:a16="http://schemas.microsoft.com/office/drawing/2014/main" val="779753710"/>
                    </a:ext>
                  </a:extLst>
                </a:gridCol>
                <a:gridCol w="6543328">
                  <a:extLst>
                    <a:ext uri="{9D8B030D-6E8A-4147-A177-3AD203B41FA5}">
                      <a16:colId xmlns:a16="http://schemas.microsoft.com/office/drawing/2014/main" val="2138667610"/>
                    </a:ext>
                  </a:extLst>
                </a:gridCol>
              </a:tblGrid>
              <a:tr h="1044612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 Features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 Issues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Right-of-Way /Property Impacts ($ Million)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 of Magnitude Cost ($Million) (Includes ROW)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15463"/>
                  </a:ext>
                </a:extLst>
              </a:tr>
              <a:tr h="1636557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4-Lane Signalized Arterial</a:t>
                      </a: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Potential regulated materials sites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Low risk sites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Moderate risk sites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Potential regulated materials sites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Low risk sites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Moderate risk sites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r>
                        <a:rPr lang="en-US" sz="5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$17.5 million </a:t>
                      </a:r>
                      <a:r>
                        <a:rPr lang="en-US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2022 dollars</a:t>
                      </a:r>
                    </a:p>
                  </a:txBody>
                  <a:tcPr marL="191512" marR="191512" marT="95756" marB="95756"/>
                </a:tc>
                <a:extLst>
                  <a:ext uri="{0D108BD9-81ED-4DB2-BD59-A6C34878D82A}">
                    <a16:rowId xmlns:a16="http://schemas.microsoft.com/office/drawing/2014/main" val="315593926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469" y="223562"/>
            <a:ext cx="24841200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lang="en-US" sz="7500" dirty="0"/>
              <a:t>FOUR LANE ARTERIAL ALTERNATIVE (Year 2022)</a:t>
            </a:r>
            <a:endParaRPr sz="7500" spc="-21" dirty="0"/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4294967295"/>
          </p:nvPr>
        </p:nvSpPr>
        <p:spPr>
          <a:xfrm>
            <a:off x="-643731" y="13735050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10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940B5539-1A7D-2DA0-BC66-C0BFA4689C18}"/>
              </a:ext>
            </a:extLst>
          </p:cNvPr>
          <p:cNvSpPr/>
          <p:nvPr/>
        </p:nvSpPr>
        <p:spPr>
          <a:xfrm>
            <a:off x="2872682" y="3637589"/>
            <a:ext cx="5486022" cy="1516137"/>
          </a:xfrm>
          <a:prstGeom prst="wedgeRoundRectCallout">
            <a:avLst>
              <a:gd name="adj1" fmla="val -22765"/>
              <a:gd name="adj2" fmla="val 953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Two-way frontage roads serve existing mid-block access back to Old Highway Road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4DA0BC74-10DF-8238-33CF-E6C425C43E14}"/>
              </a:ext>
            </a:extLst>
          </p:cNvPr>
          <p:cNvSpPr/>
          <p:nvPr/>
        </p:nvSpPr>
        <p:spPr>
          <a:xfrm>
            <a:off x="4947395" y="8545085"/>
            <a:ext cx="5486022" cy="1516137"/>
          </a:xfrm>
          <a:prstGeom prst="wedgeRoundRectCallout">
            <a:avLst>
              <a:gd name="adj1" fmla="val 66268"/>
              <a:gd name="adj2" fmla="val -1661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Three- leg intersection for US 20 and NW Arterial, eliminated south leg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4B20046-F622-6617-D671-6E892E1B1DD9}"/>
              </a:ext>
            </a:extLst>
          </p:cNvPr>
          <p:cNvSpPr/>
          <p:nvPr/>
        </p:nvSpPr>
        <p:spPr>
          <a:xfrm>
            <a:off x="12129096" y="8449329"/>
            <a:ext cx="5486022" cy="1516137"/>
          </a:xfrm>
          <a:prstGeom prst="wedgeRoundRectCallout">
            <a:avLst>
              <a:gd name="adj1" fmla="val 6300"/>
              <a:gd name="adj2" fmla="val -1324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Two-way frontage roads serve existing mid-block access back to Old Highway Road and Crescent 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83DF1-5C97-1367-5A0F-426CF59094E1}"/>
              </a:ext>
            </a:extLst>
          </p:cNvPr>
          <p:cNvSpPr txBox="1"/>
          <p:nvPr/>
        </p:nvSpPr>
        <p:spPr>
          <a:xfrm>
            <a:off x="22057402" y="13467012"/>
            <a:ext cx="2454544" cy="80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8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23721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446" y="2218374"/>
            <a:ext cx="21922810" cy="8272721"/>
          </a:xfrm>
          <a:prstGeom prst="rect">
            <a:avLst/>
          </a:prstGeom>
        </p:spPr>
        <p:txBody>
          <a:bodyPr vert="horz" wrap="square" lIns="0" tIns="542615" rIns="0" bIns="0" rtlCol="0">
            <a:spAutoFit/>
          </a:bodyPr>
          <a:lstStyle/>
          <a:p>
            <a:pPr marL="2165149" indent="-958888">
              <a:spcBef>
                <a:spcPts val="4513"/>
              </a:spcBef>
              <a:buFont typeface="Courier New"/>
              <a:buChar char="o"/>
              <a:tabLst>
                <a:tab pos="2166479" algn="l"/>
              </a:tabLst>
            </a:pPr>
            <a:r>
              <a:rPr lang="en-US" sz="7200" dirty="0">
                <a:latin typeface="Trebuchet MS"/>
                <a:cs typeface="Trebuchet MS"/>
              </a:rPr>
              <a:t>Opened to Public Input</a:t>
            </a:r>
          </a:p>
          <a:p>
            <a:pPr marL="2165149" indent="-958888">
              <a:spcBef>
                <a:spcPts val="4513"/>
              </a:spcBef>
              <a:buFont typeface="Courier New"/>
              <a:buChar char="o"/>
              <a:tabLst>
                <a:tab pos="2166479" algn="l"/>
              </a:tabLst>
            </a:pPr>
            <a:r>
              <a:rPr sz="7200" dirty="0">
                <a:latin typeface="Trebuchet MS"/>
                <a:cs typeface="Trebuchet MS"/>
              </a:rPr>
              <a:t>Consideration</a:t>
            </a:r>
            <a:r>
              <a:rPr sz="7200" spc="-356" dirty="0">
                <a:latin typeface="Trebuchet MS"/>
                <a:cs typeface="Trebuchet MS"/>
              </a:rPr>
              <a:t> </a:t>
            </a:r>
            <a:r>
              <a:rPr sz="7200" dirty="0">
                <a:latin typeface="Trebuchet MS"/>
                <a:cs typeface="Trebuchet MS"/>
              </a:rPr>
              <a:t>of</a:t>
            </a:r>
            <a:r>
              <a:rPr sz="7200" spc="-356" dirty="0">
                <a:latin typeface="Trebuchet MS"/>
                <a:cs typeface="Trebuchet MS"/>
              </a:rPr>
              <a:t> </a:t>
            </a:r>
            <a:r>
              <a:rPr sz="7200" spc="-21" dirty="0">
                <a:latin typeface="Trebuchet MS"/>
                <a:cs typeface="Trebuchet MS"/>
              </a:rPr>
              <a:t>Comments</a:t>
            </a:r>
            <a:r>
              <a:rPr lang="en-US" sz="7200" spc="-21" dirty="0">
                <a:latin typeface="Trebuchet MS"/>
                <a:cs typeface="Trebuchet MS"/>
              </a:rPr>
              <a:t> From Public</a:t>
            </a:r>
            <a:endParaRPr sz="7200" dirty="0">
              <a:latin typeface="Trebuchet MS"/>
              <a:cs typeface="Trebuchet MS"/>
            </a:endParaRPr>
          </a:p>
          <a:p>
            <a:pPr marL="3122709" lvl="1" indent="-958888">
              <a:spcBef>
                <a:spcPts val="1466"/>
              </a:spcBef>
              <a:buFont typeface="Courier New"/>
              <a:buChar char="o"/>
              <a:tabLst>
                <a:tab pos="3124038" algn="l"/>
              </a:tabLst>
            </a:pPr>
            <a:r>
              <a:rPr sz="5864" dirty="0">
                <a:latin typeface="Trebuchet MS"/>
                <a:cs typeface="Trebuchet MS"/>
              </a:rPr>
              <a:t>Review</a:t>
            </a:r>
            <a:r>
              <a:rPr lang="en-US" sz="5864" dirty="0">
                <a:latin typeface="Trebuchet MS"/>
                <a:cs typeface="Trebuchet MS"/>
              </a:rPr>
              <a:t>ed</a:t>
            </a:r>
            <a:r>
              <a:rPr sz="5864" spc="-136" dirty="0">
                <a:latin typeface="Trebuchet MS"/>
                <a:cs typeface="Trebuchet MS"/>
              </a:rPr>
              <a:t> </a:t>
            </a:r>
            <a:r>
              <a:rPr sz="5864" dirty="0">
                <a:latin typeface="Trebuchet MS"/>
                <a:cs typeface="Trebuchet MS"/>
              </a:rPr>
              <a:t>and</a:t>
            </a:r>
            <a:r>
              <a:rPr sz="5864" spc="-168" dirty="0">
                <a:latin typeface="Trebuchet MS"/>
                <a:cs typeface="Trebuchet MS"/>
              </a:rPr>
              <a:t> </a:t>
            </a:r>
            <a:r>
              <a:rPr sz="5864" dirty="0">
                <a:latin typeface="Trebuchet MS"/>
                <a:cs typeface="Trebuchet MS"/>
              </a:rPr>
              <a:t>respond</a:t>
            </a:r>
            <a:r>
              <a:rPr lang="en-US" sz="5864" dirty="0">
                <a:latin typeface="Trebuchet MS"/>
                <a:cs typeface="Trebuchet MS"/>
              </a:rPr>
              <a:t>ed</a:t>
            </a:r>
            <a:r>
              <a:rPr sz="5864" spc="-157" dirty="0">
                <a:latin typeface="Trebuchet MS"/>
                <a:cs typeface="Trebuchet MS"/>
              </a:rPr>
              <a:t> </a:t>
            </a:r>
            <a:r>
              <a:rPr sz="5864" dirty="0">
                <a:latin typeface="Trebuchet MS"/>
                <a:cs typeface="Trebuchet MS"/>
              </a:rPr>
              <a:t>to</a:t>
            </a:r>
            <a:r>
              <a:rPr sz="5864" spc="-157" dirty="0">
                <a:latin typeface="Trebuchet MS"/>
                <a:cs typeface="Trebuchet MS"/>
              </a:rPr>
              <a:t> </a:t>
            </a:r>
            <a:r>
              <a:rPr sz="5864" dirty="0">
                <a:latin typeface="Trebuchet MS"/>
                <a:cs typeface="Trebuchet MS"/>
              </a:rPr>
              <a:t>all</a:t>
            </a:r>
            <a:r>
              <a:rPr sz="5864" spc="-168" dirty="0">
                <a:latin typeface="Trebuchet MS"/>
                <a:cs typeface="Trebuchet MS"/>
              </a:rPr>
              <a:t> </a:t>
            </a:r>
            <a:r>
              <a:rPr sz="5864" spc="-21" dirty="0">
                <a:latin typeface="Trebuchet MS"/>
                <a:cs typeface="Trebuchet MS"/>
              </a:rPr>
              <a:t>comments</a:t>
            </a:r>
            <a:endParaRPr lang="en-US" sz="5864" spc="-21" dirty="0">
              <a:latin typeface="Trebuchet MS"/>
              <a:cs typeface="Trebuchet MS"/>
            </a:endParaRPr>
          </a:p>
          <a:p>
            <a:pPr marL="2165149" indent="-958888">
              <a:spcBef>
                <a:spcPts val="1958"/>
              </a:spcBef>
              <a:buFont typeface="Courier New"/>
              <a:buChar char="o"/>
              <a:tabLst>
                <a:tab pos="2166479" algn="l"/>
              </a:tabLst>
            </a:pPr>
            <a:r>
              <a:rPr sz="7200" dirty="0">
                <a:latin typeface="Trebuchet MS"/>
                <a:cs typeface="Trebuchet MS"/>
              </a:rPr>
              <a:t>Select</a:t>
            </a:r>
            <a:r>
              <a:rPr lang="en-US" sz="7200" dirty="0">
                <a:latin typeface="Trebuchet MS"/>
                <a:cs typeface="Trebuchet MS"/>
              </a:rPr>
              <a:t>ed</a:t>
            </a:r>
            <a:r>
              <a:rPr sz="7200" spc="-283" dirty="0">
                <a:latin typeface="Trebuchet MS"/>
                <a:cs typeface="Trebuchet MS"/>
              </a:rPr>
              <a:t> </a:t>
            </a:r>
            <a:r>
              <a:rPr sz="7200" dirty="0">
                <a:latin typeface="Trebuchet MS"/>
                <a:cs typeface="Trebuchet MS"/>
              </a:rPr>
              <a:t>Preferred</a:t>
            </a:r>
            <a:r>
              <a:rPr sz="7200" spc="-293" dirty="0">
                <a:latin typeface="Trebuchet MS"/>
                <a:cs typeface="Trebuchet MS"/>
              </a:rPr>
              <a:t> </a:t>
            </a:r>
            <a:r>
              <a:rPr sz="7200" spc="-21" dirty="0">
                <a:latin typeface="Trebuchet MS"/>
                <a:cs typeface="Trebuchet MS"/>
              </a:rPr>
              <a:t>Alternative</a:t>
            </a:r>
            <a:endParaRPr lang="en-US" sz="7200" spc="-21" dirty="0">
              <a:latin typeface="Trebuchet MS"/>
              <a:cs typeface="Trebuchet MS"/>
            </a:endParaRPr>
          </a:p>
          <a:p>
            <a:pPr marL="2165149" indent="-958888">
              <a:spcBef>
                <a:spcPts val="2021"/>
              </a:spcBef>
              <a:buFont typeface="Courier New"/>
              <a:buChar char="o"/>
              <a:tabLst>
                <a:tab pos="2166479" algn="l"/>
              </a:tabLst>
            </a:pPr>
            <a:r>
              <a:rPr sz="7200" dirty="0">
                <a:latin typeface="Trebuchet MS"/>
                <a:cs typeface="Trebuchet MS"/>
              </a:rPr>
              <a:t>Co</a:t>
            </a:r>
            <a:r>
              <a:rPr lang="en-US" sz="7200" dirty="0">
                <a:latin typeface="Trebuchet MS"/>
                <a:cs typeface="Trebuchet MS"/>
              </a:rPr>
              <a:t>nsider Programming </a:t>
            </a:r>
            <a:r>
              <a:rPr sz="7200" dirty="0">
                <a:latin typeface="Trebuchet MS"/>
                <a:cs typeface="Trebuchet MS"/>
              </a:rPr>
              <a:t>Project</a:t>
            </a:r>
            <a:r>
              <a:rPr lang="en-US" sz="7200" dirty="0">
                <a:latin typeface="Trebuchet MS"/>
                <a:cs typeface="Trebuchet MS"/>
              </a:rPr>
              <a:t> In IADOT Five Year Program</a:t>
            </a:r>
            <a:endParaRPr sz="7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"/>
          </p:nvPr>
        </p:nvSpPr>
        <p:spPr>
          <a:xfrm>
            <a:off x="1337469" y="13658850"/>
            <a:ext cx="731520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38100">
                <a:spcBef>
                  <a:spcPts val="15"/>
                </a:spcBef>
              </a:pPr>
              <a:t>11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32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9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61DF37-F919-9F13-D89E-011C455B72EB}"/>
              </a:ext>
            </a:extLst>
          </p:cNvPr>
          <p:cNvSpPr txBox="1">
            <a:spLocks/>
          </p:cNvSpPr>
          <p:nvPr/>
        </p:nvSpPr>
        <p:spPr>
          <a:xfrm>
            <a:off x="739446" y="219866"/>
            <a:ext cx="24143823" cy="11871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209"/>
              </a:spcBef>
            </a:pPr>
            <a:r>
              <a:rPr lang="en-US" sz="7500" b="1" dirty="0">
                <a:solidFill>
                  <a:srgbClr val="18488D"/>
                </a:solidFill>
              </a:rPr>
              <a:t>NEXT STEPS</a:t>
            </a:r>
            <a:endParaRPr lang="en-US" sz="7500" b="1" spc="-21" dirty="0">
              <a:solidFill>
                <a:srgbClr val="1848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DD041-9119-7CAA-F7FE-24A7D1E6755E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19360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F70B4E5-A31E-47E5-CADC-97E72768258C}"/>
              </a:ext>
            </a:extLst>
          </p:cNvPr>
          <p:cNvGrpSpPr/>
          <p:nvPr/>
        </p:nvGrpSpPr>
        <p:grpSpPr>
          <a:xfrm>
            <a:off x="369723" y="2956951"/>
            <a:ext cx="14642289" cy="9414391"/>
            <a:chOff x="528970" y="1831386"/>
            <a:chExt cx="6519530" cy="4180114"/>
          </a:xfrm>
        </p:grpSpPr>
        <p:pic>
          <p:nvPicPr>
            <p:cNvPr id="19" name="Picture 18" descr="Map&#10;&#10;Description automatically generated">
              <a:extLst>
                <a:ext uri="{FF2B5EF4-FFF2-40B4-BE49-F238E27FC236}">
                  <a16:creationId xmlns:a16="http://schemas.microsoft.com/office/drawing/2014/main" id="{D23E0521-E42F-2742-50E0-DDBE921BF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7" r="4498"/>
            <a:stretch/>
          </p:blipFill>
          <p:spPr>
            <a:xfrm>
              <a:off x="528970" y="1831386"/>
              <a:ext cx="6519530" cy="418011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8A76754-BB66-72CD-8B14-4747E68169D5}"/>
                    </a:ext>
                  </a:extLst>
                </p14:cNvPr>
                <p14:cNvContentPartPr/>
                <p14:nvPr/>
              </p14:nvContentPartPr>
              <p14:xfrm>
                <a:off x="6124170" y="3305100"/>
                <a:ext cx="190440" cy="237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995C01-37FB-7927-A034-0A07A07D98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0530" y="3197100"/>
                  <a:ext cx="298080" cy="453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724" y="347225"/>
            <a:ext cx="24795490" cy="950188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lang="en-US" sz="6000" dirty="0"/>
              <a:t>IMPACT OF CANADIAN PACIFIC AND KANSAS CITY SOUTHERN MERGER (KCS)</a:t>
            </a:r>
            <a:endParaRPr lang="en-US" sz="6000" spc="-42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-567531" y="13702360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12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D1CF5B-2F98-1CBA-E1DE-D5288C39A8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97" t="20433" r="37813" b="8605"/>
          <a:stretch/>
        </p:blipFill>
        <p:spPr>
          <a:xfrm>
            <a:off x="17417065" y="3197217"/>
            <a:ext cx="6483482" cy="9814994"/>
          </a:xfrm>
          <a:prstGeom prst="rect">
            <a:avLst/>
          </a:prstGeom>
        </p:spPr>
      </p:pic>
      <p:sp>
        <p:nvSpPr>
          <p:cNvPr id="22" name="object 48">
            <a:extLst>
              <a:ext uri="{FF2B5EF4-FFF2-40B4-BE49-F238E27FC236}">
                <a16:creationId xmlns:a16="http://schemas.microsoft.com/office/drawing/2014/main" id="{A60B7AA1-783E-24A2-3142-7C796AA2AC6D}"/>
              </a:ext>
            </a:extLst>
          </p:cNvPr>
          <p:cNvSpPr txBox="1"/>
          <p:nvPr/>
        </p:nvSpPr>
        <p:spPr>
          <a:xfrm>
            <a:off x="14548603" y="10105816"/>
            <a:ext cx="2703216" cy="2265487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73147" rIns="0" bIns="0" rtlCol="0">
            <a:spAutoFit/>
          </a:bodyPr>
          <a:lstStyle/>
          <a:p>
            <a:pPr algn="ctr">
              <a:spcBef>
                <a:spcPts val="576"/>
              </a:spcBef>
            </a:pPr>
            <a:r>
              <a:rPr lang="en-US" sz="4189" b="1" dirty="0">
                <a:latin typeface="Trebuchet MS"/>
                <a:cs typeface="Trebuchet MS"/>
              </a:rPr>
              <a:t>4</a:t>
            </a:r>
            <a:r>
              <a:rPr lang="en-US" sz="3351" dirty="0">
                <a:latin typeface="Trebuchet MS"/>
                <a:cs typeface="Trebuchet MS"/>
              </a:rPr>
              <a:t> Intersections in Dubuque County</a:t>
            </a:r>
            <a:endParaRPr sz="3351" dirty="0">
              <a:latin typeface="Trebuchet MS"/>
              <a:cs typeface="Trebuchet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4214B8-E470-ECA3-E043-1256A2E1C55B}"/>
              </a:ext>
            </a:extLst>
          </p:cNvPr>
          <p:cNvSpPr txBox="1"/>
          <p:nvPr/>
        </p:nvSpPr>
        <p:spPr>
          <a:xfrm>
            <a:off x="1117154" y="2004098"/>
            <a:ext cx="12771180" cy="93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76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62308" algn="ctr"/>
            <a:r>
              <a:rPr lang="en-US" sz="3770" dirty="0">
                <a:solidFill>
                  <a:srgbClr val="515459"/>
                </a:solidFill>
                <a:latin typeface="Century Gothic" panose="020B0502020202020204" pitchFamily="34" charset="0"/>
              </a:rPr>
              <a:t>Route affected in Iowa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07922A-77CA-E8FF-303C-B57CADD72731}"/>
              </a:ext>
            </a:extLst>
          </p:cNvPr>
          <p:cNvSpPr txBox="1"/>
          <p:nvPr/>
        </p:nvSpPr>
        <p:spPr>
          <a:xfrm>
            <a:off x="13557289" y="1966770"/>
            <a:ext cx="12771180" cy="93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76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62308" algn="ctr"/>
            <a:r>
              <a:rPr lang="en-US" sz="3770" dirty="0">
                <a:solidFill>
                  <a:srgbClr val="515459"/>
                </a:solidFill>
                <a:latin typeface="Century Gothic" panose="020B0502020202020204" pitchFamily="34" charset="0"/>
              </a:rPr>
              <a:t>Intersections affected in DMATS</a:t>
            </a:r>
            <a:endParaRPr lang="en-US" dirty="0"/>
          </a:p>
        </p:txBody>
      </p:sp>
      <p:sp>
        <p:nvSpPr>
          <p:cNvPr id="26" name="object 48">
            <a:extLst>
              <a:ext uri="{FF2B5EF4-FFF2-40B4-BE49-F238E27FC236}">
                <a16:creationId xmlns:a16="http://schemas.microsoft.com/office/drawing/2014/main" id="{886516F1-CC4E-B8DF-E6F5-91AAF2703A87}"/>
              </a:ext>
            </a:extLst>
          </p:cNvPr>
          <p:cNvSpPr txBox="1"/>
          <p:nvPr/>
        </p:nvSpPr>
        <p:spPr>
          <a:xfrm>
            <a:off x="14548602" y="5839188"/>
            <a:ext cx="2868462" cy="2265487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73147" rIns="0" bIns="0" rtlCol="0">
            <a:spAutoFit/>
          </a:bodyPr>
          <a:lstStyle/>
          <a:p>
            <a:pPr algn="ctr">
              <a:spcBef>
                <a:spcPts val="576"/>
              </a:spcBef>
            </a:pPr>
            <a:r>
              <a:rPr lang="en-US" sz="4189" b="1" dirty="0">
                <a:latin typeface="Trebuchet MS"/>
                <a:cs typeface="Trebuchet MS"/>
              </a:rPr>
              <a:t>11</a:t>
            </a:r>
            <a:r>
              <a:rPr lang="en-US" sz="3351" dirty="0">
                <a:latin typeface="Trebuchet MS"/>
                <a:cs typeface="Trebuchet MS"/>
              </a:rPr>
              <a:t> Intersections in the City of Dubuque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0419D-960F-31B6-DB31-E98720DA5445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346530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853" y="2713236"/>
            <a:ext cx="21922810" cy="7312715"/>
          </a:xfrm>
          <a:prstGeom prst="rect">
            <a:avLst/>
          </a:prstGeom>
        </p:spPr>
        <p:txBody>
          <a:bodyPr vert="horz" wrap="square" lIns="0" tIns="542615" rIns="0" bIns="0" rtlCol="0">
            <a:spAutoFit/>
          </a:bodyPr>
          <a:lstStyle/>
          <a:p>
            <a:pPr marL="2165149" indent="-958888">
              <a:spcBef>
                <a:spcPts val="4513"/>
              </a:spcBef>
              <a:buFont typeface="Courier New"/>
              <a:buChar char="o"/>
              <a:tabLst>
                <a:tab pos="2166479" algn="l"/>
              </a:tabLst>
            </a:pPr>
            <a:r>
              <a:rPr lang="en-US" sz="8378" dirty="0">
                <a:latin typeface="Trebuchet MS"/>
                <a:cs typeface="Trebuchet MS"/>
              </a:rPr>
              <a:t>Conducting a Quiet Zone study</a:t>
            </a:r>
            <a:endParaRPr sz="8378" dirty="0">
              <a:latin typeface="Trebuchet MS"/>
              <a:cs typeface="Trebuchet MS"/>
            </a:endParaRPr>
          </a:p>
          <a:p>
            <a:pPr marL="2163821" lvl="1">
              <a:spcBef>
                <a:spcPts val="1466"/>
              </a:spcBef>
              <a:tabLst>
                <a:tab pos="3124038" algn="l"/>
              </a:tabLst>
            </a:pPr>
            <a:endParaRPr sz="5864" dirty="0">
              <a:latin typeface="Trebuchet MS"/>
              <a:cs typeface="Trebuchet MS"/>
            </a:endParaRPr>
          </a:p>
          <a:p>
            <a:pPr marL="2165149" indent="-958888">
              <a:spcBef>
                <a:spcPts val="1958"/>
              </a:spcBef>
              <a:buFont typeface="Courier New"/>
              <a:buChar char="o"/>
              <a:tabLst>
                <a:tab pos="2166479" algn="l"/>
              </a:tabLst>
            </a:pPr>
            <a:r>
              <a:rPr lang="en-US" sz="8378" dirty="0">
                <a:latin typeface="Trebuchet MS"/>
                <a:cs typeface="Trebuchet MS"/>
              </a:rPr>
              <a:t>Will apply for Highway-Railroad Crossing Safety Program</a:t>
            </a:r>
            <a:endParaRPr lang="en-US" sz="8378" spc="-21" dirty="0">
              <a:latin typeface="Trebuchet MS"/>
              <a:cs typeface="Trebuchet MS"/>
            </a:endParaRPr>
          </a:p>
          <a:p>
            <a:pPr marL="1206261">
              <a:spcBef>
                <a:spcPts val="1958"/>
              </a:spcBef>
              <a:tabLst>
                <a:tab pos="2166479" algn="l"/>
              </a:tabLst>
            </a:pPr>
            <a:endParaRPr lang="en-US" sz="8378" spc="-21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"/>
          </p:nvPr>
        </p:nvSpPr>
        <p:spPr>
          <a:xfrm>
            <a:off x="956469" y="13658850"/>
            <a:ext cx="7696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pPr marL="79797" algn="ctr">
              <a:spcBef>
                <a:spcPts val="31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13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32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9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061DF37-F919-9F13-D89E-011C455B72EB}"/>
              </a:ext>
            </a:extLst>
          </p:cNvPr>
          <p:cNvSpPr txBox="1">
            <a:spLocks/>
          </p:cNvSpPr>
          <p:nvPr/>
        </p:nvSpPr>
        <p:spPr>
          <a:xfrm>
            <a:off x="579853" y="243929"/>
            <a:ext cx="23610423" cy="11871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209"/>
              </a:spcBef>
            </a:pPr>
            <a:r>
              <a:rPr lang="en-US" sz="7540" dirty="0">
                <a:solidFill>
                  <a:srgbClr val="18488D"/>
                </a:solidFill>
                <a:latin typeface="Trebuchet MS" panose="020B0603020202020204" pitchFamily="34" charset="0"/>
              </a:rPr>
              <a:t>NEXT STEPS</a:t>
            </a:r>
            <a:endParaRPr lang="en-US" sz="7540" spc="-21" dirty="0">
              <a:solidFill>
                <a:srgbClr val="18488D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74160-3176-ADF4-5525-96F49235CC5D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322264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91C73D-7A53-7D99-9190-AB59741D0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5"/>
          <a:stretch/>
        </p:blipFill>
        <p:spPr>
          <a:xfrm>
            <a:off x="0" y="1916959"/>
            <a:ext cx="19574730" cy="1102171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858" y="199950"/>
            <a:ext cx="24079200" cy="11657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7500" spc="65" dirty="0"/>
              <a:t>BUILDING</a:t>
            </a:r>
            <a:r>
              <a:rPr sz="7500" spc="20" dirty="0"/>
              <a:t> </a:t>
            </a:r>
            <a:r>
              <a:rPr sz="7500" dirty="0"/>
              <a:t>BRIDGES</a:t>
            </a:r>
            <a:r>
              <a:rPr sz="7500" spc="25" dirty="0"/>
              <a:t> </a:t>
            </a:r>
            <a:r>
              <a:rPr sz="7500" spc="229" dirty="0"/>
              <a:t>TO</a:t>
            </a:r>
            <a:r>
              <a:rPr sz="7500" spc="25" dirty="0"/>
              <a:t> </a:t>
            </a:r>
            <a:r>
              <a:rPr sz="7500" dirty="0"/>
              <a:t>EMPLOYMENT</a:t>
            </a:r>
            <a:r>
              <a:rPr sz="7500" spc="25" dirty="0"/>
              <a:t> </a:t>
            </a:r>
            <a:r>
              <a:rPr sz="7500" spc="120" dirty="0"/>
              <a:t>AND</a:t>
            </a:r>
            <a:r>
              <a:rPr sz="7500" spc="20" dirty="0"/>
              <a:t> </a:t>
            </a:r>
            <a:r>
              <a:rPr sz="7500" spc="190" dirty="0"/>
              <a:t>EQUITY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45058" y="13414729"/>
            <a:ext cx="4622800" cy="945515"/>
            <a:chOff x="7129639" y="13414728"/>
            <a:chExt cx="4622800" cy="945515"/>
          </a:xfrm>
        </p:grpSpPr>
        <p:sp>
          <p:nvSpPr>
            <p:cNvPr id="4" name="object 4"/>
            <p:cNvSpPr/>
            <p:nvPr/>
          </p:nvSpPr>
          <p:spPr>
            <a:xfrm>
              <a:off x="7129639" y="13414728"/>
              <a:ext cx="4622800" cy="711200"/>
            </a:xfrm>
            <a:custGeom>
              <a:avLst/>
              <a:gdLst/>
              <a:ahLst/>
              <a:cxnLst/>
              <a:rect l="l" t="t" r="r" b="b"/>
              <a:pathLst>
                <a:path w="4622800" h="711200">
                  <a:moveTo>
                    <a:pt x="3456561" y="0"/>
                  </a:moveTo>
                  <a:lnTo>
                    <a:pt x="3437608" y="1454"/>
                  </a:lnTo>
                  <a:lnTo>
                    <a:pt x="16952" y="692599"/>
                  </a:lnTo>
                  <a:lnTo>
                    <a:pt x="4120" y="695872"/>
                  </a:lnTo>
                  <a:lnTo>
                    <a:pt x="0" y="698558"/>
                  </a:lnTo>
                  <a:lnTo>
                    <a:pt x="4565" y="700386"/>
                  </a:lnTo>
                  <a:lnTo>
                    <a:pt x="17790" y="701082"/>
                  </a:lnTo>
                  <a:lnTo>
                    <a:pt x="4604663" y="711154"/>
                  </a:lnTo>
                  <a:lnTo>
                    <a:pt x="4617935" y="710333"/>
                  </a:lnTo>
                  <a:lnTo>
                    <a:pt x="4622627" y="708024"/>
                  </a:lnTo>
                  <a:lnTo>
                    <a:pt x="4618695" y="704573"/>
                  </a:lnTo>
                  <a:lnTo>
                    <a:pt x="4606092" y="700331"/>
                  </a:lnTo>
                  <a:lnTo>
                    <a:pt x="4409540" y="586486"/>
                  </a:lnTo>
                  <a:lnTo>
                    <a:pt x="4037251" y="352057"/>
                  </a:lnTo>
                  <a:lnTo>
                    <a:pt x="3676525" y="120710"/>
                  </a:lnTo>
                  <a:lnTo>
                    <a:pt x="3514660" y="16113"/>
                  </a:lnTo>
                  <a:lnTo>
                    <a:pt x="3497566" y="7800"/>
                  </a:lnTo>
                  <a:lnTo>
                    <a:pt x="3477373" y="2272"/>
                  </a:lnTo>
                  <a:lnTo>
                    <a:pt x="3456561" y="0"/>
                  </a:lnTo>
                  <a:close/>
                </a:path>
              </a:pathLst>
            </a:custGeom>
            <a:solidFill>
              <a:srgbClr val="19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39785" y="13458961"/>
              <a:ext cx="3884295" cy="901700"/>
            </a:xfrm>
            <a:custGeom>
              <a:avLst/>
              <a:gdLst/>
              <a:ahLst/>
              <a:cxnLst/>
              <a:rect l="l" t="t" r="r" b="b"/>
              <a:pathLst>
                <a:path w="3884295" h="901700">
                  <a:moveTo>
                    <a:pt x="2599067" y="0"/>
                  </a:moveTo>
                  <a:lnTo>
                    <a:pt x="2580595" y="3786"/>
                  </a:lnTo>
                  <a:lnTo>
                    <a:pt x="0" y="901109"/>
                  </a:lnTo>
                  <a:lnTo>
                    <a:pt x="1847551" y="901109"/>
                  </a:lnTo>
                  <a:lnTo>
                    <a:pt x="3866200" y="676223"/>
                  </a:lnTo>
                  <a:lnTo>
                    <a:pt x="3879308" y="673815"/>
                  </a:lnTo>
                  <a:lnTo>
                    <a:pt x="3883750" y="670742"/>
                  </a:lnTo>
                  <a:lnTo>
                    <a:pt x="3879513" y="667391"/>
                  </a:lnTo>
                  <a:lnTo>
                    <a:pt x="3866586" y="664150"/>
                  </a:lnTo>
                  <a:lnTo>
                    <a:pt x="3649500" y="557052"/>
                  </a:lnTo>
                  <a:lnTo>
                    <a:pt x="3237016" y="332955"/>
                  </a:lnTo>
                  <a:lnTo>
                    <a:pt x="2657527" y="10620"/>
                  </a:lnTo>
                  <a:lnTo>
                    <a:pt x="2640008" y="3636"/>
                  </a:lnTo>
                  <a:lnTo>
                    <a:pt x="2619697" y="23"/>
                  </a:lnTo>
                  <a:lnTo>
                    <a:pt x="2599067" y="0"/>
                  </a:lnTo>
                  <a:close/>
                </a:path>
              </a:pathLst>
            </a:custGeom>
            <a:solidFill>
              <a:srgbClr val="D7D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57391" y="13739307"/>
              <a:ext cx="4100195" cy="621030"/>
            </a:xfrm>
            <a:custGeom>
              <a:avLst/>
              <a:gdLst/>
              <a:ahLst/>
              <a:cxnLst/>
              <a:rect l="l" t="t" r="r" b="b"/>
              <a:pathLst>
                <a:path w="4100195" h="621030">
                  <a:moveTo>
                    <a:pt x="3084221" y="0"/>
                  </a:moveTo>
                  <a:lnTo>
                    <a:pt x="3065268" y="1454"/>
                  </a:lnTo>
                  <a:lnTo>
                    <a:pt x="0" y="620762"/>
                  </a:lnTo>
                  <a:lnTo>
                    <a:pt x="4100087" y="620762"/>
                  </a:lnTo>
                  <a:lnTo>
                    <a:pt x="3992499" y="558256"/>
                  </a:lnTo>
                  <a:lnTo>
                    <a:pt x="3639030" y="335487"/>
                  </a:lnTo>
                  <a:lnTo>
                    <a:pt x="3296211" y="115558"/>
                  </a:lnTo>
                  <a:lnTo>
                    <a:pt x="3142321" y="16107"/>
                  </a:lnTo>
                  <a:lnTo>
                    <a:pt x="3125226" y="7798"/>
                  </a:lnTo>
                  <a:lnTo>
                    <a:pt x="3105034" y="2271"/>
                  </a:lnTo>
                  <a:lnTo>
                    <a:pt x="3084221" y="0"/>
                  </a:lnTo>
                  <a:close/>
                </a:path>
              </a:pathLst>
            </a:custGeom>
            <a:solidFill>
              <a:srgbClr val="184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67960" y="13568019"/>
            <a:ext cx="2195717" cy="5088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44469" y="13578085"/>
            <a:ext cx="2530577" cy="53149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56131" y="13515061"/>
            <a:ext cx="1446138" cy="63438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5467960" y="1924703"/>
            <a:ext cx="9872509" cy="11055352"/>
            <a:chOff x="1201991" y="1618937"/>
            <a:chExt cx="9262246" cy="10731009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1991" y="1618937"/>
              <a:ext cx="9262246" cy="12250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991" y="2843995"/>
              <a:ext cx="9262246" cy="25695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991" y="5413517"/>
              <a:ext cx="9262246" cy="25695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1991" y="7983040"/>
              <a:ext cx="9262246" cy="25695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1991" y="10552564"/>
              <a:ext cx="9262246" cy="179738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9102489" y="12891103"/>
            <a:ext cx="2328545" cy="4629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sz="2900" b="1" dirty="0">
                <a:solidFill>
                  <a:srgbClr val="18488D"/>
                </a:solidFill>
                <a:latin typeface="Calibri"/>
                <a:cs typeface="Calibri"/>
              </a:rPr>
              <a:t>PROJECT</a:t>
            </a:r>
            <a:r>
              <a:rPr sz="2900" b="1" spc="210" dirty="0">
                <a:solidFill>
                  <a:srgbClr val="18488D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18488D"/>
                </a:solidFill>
                <a:latin typeface="Calibri"/>
                <a:cs typeface="Calibri"/>
              </a:rPr>
              <a:t>AREA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32450" y="12855142"/>
            <a:ext cx="4137773" cy="4629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lang="en-US" sz="2900" b="1" spc="60" dirty="0">
                <a:solidFill>
                  <a:srgbClr val="18488D"/>
                </a:solidFill>
                <a:latin typeface="Calibri"/>
                <a:cs typeface="Calibri"/>
              </a:rPr>
              <a:t>IMPROVEMENTS ON # 3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4ABCAE9C-A249-08F8-76A7-53C6BCA352E9}"/>
              </a:ext>
            </a:extLst>
          </p:cNvPr>
          <p:cNvSpPr txBox="1">
            <a:spLocks/>
          </p:cNvSpPr>
          <p:nvPr/>
        </p:nvSpPr>
        <p:spPr>
          <a:xfrm>
            <a:off x="1337469" y="13735050"/>
            <a:ext cx="731520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38100">
                <a:spcBef>
                  <a:spcPts val="15"/>
                </a:spcBef>
              </a:pPr>
              <a:t>14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32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9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858" y="199950"/>
            <a:ext cx="24079200" cy="11657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699">
              <a:spcBef>
                <a:spcPts val="90"/>
              </a:spcBef>
            </a:pPr>
            <a:r>
              <a:rPr sz="7500" spc="65" dirty="0"/>
              <a:t>BUILDING</a:t>
            </a:r>
            <a:r>
              <a:rPr sz="7500" spc="20" dirty="0"/>
              <a:t> </a:t>
            </a:r>
            <a:r>
              <a:rPr sz="7500" dirty="0"/>
              <a:t>BRIDGES</a:t>
            </a:r>
            <a:r>
              <a:rPr sz="7500" spc="25" dirty="0"/>
              <a:t> </a:t>
            </a:r>
            <a:r>
              <a:rPr sz="7500" spc="229" dirty="0"/>
              <a:t>TO</a:t>
            </a:r>
            <a:r>
              <a:rPr sz="7500" spc="25" dirty="0"/>
              <a:t> </a:t>
            </a:r>
            <a:r>
              <a:rPr sz="7500" dirty="0"/>
              <a:t>EMPLOYMENT</a:t>
            </a:r>
            <a:r>
              <a:rPr sz="7500" spc="25" dirty="0"/>
              <a:t> </a:t>
            </a:r>
            <a:r>
              <a:rPr sz="7500" spc="120" dirty="0"/>
              <a:t>AND</a:t>
            </a:r>
            <a:r>
              <a:rPr sz="7500" spc="20" dirty="0"/>
              <a:t> </a:t>
            </a:r>
            <a:r>
              <a:rPr sz="7500" spc="190" dirty="0"/>
              <a:t>EQUITY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45058" y="13414729"/>
            <a:ext cx="4622800" cy="945515"/>
            <a:chOff x="7129639" y="13414728"/>
            <a:chExt cx="4622800" cy="945515"/>
          </a:xfrm>
        </p:grpSpPr>
        <p:sp>
          <p:nvSpPr>
            <p:cNvPr id="4" name="object 4"/>
            <p:cNvSpPr/>
            <p:nvPr/>
          </p:nvSpPr>
          <p:spPr>
            <a:xfrm>
              <a:off x="7129639" y="13414728"/>
              <a:ext cx="4622800" cy="711200"/>
            </a:xfrm>
            <a:custGeom>
              <a:avLst/>
              <a:gdLst/>
              <a:ahLst/>
              <a:cxnLst/>
              <a:rect l="l" t="t" r="r" b="b"/>
              <a:pathLst>
                <a:path w="4622800" h="711200">
                  <a:moveTo>
                    <a:pt x="3456561" y="0"/>
                  </a:moveTo>
                  <a:lnTo>
                    <a:pt x="3437608" y="1454"/>
                  </a:lnTo>
                  <a:lnTo>
                    <a:pt x="16952" y="692599"/>
                  </a:lnTo>
                  <a:lnTo>
                    <a:pt x="4120" y="695872"/>
                  </a:lnTo>
                  <a:lnTo>
                    <a:pt x="0" y="698558"/>
                  </a:lnTo>
                  <a:lnTo>
                    <a:pt x="4565" y="700386"/>
                  </a:lnTo>
                  <a:lnTo>
                    <a:pt x="17790" y="701082"/>
                  </a:lnTo>
                  <a:lnTo>
                    <a:pt x="4604663" y="711154"/>
                  </a:lnTo>
                  <a:lnTo>
                    <a:pt x="4617935" y="710333"/>
                  </a:lnTo>
                  <a:lnTo>
                    <a:pt x="4622627" y="708024"/>
                  </a:lnTo>
                  <a:lnTo>
                    <a:pt x="4618695" y="704573"/>
                  </a:lnTo>
                  <a:lnTo>
                    <a:pt x="4606092" y="700331"/>
                  </a:lnTo>
                  <a:lnTo>
                    <a:pt x="4409540" y="586486"/>
                  </a:lnTo>
                  <a:lnTo>
                    <a:pt x="4037251" y="352057"/>
                  </a:lnTo>
                  <a:lnTo>
                    <a:pt x="3676525" y="120710"/>
                  </a:lnTo>
                  <a:lnTo>
                    <a:pt x="3514660" y="16113"/>
                  </a:lnTo>
                  <a:lnTo>
                    <a:pt x="3497566" y="7800"/>
                  </a:lnTo>
                  <a:lnTo>
                    <a:pt x="3477373" y="2272"/>
                  </a:lnTo>
                  <a:lnTo>
                    <a:pt x="3456561" y="0"/>
                  </a:lnTo>
                  <a:close/>
                </a:path>
              </a:pathLst>
            </a:custGeom>
            <a:solidFill>
              <a:srgbClr val="19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39785" y="13458961"/>
              <a:ext cx="3884295" cy="901700"/>
            </a:xfrm>
            <a:custGeom>
              <a:avLst/>
              <a:gdLst/>
              <a:ahLst/>
              <a:cxnLst/>
              <a:rect l="l" t="t" r="r" b="b"/>
              <a:pathLst>
                <a:path w="3884295" h="901700">
                  <a:moveTo>
                    <a:pt x="2599067" y="0"/>
                  </a:moveTo>
                  <a:lnTo>
                    <a:pt x="2580595" y="3786"/>
                  </a:lnTo>
                  <a:lnTo>
                    <a:pt x="0" y="901109"/>
                  </a:lnTo>
                  <a:lnTo>
                    <a:pt x="1847551" y="901109"/>
                  </a:lnTo>
                  <a:lnTo>
                    <a:pt x="3866200" y="676223"/>
                  </a:lnTo>
                  <a:lnTo>
                    <a:pt x="3879308" y="673815"/>
                  </a:lnTo>
                  <a:lnTo>
                    <a:pt x="3883750" y="670742"/>
                  </a:lnTo>
                  <a:lnTo>
                    <a:pt x="3879513" y="667391"/>
                  </a:lnTo>
                  <a:lnTo>
                    <a:pt x="3866586" y="664150"/>
                  </a:lnTo>
                  <a:lnTo>
                    <a:pt x="3649500" y="557052"/>
                  </a:lnTo>
                  <a:lnTo>
                    <a:pt x="3237016" y="332955"/>
                  </a:lnTo>
                  <a:lnTo>
                    <a:pt x="2657527" y="10620"/>
                  </a:lnTo>
                  <a:lnTo>
                    <a:pt x="2640008" y="3636"/>
                  </a:lnTo>
                  <a:lnTo>
                    <a:pt x="2619697" y="23"/>
                  </a:lnTo>
                  <a:lnTo>
                    <a:pt x="2599067" y="0"/>
                  </a:lnTo>
                  <a:close/>
                </a:path>
              </a:pathLst>
            </a:custGeom>
            <a:solidFill>
              <a:srgbClr val="D7D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57391" y="13739307"/>
              <a:ext cx="4100195" cy="621030"/>
            </a:xfrm>
            <a:custGeom>
              <a:avLst/>
              <a:gdLst/>
              <a:ahLst/>
              <a:cxnLst/>
              <a:rect l="l" t="t" r="r" b="b"/>
              <a:pathLst>
                <a:path w="4100195" h="621030">
                  <a:moveTo>
                    <a:pt x="3084221" y="0"/>
                  </a:moveTo>
                  <a:lnTo>
                    <a:pt x="3065268" y="1454"/>
                  </a:lnTo>
                  <a:lnTo>
                    <a:pt x="0" y="620762"/>
                  </a:lnTo>
                  <a:lnTo>
                    <a:pt x="4100087" y="620762"/>
                  </a:lnTo>
                  <a:lnTo>
                    <a:pt x="3992499" y="558256"/>
                  </a:lnTo>
                  <a:lnTo>
                    <a:pt x="3639030" y="335487"/>
                  </a:lnTo>
                  <a:lnTo>
                    <a:pt x="3296211" y="115558"/>
                  </a:lnTo>
                  <a:lnTo>
                    <a:pt x="3142321" y="16107"/>
                  </a:lnTo>
                  <a:lnTo>
                    <a:pt x="3125226" y="7798"/>
                  </a:lnTo>
                  <a:lnTo>
                    <a:pt x="3105034" y="2271"/>
                  </a:lnTo>
                  <a:lnTo>
                    <a:pt x="3084221" y="0"/>
                  </a:lnTo>
                  <a:close/>
                </a:path>
              </a:pathLst>
            </a:custGeom>
            <a:solidFill>
              <a:srgbClr val="184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67960" y="13568019"/>
            <a:ext cx="2195717" cy="5088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52292" y="13578085"/>
            <a:ext cx="2530577" cy="53149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32331" y="13515061"/>
            <a:ext cx="1446138" cy="63438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3802B60-8887-E266-BB3F-FF67D0D06C50}"/>
              </a:ext>
            </a:extLst>
          </p:cNvPr>
          <p:cNvGrpSpPr/>
          <p:nvPr/>
        </p:nvGrpSpPr>
        <p:grpSpPr>
          <a:xfrm>
            <a:off x="0" y="1924050"/>
            <a:ext cx="20432504" cy="11256270"/>
            <a:chOff x="479673" y="1668673"/>
            <a:chExt cx="19157315" cy="9315450"/>
          </a:xfrm>
        </p:grpSpPr>
        <p:grpSp>
          <p:nvGrpSpPr>
            <p:cNvPr id="26" name="object 4">
              <a:extLst>
                <a:ext uri="{FF2B5EF4-FFF2-40B4-BE49-F238E27FC236}">
                  <a16:creationId xmlns:a16="http://schemas.microsoft.com/office/drawing/2014/main" id="{35FE639B-3996-B043-3197-64A6D08311FE}"/>
                </a:ext>
              </a:extLst>
            </p:cNvPr>
            <p:cNvGrpSpPr/>
            <p:nvPr/>
          </p:nvGrpSpPr>
          <p:grpSpPr>
            <a:xfrm>
              <a:off x="479673" y="1668673"/>
              <a:ext cx="19157315" cy="9315450"/>
              <a:chOff x="479673" y="1668673"/>
              <a:chExt cx="19157315" cy="9315450"/>
            </a:xfrm>
          </p:grpSpPr>
          <p:sp>
            <p:nvSpPr>
              <p:cNvPr id="90" name="object 5">
                <a:extLst>
                  <a:ext uri="{FF2B5EF4-FFF2-40B4-BE49-F238E27FC236}">
                    <a16:creationId xmlns:a16="http://schemas.microsoft.com/office/drawing/2014/main" id="{767D4706-09E8-2221-D7B2-05D4BAB24FC6}"/>
                  </a:ext>
                </a:extLst>
              </p:cNvPr>
              <p:cNvSpPr/>
              <p:nvPr/>
            </p:nvSpPr>
            <p:spPr>
              <a:xfrm>
                <a:off x="486341" y="1921323"/>
                <a:ext cx="19022695" cy="8867775"/>
              </a:xfrm>
              <a:custGeom>
                <a:avLst/>
                <a:gdLst/>
                <a:ahLst/>
                <a:cxnLst/>
                <a:rect l="l" t="t" r="r" b="b"/>
                <a:pathLst>
                  <a:path w="19022695" h="8867775">
                    <a:moveTo>
                      <a:pt x="0" y="8867344"/>
                    </a:moveTo>
                    <a:lnTo>
                      <a:pt x="19022136" y="8867344"/>
                    </a:lnTo>
                    <a:lnTo>
                      <a:pt x="19022136" y="0"/>
                    </a:lnTo>
                    <a:lnTo>
                      <a:pt x="0" y="0"/>
                    </a:lnTo>
                    <a:lnTo>
                      <a:pt x="0" y="8867344"/>
                    </a:lnTo>
                    <a:close/>
                  </a:path>
                </a:pathLst>
              </a:custGeom>
              <a:ln w="13296">
                <a:solidFill>
                  <a:srgbClr val="837A7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" name="object 6">
                <a:extLst>
                  <a:ext uri="{FF2B5EF4-FFF2-40B4-BE49-F238E27FC236}">
                    <a16:creationId xmlns:a16="http://schemas.microsoft.com/office/drawing/2014/main" id="{93E23169-55A7-B135-C614-239E69937A2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6341" y="1675341"/>
                <a:ext cx="19143571" cy="9301829"/>
              </a:xfrm>
              <a:prstGeom prst="rect">
                <a:avLst/>
              </a:prstGeom>
            </p:spPr>
          </p:pic>
          <p:sp>
            <p:nvSpPr>
              <p:cNvPr id="92" name="object 7">
                <a:extLst>
                  <a:ext uri="{FF2B5EF4-FFF2-40B4-BE49-F238E27FC236}">
                    <a16:creationId xmlns:a16="http://schemas.microsoft.com/office/drawing/2014/main" id="{CBB7C073-E18E-B585-97DB-4B03569DA5F4}"/>
                  </a:ext>
                </a:extLst>
              </p:cNvPr>
              <p:cNvSpPr/>
              <p:nvPr/>
            </p:nvSpPr>
            <p:spPr>
              <a:xfrm>
                <a:off x="486341" y="1675341"/>
                <a:ext cx="19143980" cy="9302115"/>
              </a:xfrm>
              <a:custGeom>
                <a:avLst/>
                <a:gdLst/>
                <a:ahLst/>
                <a:cxnLst/>
                <a:rect l="l" t="t" r="r" b="b"/>
                <a:pathLst>
                  <a:path w="19143980" h="9302115">
                    <a:moveTo>
                      <a:pt x="0" y="9301836"/>
                    </a:moveTo>
                    <a:lnTo>
                      <a:pt x="19143578" y="9301836"/>
                    </a:lnTo>
                    <a:lnTo>
                      <a:pt x="19143578" y="0"/>
                    </a:lnTo>
                    <a:lnTo>
                      <a:pt x="0" y="0"/>
                    </a:lnTo>
                    <a:lnTo>
                      <a:pt x="0" y="9301836"/>
                    </a:lnTo>
                    <a:close/>
                  </a:path>
                </a:pathLst>
              </a:custGeom>
              <a:ln w="13296">
                <a:solidFill>
                  <a:srgbClr val="837A7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8">
                <a:extLst>
                  <a:ext uri="{FF2B5EF4-FFF2-40B4-BE49-F238E27FC236}">
                    <a16:creationId xmlns:a16="http://schemas.microsoft.com/office/drawing/2014/main" id="{C71D57AE-EE25-639F-E716-923AC5B8B934}"/>
                  </a:ext>
                </a:extLst>
              </p:cNvPr>
              <p:cNvSpPr/>
              <p:nvPr/>
            </p:nvSpPr>
            <p:spPr>
              <a:xfrm>
                <a:off x="7432010" y="3604018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28D957FF-EF19-B8F8-0BBD-EC3D358B0A35}"/>
                </a:ext>
              </a:extLst>
            </p:cNvPr>
            <p:cNvSpPr txBox="1"/>
            <p:nvPr/>
          </p:nvSpPr>
          <p:spPr>
            <a:xfrm>
              <a:off x="7566249" y="3619596"/>
              <a:ext cx="16637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100" dirty="0">
                  <a:solidFill>
                    <a:srgbClr val="231F20"/>
                  </a:solidFill>
                  <a:latin typeface="Arial Narrow"/>
                  <a:cs typeface="Arial Narrow"/>
                </a:rPr>
                <a:t>4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28" name="object 21">
              <a:extLst>
                <a:ext uri="{FF2B5EF4-FFF2-40B4-BE49-F238E27FC236}">
                  <a16:creationId xmlns:a16="http://schemas.microsoft.com/office/drawing/2014/main" id="{DDD4CAD6-AB1A-8400-DEFA-252A25595250}"/>
                </a:ext>
              </a:extLst>
            </p:cNvPr>
            <p:cNvGrpSpPr/>
            <p:nvPr/>
          </p:nvGrpSpPr>
          <p:grpSpPr>
            <a:xfrm>
              <a:off x="2824820" y="2919210"/>
              <a:ext cx="5038725" cy="1116330"/>
              <a:chOff x="2824820" y="2919210"/>
              <a:chExt cx="5038725" cy="1116330"/>
            </a:xfrm>
          </p:grpSpPr>
          <p:sp>
            <p:nvSpPr>
              <p:cNvPr id="88" name="object 22">
                <a:extLst>
                  <a:ext uri="{FF2B5EF4-FFF2-40B4-BE49-F238E27FC236}">
                    <a16:creationId xmlns:a16="http://schemas.microsoft.com/office/drawing/2014/main" id="{6189254C-2B4D-456C-5E72-009CF6233306}"/>
                  </a:ext>
                </a:extLst>
              </p:cNvPr>
              <p:cNvSpPr/>
              <p:nvPr/>
            </p:nvSpPr>
            <p:spPr>
              <a:xfrm>
                <a:off x="7432010" y="3604018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23">
                <a:extLst>
                  <a:ext uri="{FF2B5EF4-FFF2-40B4-BE49-F238E27FC236}">
                    <a16:creationId xmlns:a16="http://schemas.microsoft.com/office/drawing/2014/main" id="{FE46018B-9BCB-B5C1-03B8-957612DBCB48}"/>
                  </a:ext>
                </a:extLst>
              </p:cNvPr>
              <p:cNvSpPr/>
              <p:nvPr/>
            </p:nvSpPr>
            <p:spPr>
              <a:xfrm>
                <a:off x="2824820" y="291921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E1CDAE8C-6784-FAA4-6945-CCFF07A57079}"/>
                </a:ext>
              </a:extLst>
            </p:cNvPr>
            <p:cNvSpPr txBox="1"/>
            <p:nvPr/>
          </p:nvSpPr>
          <p:spPr>
            <a:xfrm>
              <a:off x="2988368" y="2934788"/>
              <a:ext cx="107314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360" dirty="0">
                  <a:solidFill>
                    <a:srgbClr val="231F20"/>
                  </a:solidFill>
                  <a:latin typeface="Arial Narrow"/>
                  <a:cs typeface="Arial Narrow"/>
                </a:rPr>
                <a:t>1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30" name="object 25">
              <a:extLst>
                <a:ext uri="{FF2B5EF4-FFF2-40B4-BE49-F238E27FC236}">
                  <a16:creationId xmlns:a16="http://schemas.microsoft.com/office/drawing/2014/main" id="{3943829A-43B2-A482-4710-6620770A886E}"/>
                </a:ext>
              </a:extLst>
            </p:cNvPr>
            <p:cNvGrpSpPr/>
            <p:nvPr/>
          </p:nvGrpSpPr>
          <p:grpSpPr>
            <a:xfrm>
              <a:off x="2812120" y="2766951"/>
              <a:ext cx="4395470" cy="584200"/>
              <a:chOff x="2812120" y="2766951"/>
              <a:chExt cx="4395470" cy="584200"/>
            </a:xfrm>
          </p:grpSpPr>
          <p:sp>
            <p:nvSpPr>
              <p:cNvPr id="86" name="object 26">
                <a:extLst>
                  <a:ext uri="{FF2B5EF4-FFF2-40B4-BE49-F238E27FC236}">
                    <a16:creationId xmlns:a16="http://schemas.microsoft.com/office/drawing/2014/main" id="{A7922FAD-3984-32AA-415D-7FF990276710}"/>
                  </a:ext>
                </a:extLst>
              </p:cNvPr>
              <p:cNvSpPr/>
              <p:nvPr/>
            </p:nvSpPr>
            <p:spPr>
              <a:xfrm>
                <a:off x="2824820" y="291921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27">
                <a:extLst>
                  <a:ext uri="{FF2B5EF4-FFF2-40B4-BE49-F238E27FC236}">
                    <a16:creationId xmlns:a16="http://schemas.microsoft.com/office/drawing/2014/main" id="{6FB3501D-E476-F5D7-9847-43437D390D28}"/>
                  </a:ext>
                </a:extLst>
              </p:cNvPr>
              <p:cNvSpPr/>
              <p:nvPr/>
            </p:nvSpPr>
            <p:spPr>
              <a:xfrm>
                <a:off x="6788798" y="276695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CD86C799-F706-06FD-A562-A60751DF86E3}"/>
                </a:ext>
              </a:extLst>
            </p:cNvPr>
            <p:cNvSpPr txBox="1"/>
            <p:nvPr/>
          </p:nvSpPr>
          <p:spPr>
            <a:xfrm>
              <a:off x="6927546" y="2782529"/>
              <a:ext cx="156845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30" dirty="0">
                  <a:solidFill>
                    <a:srgbClr val="231F20"/>
                  </a:solidFill>
                  <a:latin typeface="Arial Narrow"/>
                  <a:cs typeface="Arial Narrow"/>
                </a:rPr>
                <a:t>2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32" name="object 29">
              <a:extLst>
                <a:ext uri="{FF2B5EF4-FFF2-40B4-BE49-F238E27FC236}">
                  <a16:creationId xmlns:a16="http://schemas.microsoft.com/office/drawing/2014/main" id="{3846D34F-5EA9-BA35-9186-47E4631A8B2E}"/>
                </a:ext>
              </a:extLst>
            </p:cNvPr>
            <p:cNvGrpSpPr/>
            <p:nvPr/>
          </p:nvGrpSpPr>
          <p:grpSpPr>
            <a:xfrm>
              <a:off x="6776098" y="2754251"/>
              <a:ext cx="2981960" cy="1368425"/>
              <a:chOff x="6776098" y="2754251"/>
              <a:chExt cx="2981960" cy="1368425"/>
            </a:xfrm>
          </p:grpSpPr>
          <p:sp>
            <p:nvSpPr>
              <p:cNvPr id="84" name="object 30">
                <a:extLst>
                  <a:ext uri="{FF2B5EF4-FFF2-40B4-BE49-F238E27FC236}">
                    <a16:creationId xmlns:a16="http://schemas.microsoft.com/office/drawing/2014/main" id="{8B2CF90F-3877-1094-707C-0EE9A321290F}"/>
                  </a:ext>
                </a:extLst>
              </p:cNvPr>
              <p:cNvSpPr/>
              <p:nvPr/>
            </p:nvSpPr>
            <p:spPr>
              <a:xfrm>
                <a:off x="6788798" y="276695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1">
                <a:extLst>
                  <a:ext uri="{FF2B5EF4-FFF2-40B4-BE49-F238E27FC236}">
                    <a16:creationId xmlns:a16="http://schemas.microsoft.com/office/drawing/2014/main" id="{55DDCABE-255B-489D-9AE0-CCD084B1E809}"/>
                  </a:ext>
                </a:extLst>
              </p:cNvPr>
              <p:cNvSpPr/>
              <p:nvPr/>
            </p:nvSpPr>
            <p:spPr>
              <a:xfrm>
                <a:off x="9339178" y="370362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8135125E-76CC-1620-402A-3E194BF0221B}"/>
                </a:ext>
              </a:extLst>
            </p:cNvPr>
            <p:cNvSpPr txBox="1"/>
            <p:nvPr/>
          </p:nvSpPr>
          <p:spPr>
            <a:xfrm>
              <a:off x="9481308" y="3719202"/>
              <a:ext cx="150495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25" dirty="0">
                  <a:solidFill>
                    <a:srgbClr val="231F20"/>
                  </a:solidFill>
                  <a:latin typeface="Arial Narrow"/>
                  <a:cs typeface="Arial Narrow"/>
                </a:rPr>
                <a:t>3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34" name="object 33">
              <a:extLst>
                <a:ext uri="{FF2B5EF4-FFF2-40B4-BE49-F238E27FC236}">
                  <a16:creationId xmlns:a16="http://schemas.microsoft.com/office/drawing/2014/main" id="{20FEBE7B-E106-FE8F-281E-4CF1EAC70B1B}"/>
                </a:ext>
              </a:extLst>
            </p:cNvPr>
            <p:cNvGrpSpPr/>
            <p:nvPr/>
          </p:nvGrpSpPr>
          <p:grpSpPr>
            <a:xfrm>
              <a:off x="4288988" y="3578730"/>
              <a:ext cx="5481955" cy="556895"/>
              <a:chOff x="4288988" y="3578730"/>
              <a:chExt cx="5481955" cy="556895"/>
            </a:xfrm>
          </p:grpSpPr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5F05E281-C919-AF17-6050-8C1E0B958785}"/>
                  </a:ext>
                </a:extLst>
              </p:cNvPr>
              <p:cNvSpPr/>
              <p:nvPr/>
            </p:nvSpPr>
            <p:spPr>
              <a:xfrm>
                <a:off x="9339178" y="370362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E5334F52-6928-7FD5-0479-0AFDC67A0F78}"/>
                  </a:ext>
                </a:extLst>
              </p:cNvPr>
              <p:cNvSpPr/>
              <p:nvPr/>
            </p:nvSpPr>
            <p:spPr>
              <a:xfrm>
                <a:off x="4288988" y="357873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8A1F2542-F589-E902-CC35-2D3709CC4A35}"/>
                </a:ext>
              </a:extLst>
            </p:cNvPr>
            <p:cNvSpPr txBox="1"/>
            <p:nvPr/>
          </p:nvSpPr>
          <p:spPr>
            <a:xfrm>
              <a:off x="4452536" y="3594308"/>
              <a:ext cx="107314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360" dirty="0">
                  <a:solidFill>
                    <a:srgbClr val="231F20"/>
                  </a:solidFill>
                  <a:latin typeface="Arial Narrow"/>
                  <a:cs typeface="Arial Narrow"/>
                </a:rPr>
                <a:t>1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36" name="object 37">
              <a:extLst>
                <a:ext uri="{FF2B5EF4-FFF2-40B4-BE49-F238E27FC236}">
                  <a16:creationId xmlns:a16="http://schemas.microsoft.com/office/drawing/2014/main" id="{B8AB57EB-DB5C-6621-2CB1-180B8E82B6E6}"/>
                </a:ext>
              </a:extLst>
            </p:cNvPr>
            <p:cNvGrpSpPr/>
            <p:nvPr/>
          </p:nvGrpSpPr>
          <p:grpSpPr>
            <a:xfrm>
              <a:off x="4276288" y="3566030"/>
              <a:ext cx="5076190" cy="3989070"/>
              <a:chOff x="4276288" y="3566030"/>
              <a:chExt cx="5076190" cy="3989070"/>
            </a:xfrm>
          </p:grpSpPr>
          <p:sp>
            <p:nvSpPr>
              <p:cNvPr id="80" name="object 38">
                <a:extLst>
                  <a:ext uri="{FF2B5EF4-FFF2-40B4-BE49-F238E27FC236}">
                    <a16:creationId xmlns:a16="http://schemas.microsoft.com/office/drawing/2014/main" id="{92C728E5-44C0-B148-23E0-F96F3FE42D0B}"/>
                  </a:ext>
                </a:extLst>
              </p:cNvPr>
              <p:cNvSpPr/>
              <p:nvPr/>
            </p:nvSpPr>
            <p:spPr>
              <a:xfrm>
                <a:off x="4288988" y="357873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9">
                <a:extLst>
                  <a:ext uri="{FF2B5EF4-FFF2-40B4-BE49-F238E27FC236}">
                    <a16:creationId xmlns:a16="http://schemas.microsoft.com/office/drawing/2014/main" id="{F7BA060A-D91B-5ABB-3E09-322C54551491}"/>
                  </a:ext>
                </a:extLst>
              </p:cNvPr>
              <p:cNvSpPr/>
              <p:nvPr/>
            </p:nvSpPr>
            <p:spPr>
              <a:xfrm>
                <a:off x="8933762" y="713579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7" name="object 40">
              <a:extLst>
                <a:ext uri="{FF2B5EF4-FFF2-40B4-BE49-F238E27FC236}">
                  <a16:creationId xmlns:a16="http://schemas.microsoft.com/office/drawing/2014/main" id="{F1392D53-5C3F-8C58-49FC-62E8229DA8CF}"/>
                </a:ext>
              </a:extLst>
            </p:cNvPr>
            <p:cNvSpPr txBox="1"/>
            <p:nvPr/>
          </p:nvSpPr>
          <p:spPr>
            <a:xfrm>
              <a:off x="9072931" y="7151371"/>
              <a:ext cx="15621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20" dirty="0">
                  <a:solidFill>
                    <a:srgbClr val="231F20"/>
                  </a:solidFill>
                  <a:latin typeface="Arial Narrow"/>
                  <a:cs typeface="Arial Narrow"/>
                </a:rPr>
                <a:t>5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38" name="object 41">
              <a:extLst>
                <a:ext uri="{FF2B5EF4-FFF2-40B4-BE49-F238E27FC236}">
                  <a16:creationId xmlns:a16="http://schemas.microsoft.com/office/drawing/2014/main" id="{272B7111-D59A-4F32-8CB3-E0CE55DD284A}"/>
                </a:ext>
              </a:extLst>
            </p:cNvPr>
            <p:cNvGrpSpPr/>
            <p:nvPr/>
          </p:nvGrpSpPr>
          <p:grpSpPr>
            <a:xfrm>
              <a:off x="8921062" y="7123093"/>
              <a:ext cx="10676890" cy="3395345"/>
              <a:chOff x="8921062" y="7123093"/>
              <a:chExt cx="10676890" cy="3395345"/>
            </a:xfrm>
          </p:grpSpPr>
          <p:sp>
            <p:nvSpPr>
              <p:cNvPr id="78" name="object 42">
                <a:extLst>
                  <a:ext uri="{FF2B5EF4-FFF2-40B4-BE49-F238E27FC236}">
                    <a16:creationId xmlns:a16="http://schemas.microsoft.com/office/drawing/2014/main" id="{C44E9D50-A7FE-4E72-94FC-5C9ED7F926A0}"/>
                  </a:ext>
                </a:extLst>
              </p:cNvPr>
              <p:cNvSpPr/>
              <p:nvPr/>
            </p:nvSpPr>
            <p:spPr>
              <a:xfrm>
                <a:off x="8933762" y="713579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43">
                <a:extLst>
                  <a:ext uri="{FF2B5EF4-FFF2-40B4-BE49-F238E27FC236}">
                    <a16:creationId xmlns:a16="http://schemas.microsoft.com/office/drawing/2014/main" id="{AA889A80-C29C-3137-91F6-623E6E7AD342}"/>
                  </a:ext>
                </a:extLst>
              </p:cNvPr>
              <p:cNvSpPr/>
              <p:nvPr/>
            </p:nvSpPr>
            <p:spPr>
              <a:xfrm>
                <a:off x="19178613" y="10099368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9" name="object 44">
              <a:extLst>
                <a:ext uri="{FF2B5EF4-FFF2-40B4-BE49-F238E27FC236}">
                  <a16:creationId xmlns:a16="http://schemas.microsoft.com/office/drawing/2014/main" id="{A757789E-6108-7CCD-5DFE-82D870A9304C}"/>
                </a:ext>
              </a:extLst>
            </p:cNvPr>
            <p:cNvSpPr txBox="1"/>
            <p:nvPr/>
          </p:nvSpPr>
          <p:spPr>
            <a:xfrm>
              <a:off x="19247046" y="10092115"/>
              <a:ext cx="297815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25" dirty="0">
                  <a:solidFill>
                    <a:srgbClr val="231F20"/>
                  </a:solidFill>
                  <a:latin typeface="Arial Narrow"/>
                  <a:cs typeface="Arial Narrow"/>
                </a:rPr>
                <a:t>9&gt;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40" name="object 45">
              <a:extLst>
                <a:ext uri="{FF2B5EF4-FFF2-40B4-BE49-F238E27FC236}">
                  <a16:creationId xmlns:a16="http://schemas.microsoft.com/office/drawing/2014/main" id="{98BF0D51-FC80-6E49-BF1F-8EEB9573348C}"/>
                </a:ext>
              </a:extLst>
            </p:cNvPr>
            <p:cNvGrpSpPr/>
            <p:nvPr/>
          </p:nvGrpSpPr>
          <p:grpSpPr>
            <a:xfrm>
              <a:off x="1053069" y="8778212"/>
              <a:ext cx="18557240" cy="1752600"/>
              <a:chOff x="1053069" y="8778212"/>
              <a:chExt cx="18557240" cy="1752600"/>
            </a:xfrm>
          </p:grpSpPr>
          <p:sp>
            <p:nvSpPr>
              <p:cNvPr id="76" name="object 46">
                <a:extLst>
                  <a:ext uri="{FF2B5EF4-FFF2-40B4-BE49-F238E27FC236}">
                    <a16:creationId xmlns:a16="http://schemas.microsoft.com/office/drawing/2014/main" id="{6AAC799D-D62B-0193-EBE5-A14CA001D359}"/>
                  </a:ext>
                </a:extLst>
              </p:cNvPr>
              <p:cNvSpPr/>
              <p:nvPr/>
            </p:nvSpPr>
            <p:spPr>
              <a:xfrm>
                <a:off x="19178613" y="10099369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47">
                <a:extLst>
                  <a:ext uri="{FF2B5EF4-FFF2-40B4-BE49-F238E27FC236}">
                    <a16:creationId xmlns:a16="http://schemas.microsoft.com/office/drawing/2014/main" id="{30FE8118-CE99-6719-922A-AF8EA06CB592}"/>
                  </a:ext>
                </a:extLst>
              </p:cNvPr>
              <p:cNvSpPr/>
              <p:nvPr/>
            </p:nvSpPr>
            <p:spPr>
              <a:xfrm>
                <a:off x="1053069" y="8778212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0BC77D76-867E-6D9E-9CE2-5D7419236EF3}"/>
                </a:ext>
              </a:extLst>
            </p:cNvPr>
            <p:cNvSpPr txBox="1"/>
            <p:nvPr/>
          </p:nvSpPr>
          <p:spPr>
            <a:xfrm>
              <a:off x="1193226" y="8793789"/>
              <a:ext cx="154305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5" dirty="0">
                  <a:solidFill>
                    <a:srgbClr val="231F20"/>
                  </a:solidFill>
                  <a:latin typeface="Arial Narrow"/>
                  <a:cs typeface="Arial Narrow"/>
                </a:rPr>
                <a:t>7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42" name="object 49">
              <a:extLst>
                <a:ext uri="{FF2B5EF4-FFF2-40B4-BE49-F238E27FC236}">
                  <a16:creationId xmlns:a16="http://schemas.microsoft.com/office/drawing/2014/main" id="{34FCD823-F3A5-05C5-D5C2-AD34361971D5}"/>
                </a:ext>
              </a:extLst>
            </p:cNvPr>
            <p:cNvGrpSpPr/>
            <p:nvPr/>
          </p:nvGrpSpPr>
          <p:grpSpPr>
            <a:xfrm>
              <a:off x="1040369" y="8556211"/>
              <a:ext cx="12687300" cy="653415"/>
              <a:chOff x="1040369" y="8556211"/>
              <a:chExt cx="12687300" cy="653415"/>
            </a:xfrm>
          </p:grpSpPr>
          <p:sp>
            <p:nvSpPr>
              <p:cNvPr id="74" name="object 50">
                <a:extLst>
                  <a:ext uri="{FF2B5EF4-FFF2-40B4-BE49-F238E27FC236}">
                    <a16:creationId xmlns:a16="http://schemas.microsoft.com/office/drawing/2014/main" id="{32404CC7-9DAC-7B85-ECED-52F81ADAF215}"/>
                  </a:ext>
                </a:extLst>
              </p:cNvPr>
              <p:cNvSpPr/>
              <p:nvPr/>
            </p:nvSpPr>
            <p:spPr>
              <a:xfrm>
                <a:off x="1053069" y="877821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51">
                <a:extLst>
                  <a:ext uri="{FF2B5EF4-FFF2-40B4-BE49-F238E27FC236}">
                    <a16:creationId xmlns:a16="http://schemas.microsoft.com/office/drawing/2014/main" id="{E5E8163F-E9B8-EB0B-B13D-6B0B248C4D2B}"/>
                  </a:ext>
                </a:extLst>
              </p:cNvPr>
              <p:cNvSpPr/>
              <p:nvPr/>
            </p:nvSpPr>
            <p:spPr>
              <a:xfrm>
                <a:off x="13308604" y="855621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3" name="object 52">
              <a:extLst>
                <a:ext uri="{FF2B5EF4-FFF2-40B4-BE49-F238E27FC236}">
                  <a16:creationId xmlns:a16="http://schemas.microsoft.com/office/drawing/2014/main" id="{63BAF4EA-48F4-32D1-884F-AF2EBF540176}"/>
                </a:ext>
              </a:extLst>
            </p:cNvPr>
            <p:cNvSpPr txBox="1"/>
            <p:nvPr/>
          </p:nvSpPr>
          <p:spPr>
            <a:xfrm>
              <a:off x="13440164" y="8571790"/>
              <a:ext cx="17145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140" dirty="0">
                  <a:solidFill>
                    <a:srgbClr val="231F20"/>
                  </a:solidFill>
                  <a:latin typeface="Arial Narrow"/>
                  <a:cs typeface="Arial Narrow"/>
                </a:rPr>
                <a:t>8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44" name="object 53">
              <a:extLst>
                <a:ext uri="{FF2B5EF4-FFF2-40B4-BE49-F238E27FC236}">
                  <a16:creationId xmlns:a16="http://schemas.microsoft.com/office/drawing/2014/main" id="{4E25550E-DFA2-BA2A-F75C-7B90EDBA7680}"/>
                </a:ext>
              </a:extLst>
            </p:cNvPr>
            <p:cNvGrpSpPr/>
            <p:nvPr/>
          </p:nvGrpSpPr>
          <p:grpSpPr>
            <a:xfrm>
              <a:off x="9231784" y="2944497"/>
              <a:ext cx="4508500" cy="6043295"/>
              <a:chOff x="9231784" y="2944497"/>
              <a:chExt cx="4508500" cy="6043295"/>
            </a:xfrm>
          </p:grpSpPr>
          <p:sp>
            <p:nvSpPr>
              <p:cNvPr id="72" name="object 54">
                <a:extLst>
                  <a:ext uri="{FF2B5EF4-FFF2-40B4-BE49-F238E27FC236}">
                    <a16:creationId xmlns:a16="http://schemas.microsoft.com/office/drawing/2014/main" id="{27A4EBB4-4CB0-1615-F2EE-87598549D576}"/>
                  </a:ext>
                </a:extLst>
              </p:cNvPr>
              <p:cNvSpPr/>
              <p:nvPr/>
            </p:nvSpPr>
            <p:spPr>
              <a:xfrm>
                <a:off x="13308604" y="855621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55">
                <a:extLst>
                  <a:ext uri="{FF2B5EF4-FFF2-40B4-BE49-F238E27FC236}">
                    <a16:creationId xmlns:a16="http://schemas.microsoft.com/office/drawing/2014/main" id="{0A44D054-FA4D-93E0-1E6C-817A4E99B43F}"/>
                  </a:ext>
                </a:extLst>
              </p:cNvPr>
              <p:cNvSpPr/>
              <p:nvPr/>
            </p:nvSpPr>
            <p:spPr>
              <a:xfrm>
                <a:off x="9231784" y="2944497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" name="object 56">
              <a:extLst>
                <a:ext uri="{FF2B5EF4-FFF2-40B4-BE49-F238E27FC236}">
                  <a16:creationId xmlns:a16="http://schemas.microsoft.com/office/drawing/2014/main" id="{6D4F1D84-EB40-E900-890D-DA8D42F20E47}"/>
                </a:ext>
              </a:extLst>
            </p:cNvPr>
            <p:cNvSpPr txBox="1"/>
            <p:nvPr/>
          </p:nvSpPr>
          <p:spPr>
            <a:xfrm>
              <a:off x="9322199" y="2960076"/>
              <a:ext cx="25400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85" dirty="0">
                  <a:solidFill>
                    <a:srgbClr val="231F20"/>
                  </a:solidFill>
                  <a:latin typeface="Arial Narrow"/>
                  <a:cs typeface="Arial Narrow"/>
                </a:rPr>
                <a:t>10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46" name="object 57">
              <a:extLst>
                <a:ext uri="{FF2B5EF4-FFF2-40B4-BE49-F238E27FC236}">
                  <a16:creationId xmlns:a16="http://schemas.microsoft.com/office/drawing/2014/main" id="{F77D8AA0-6206-3D33-09D3-F1A41F25DD10}"/>
                </a:ext>
              </a:extLst>
            </p:cNvPr>
            <p:cNvGrpSpPr/>
            <p:nvPr/>
          </p:nvGrpSpPr>
          <p:grpSpPr>
            <a:xfrm>
              <a:off x="9219084" y="2298903"/>
              <a:ext cx="3792854" cy="1077595"/>
              <a:chOff x="9219084" y="2298903"/>
              <a:chExt cx="3792854" cy="1077595"/>
            </a:xfrm>
          </p:grpSpPr>
          <p:sp>
            <p:nvSpPr>
              <p:cNvPr id="70" name="object 58">
                <a:extLst>
                  <a:ext uri="{FF2B5EF4-FFF2-40B4-BE49-F238E27FC236}">
                    <a16:creationId xmlns:a16="http://schemas.microsoft.com/office/drawing/2014/main" id="{BD4D75DE-6249-351A-5589-78F731CFDDBF}"/>
                  </a:ext>
                </a:extLst>
              </p:cNvPr>
              <p:cNvSpPr/>
              <p:nvPr/>
            </p:nvSpPr>
            <p:spPr>
              <a:xfrm>
                <a:off x="9231784" y="2944498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59">
                <a:extLst>
                  <a:ext uri="{FF2B5EF4-FFF2-40B4-BE49-F238E27FC236}">
                    <a16:creationId xmlns:a16="http://schemas.microsoft.com/office/drawing/2014/main" id="{857381DC-8922-E81E-A417-3A43231040F9}"/>
                  </a:ext>
                </a:extLst>
              </p:cNvPr>
              <p:cNvSpPr/>
              <p:nvPr/>
            </p:nvSpPr>
            <p:spPr>
              <a:xfrm>
                <a:off x="12592660" y="229890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7" name="object 60">
              <a:extLst>
                <a:ext uri="{FF2B5EF4-FFF2-40B4-BE49-F238E27FC236}">
                  <a16:creationId xmlns:a16="http://schemas.microsoft.com/office/drawing/2014/main" id="{23096403-3695-FCB5-EF99-19247B667A4B}"/>
                </a:ext>
              </a:extLst>
            </p:cNvPr>
            <p:cNvSpPr txBox="1"/>
            <p:nvPr/>
          </p:nvSpPr>
          <p:spPr>
            <a:xfrm>
              <a:off x="12683075" y="2314482"/>
              <a:ext cx="25400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85" dirty="0">
                  <a:solidFill>
                    <a:srgbClr val="231F20"/>
                  </a:solidFill>
                  <a:latin typeface="Arial Narrow"/>
                  <a:cs typeface="Arial Narrow"/>
                </a:rPr>
                <a:t>10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48" name="object 61">
              <a:extLst>
                <a:ext uri="{FF2B5EF4-FFF2-40B4-BE49-F238E27FC236}">
                  <a16:creationId xmlns:a16="http://schemas.microsoft.com/office/drawing/2014/main" id="{F9192B75-E5D1-231F-D565-73BC445238DA}"/>
                </a:ext>
              </a:extLst>
            </p:cNvPr>
            <p:cNvGrpSpPr/>
            <p:nvPr/>
          </p:nvGrpSpPr>
          <p:grpSpPr>
            <a:xfrm>
              <a:off x="505628" y="2286203"/>
              <a:ext cx="12519025" cy="3440429"/>
              <a:chOff x="505628" y="2286203"/>
              <a:chExt cx="12519025" cy="3440429"/>
            </a:xfrm>
          </p:grpSpPr>
          <p:sp>
            <p:nvSpPr>
              <p:cNvPr id="68" name="object 62">
                <a:extLst>
                  <a:ext uri="{FF2B5EF4-FFF2-40B4-BE49-F238E27FC236}">
                    <a16:creationId xmlns:a16="http://schemas.microsoft.com/office/drawing/2014/main" id="{E0AAF6F2-12BD-6145-74D4-78E99E208038}"/>
                  </a:ext>
                </a:extLst>
              </p:cNvPr>
              <p:cNvSpPr/>
              <p:nvPr/>
            </p:nvSpPr>
            <p:spPr>
              <a:xfrm>
                <a:off x="12592660" y="2298903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3">
                <a:extLst>
                  <a:ext uri="{FF2B5EF4-FFF2-40B4-BE49-F238E27FC236}">
                    <a16:creationId xmlns:a16="http://schemas.microsoft.com/office/drawing/2014/main" id="{AE7C45E2-488E-3879-45F8-B13C8FA480C5}"/>
                  </a:ext>
                </a:extLst>
              </p:cNvPr>
              <p:cNvSpPr/>
              <p:nvPr/>
            </p:nvSpPr>
            <p:spPr>
              <a:xfrm>
                <a:off x="505628" y="5307926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9" name="object 64">
              <a:extLst>
                <a:ext uri="{FF2B5EF4-FFF2-40B4-BE49-F238E27FC236}">
                  <a16:creationId xmlns:a16="http://schemas.microsoft.com/office/drawing/2014/main" id="{131CFF5F-0CFC-063D-9BA2-31F517F0380E}"/>
                </a:ext>
              </a:extLst>
            </p:cNvPr>
            <p:cNvSpPr txBox="1"/>
            <p:nvPr/>
          </p:nvSpPr>
          <p:spPr>
            <a:xfrm>
              <a:off x="596042" y="5323504"/>
              <a:ext cx="25400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85" dirty="0">
                  <a:solidFill>
                    <a:srgbClr val="231F20"/>
                  </a:solidFill>
                  <a:latin typeface="Arial Narrow"/>
                  <a:cs typeface="Arial Narrow"/>
                </a:rPr>
                <a:t>10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50" name="object 65">
              <a:extLst>
                <a:ext uri="{FF2B5EF4-FFF2-40B4-BE49-F238E27FC236}">
                  <a16:creationId xmlns:a16="http://schemas.microsoft.com/office/drawing/2014/main" id="{F5D6B3A8-41E6-9DCB-D42F-C961475285A3}"/>
                </a:ext>
              </a:extLst>
            </p:cNvPr>
            <p:cNvGrpSpPr/>
            <p:nvPr/>
          </p:nvGrpSpPr>
          <p:grpSpPr>
            <a:xfrm>
              <a:off x="492928" y="4322746"/>
              <a:ext cx="19022695" cy="2787650"/>
              <a:chOff x="492928" y="4322746"/>
              <a:chExt cx="19022695" cy="2787650"/>
            </a:xfrm>
          </p:grpSpPr>
          <p:sp>
            <p:nvSpPr>
              <p:cNvPr id="61" name="object 66">
                <a:extLst>
                  <a:ext uri="{FF2B5EF4-FFF2-40B4-BE49-F238E27FC236}">
                    <a16:creationId xmlns:a16="http://schemas.microsoft.com/office/drawing/2014/main" id="{98FFAFFA-D136-3C57-11FB-5DB9BDFE59E4}"/>
                  </a:ext>
                </a:extLst>
              </p:cNvPr>
              <p:cNvSpPr/>
              <p:nvPr/>
            </p:nvSpPr>
            <p:spPr>
              <a:xfrm>
                <a:off x="505628" y="5307926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7">
                <a:extLst>
                  <a:ext uri="{FF2B5EF4-FFF2-40B4-BE49-F238E27FC236}">
                    <a16:creationId xmlns:a16="http://schemas.microsoft.com/office/drawing/2014/main" id="{746BBF50-13C3-5ECE-C546-3CEB52F5A6F0}"/>
                  </a:ext>
                </a:extLst>
              </p:cNvPr>
              <p:cNvSpPr/>
              <p:nvPr/>
            </p:nvSpPr>
            <p:spPr>
              <a:xfrm>
                <a:off x="12039588" y="5885994"/>
                <a:ext cx="7026909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7026909" h="1067434">
                    <a:moveTo>
                      <a:pt x="6864280" y="1067358"/>
                    </a:moveTo>
                    <a:lnTo>
                      <a:pt x="7026815" y="944128"/>
                    </a:lnTo>
                  </a:path>
                  <a:path w="7026909" h="1067434">
                    <a:moveTo>
                      <a:pt x="6781577" y="1055983"/>
                    </a:moveTo>
                    <a:lnTo>
                      <a:pt x="6944112" y="932753"/>
                    </a:lnTo>
                  </a:path>
                  <a:path w="7026909" h="1067434">
                    <a:moveTo>
                      <a:pt x="6698873" y="1044608"/>
                    </a:moveTo>
                    <a:lnTo>
                      <a:pt x="6861408" y="921378"/>
                    </a:lnTo>
                  </a:path>
                  <a:path w="7026909" h="1067434">
                    <a:moveTo>
                      <a:pt x="6616177" y="1033233"/>
                    </a:moveTo>
                    <a:lnTo>
                      <a:pt x="6778705" y="910003"/>
                    </a:lnTo>
                  </a:path>
                  <a:path w="7026909" h="1067434">
                    <a:moveTo>
                      <a:pt x="6533473" y="1021858"/>
                    </a:moveTo>
                    <a:lnTo>
                      <a:pt x="6696008" y="898628"/>
                    </a:lnTo>
                  </a:path>
                  <a:path w="7026909" h="1067434">
                    <a:moveTo>
                      <a:pt x="6450770" y="1010483"/>
                    </a:moveTo>
                    <a:lnTo>
                      <a:pt x="6613305" y="887253"/>
                    </a:lnTo>
                  </a:path>
                  <a:path w="7026909" h="1067434">
                    <a:moveTo>
                      <a:pt x="6368067" y="999108"/>
                    </a:moveTo>
                    <a:lnTo>
                      <a:pt x="6530601" y="875877"/>
                    </a:lnTo>
                  </a:path>
                  <a:path w="7026909" h="1067434">
                    <a:moveTo>
                      <a:pt x="6285363" y="987733"/>
                    </a:moveTo>
                    <a:lnTo>
                      <a:pt x="6447898" y="864502"/>
                    </a:lnTo>
                  </a:path>
                  <a:path w="7026909" h="1067434">
                    <a:moveTo>
                      <a:pt x="6202660" y="976358"/>
                    </a:moveTo>
                    <a:lnTo>
                      <a:pt x="6365195" y="853127"/>
                    </a:lnTo>
                  </a:path>
                  <a:path w="7026909" h="1067434">
                    <a:moveTo>
                      <a:pt x="6119963" y="964983"/>
                    </a:moveTo>
                    <a:lnTo>
                      <a:pt x="6282498" y="841752"/>
                    </a:lnTo>
                  </a:path>
                  <a:path w="7026909" h="1067434">
                    <a:moveTo>
                      <a:pt x="6037260" y="953608"/>
                    </a:moveTo>
                    <a:lnTo>
                      <a:pt x="6199794" y="830377"/>
                    </a:lnTo>
                  </a:path>
                  <a:path w="7026909" h="1067434">
                    <a:moveTo>
                      <a:pt x="5954556" y="942233"/>
                    </a:moveTo>
                    <a:lnTo>
                      <a:pt x="6117091" y="819002"/>
                    </a:lnTo>
                  </a:path>
                  <a:path w="7026909" h="1067434">
                    <a:moveTo>
                      <a:pt x="5871853" y="930858"/>
                    </a:moveTo>
                    <a:lnTo>
                      <a:pt x="6034388" y="807627"/>
                    </a:lnTo>
                  </a:path>
                  <a:path w="7026909" h="1067434">
                    <a:moveTo>
                      <a:pt x="5789150" y="919483"/>
                    </a:moveTo>
                    <a:lnTo>
                      <a:pt x="5951684" y="796252"/>
                    </a:lnTo>
                  </a:path>
                  <a:path w="7026909" h="1067434">
                    <a:moveTo>
                      <a:pt x="5706453" y="908108"/>
                    </a:moveTo>
                    <a:lnTo>
                      <a:pt x="5868988" y="784877"/>
                    </a:lnTo>
                  </a:path>
                  <a:path w="7026909" h="1067434">
                    <a:moveTo>
                      <a:pt x="5623749" y="896733"/>
                    </a:moveTo>
                    <a:lnTo>
                      <a:pt x="5786284" y="773502"/>
                    </a:lnTo>
                  </a:path>
                  <a:path w="7026909" h="1067434">
                    <a:moveTo>
                      <a:pt x="5541046" y="885358"/>
                    </a:moveTo>
                    <a:lnTo>
                      <a:pt x="5703581" y="762127"/>
                    </a:lnTo>
                  </a:path>
                  <a:path w="7026909" h="1067434">
                    <a:moveTo>
                      <a:pt x="5458343" y="873983"/>
                    </a:moveTo>
                    <a:lnTo>
                      <a:pt x="5620877" y="750752"/>
                    </a:lnTo>
                  </a:path>
                  <a:path w="7026909" h="1067434">
                    <a:moveTo>
                      <a:pt x="5375639" y="862608"/>
                    </a:moveTo>
                    <a:lnTo>
                      <a:pt x="5538174" y="739377"/>
                    </a:lnTo>
                  </a:path>
                  <a:path w="7026909" h="1067434">
                    <a:moveTo>
                      <a:pt x="5292936" y="851233"/>
                    </a:moveTo>
                    <a:lnTo>
                      <a:pt x="5455471" y="728002"/>
                    </a:lnTo>
                  </a:path>
                  <a:path w="7026909" h="1067434">
                    <a:moveTo>
                      <a:pt x="5210239" y="839858"/>
                    </a:moveTo>
                    <a:lnTo>
                      <a:pt x="5372767" y="716627"/>
                    </a:lnTo>
                  </a:path>
                  <a:path w="7026909" h="1067434">
                    <a:moveTo>
                      <a:pt x="5127536" y="828483"/>
                    </a:moveTo>
                    <a:lnTo>
                      <a:pt x="5290071" y="705252"/>
                    </a:lnTo>
                  </a:path>
                  <a:path w="7026909" h="1067434">
                    <a:moveTo>
                      <a:pt x="5044832" y="817108"/>
                    </a:moveTo>
                    <a:lnTo>
                      <a:pt x="5207367" y="693877"/>
                    </a:lnTo>
                  </a:path>
                  <a:path w="7026909" h="1067434">
                    <a:moveTo>
                      <a:pt x="4962129" y="805733"/>
                    </a:moveTo>
                    <a:lnTo>
                      <a:pt x="5124664" y="682502"/>
                    </a:lnTo>
                  </a:path>
                  <a:path w="7026909" h="1067434">
                    <a:moveTo>
                      <a:pt x="4879426" y="794357"/>
                    </a:moveTo>
                    <a:lnTo>
                      <a:pt x="5041960" y="671127"/>
                    </a:lnTo>
                  </a:path>
                  <a:path w="7026909" h="1067434">
                    <a:moveTo>
                      <a:pt x="4796722" y="782982"/>
                    </a:moveTo>
                    <a:lnTo>
                      <a:pt x="4959257" y="659752"/>
                    </a:lnTo>
                  </a:path>
                  <a:path w="7026909" h="1067434">
                    <a:moveTo>
                      <a:pt x="4714019" y="771607"/>
                    </a:moveTo>
                    <a:lnTo>
                      <a:pt x="4876560" y="648377"/>
                    </a:lnTo>
                  </a:path>
                  <a:path w="7026909" h="1067434">
                    <a:moveTo>
                      <a:pt x="4631322" y="760232"/>
                    </a:moveTo>
                    <a:lnTo>
                      <a:pt x="4793857" y="637002"/>
                    </a:lnTo>
                  </a:path>
                  <a:path w="7026909" h="1067434">
                    <a:moveTo>
                      <a:pt x="4548619" y="748857"/>
                    </a:moveTo>
                    <a:lnTo>
                      <a:pt x="4711154" y="625627"/>
                    </a:lnTo>
                  </a:path>
                  <a:path w="7026909" h="1067434">
                    <a:moveTo>
                      <a:pt x="4465915" y="737482"/>
                    </a:moveTo>
                    <a:lnTo>
                      <a:pt x="4628450" y="614252"/>
                    </a:lnTo>
                  </a:path>
                  <a:path w="7026909" h="1067434">
                    <a:moveTo>
                      <a:pt x="4383212" y="726107"/>
                    </a:moveTo>
                    <a:lnTo>
                      <a:pt x="4545747" y="602877"/>
                    </a:lnTo>
                  </a:path>
                  <a:path w="7026909" h="1067434">
                    <a:moveTo>
                      <a:pt x="4300509" y="714732"/>
                    </a:moveTo>
                    <a:lnTo>
                      <a:pt x="4463043" y="591502"/>
                    </a:lnTo>
                  </a:path>
                  <a:path w="7026909" h="1067434">
                    <a:moveTo>
                      <a:pt x="4217812" y="703357"/>
                    </a:moveTo>
                    <a:lnTo>
                      <a:pt x="4380347" y="580126"/>
                    </a:lnTo>
                  </a:path>
                  <a:path w="7026909" h="1067434">
                    <a:moveTo>
                      <a:pt x="4135109" y="691982"/>
                    </a:moveTo>
                    <a:lnTo>
                      <a:pt x="4297643" y="568751"/>
                    </a:lnTo>
                  </a:path>
                  <a:path w="7026909" h="1067434">
                    <a:moveTo>
                      <a:pt x="4052405" y="680607"/>
                    </a:moveTo>
                    <a:lnTo>
                      <a:pt x="4214940" y="557376"/>
                    </a:lnTo>
                  </a:path>
                  <a:path w="7026909" h="1067434">
                    <a:moveTo>
                      <a:pt x="3969702" y="669232"/>
                    </a:moveTo>
                    <a:lnTo>
                      <a:pt x="4132237" y="546001"/>
                    </a:lnTo>
                  </a:path>
                  <a:path w="7026909" h="1067434">
                    <a:moveTo>
                      <a:pt x="3886998" y="657857"/>
                    </a:moveTo>
                    <a:lnTo>
                      <a:pt x="4049533" y="534626"/>
                    </a:lnTo>
                  </a:path>
                  <a:path w="7026909" h="1067434">
                    <a:moveTo>
                      <a:pt x="3804302" y="646482"/>
                    </a:moveTo>
                    <a:lnTo>
                      <a:pt x="3966836" y="523251"/>
                    </a:lnTo>
                  </a:path>
                  <a:path w="7026909" h="1067434">
                    <a:moveTo>
                      <a:pt x="3721598" y="635107"/>
                    </a:moveTo>
                    <a:lnTo>
                      <a:pt x="3884133" y="511876"/>
                    </a:lnTo>
                  </a:path>
                  <a:path w="7026909" h="1067434">
                    <a:moveTo>
                      <a:pt x="3638895" y="623732"/>
                    </a:moveTo>
                    <a:lnTo>
                      <a:pt x="3801430" y="500501"/>
                    </a:lnTo>
                  </a:path>
                  <a:path w="7026909" h="1067434">
                    <a:moveTo>
                      <a:pt x="3556192" y="612357"/>
                    </a:moveTo>
                    <a:lnTo>
                      <a:pt x="3718726" y="489126"/>
                    </a:lnTo>
                  </a:path>
                  <a:path w="7026909" h="1067434">
                    <a:moveTo>
                      <a:pt x="3473488" y="600982"/>
                    </a:moveTo>
                    <a:lnTo>
                      <a:pt x="3636023" y="477751"/>
                    </a:lnTo>
                  </a:path>
                  <a:path w="7026909" h="1067434">
                    <a:moveTo>
                      <a:pt x="3390785" y="589607"/>
                    </a:moveTo>
                    <a:lnTo>
                      <a:pt x="3553320" y="466376"/>
                    </a:lnTo>
                  </a:path>
                  <a:path w="7026909" h="1067434">
                    <a:moveTo>
                      <a:pt x="3308088" y="578232"/>
                    </a:moveTo>
                    <a:lnTo>
                      <a:pt x="3470623" y="455001"/>
                    </a:lnTo>
                  </a:path>
                  <a:path w="7026909" h="1067434">
                    <a:moveTo>
                      <a:pt x="3225385" y="566857"/>
                    </a:moveTo>
                    <a:lnTo>
                      <a:pt x="3387919" y="443626"/>
                    </a:lnTo>
                  </a:path>
                  <a:path w="7026909" h="1067434">
                    <a:moveTo>
                      <a:pt x="3142681" y="555482"/>
                    </a:moveTo>
                    <a:lnTo>
                      <a:pt x="3305216" y="432251"/>
                    </a:lnTo>
                  </a:path>
                  <a:path w="7026909" h="1067434">
                    <a:moveTo>
                      <a:pt x="3059978" y="544107"/>
                    </a:moveTo>
                    <a:lnTo>
                      <a:pt x="3222513" y="420876"/>
                    </a:lnTo>
                  </a:path>
                  <a:path w="7026909" h="1067434">
                    <a:moveTo>
                      <a:pt x="2977275" y="532732"/>
                    </a:moveTo>
                    <a:lnTo>
                      <a:pt x="3139809" y="409501"/>
                    </a:lnTo>
                  </a:path>
                  <a:path w="7026909" h="1067434">
                    <a:moveTo>
                      <a:pt x="2894571" y="521357"/>
                    </a:moveTo>
                    <a:lnTo>
                      <a:pt x="3057106" y="398126"/>
                    </a:lnTo>
                  </a:path>
                  <a:path w="7026909" h="1067434">
                    <a:moveTo>
                      <a:pt x="2811874" y="509982"/>
                    </a:moveTo>
                    <a:lnTo>
                      <a:pt x="2974403" y="386751"/>
                    </a:lnTo>
                  </a:path>
                  <a:path w="7026909" h="1067434">
                    <a:moveTo>
                      <a:pt x="2729171" y="498606"/>
                    </a:moveTo>
                    <a:lnTo>
                      <a:pt x="2891706" y="375376"/>
                    </a:lnTo>
                  </a:path>
                  <a:path w="7026909" h="1067434">
                    <a:moveTo>
                      <a:pt x="2646468" y="487231"/>
                    </a:moveTo>
                    <a:lnTo>
                      <a:pt x="2809002" y="364001"/>
                    </a:lnTo>
                  </a:path>
                  <a:path w="7026909" h="1067434">
                    <a:moveTo>
                      <a:pt x="2563764" y="475856"/>
                    </a:moveTo>
                    <a:lnTo>
                      <a:pt x="2726299" y="352626"/>
                    </a:lnTo>
                  </a:path>
                  <a:path w="7026909" h="1067434">
                    <a:moveTo>
                      <a:pt x="2481061" y="464481"/>
                    </a:moveTo>
                    <a:lnTo>
                      <a:pt x="2643596" y="341251"/>
                    </a:lnTo>
                  </a:path>
                  <a:path w="7026909" h="1067434">
                    <a:moveTo>
                      <a:pt x="2398364" y="453106"/>
                    </a:moveTo>
                    <a:lnTo>
                      <a:pt x="2560899" y="329876"/>
                    </a:lnTo>
                  </a:path>
                  <a:path w="7026909" h="1067434">
                    <a:moveTo>
                      <a:pt x="2315661" y="441731"/>
                    </a:moveTo>
                    <a:lnTo>
                      <a:pt x="2478196" y="318501"/>
                    </a:lnTo>
                  </a:path>
                  <a:path w="7026909" h="1067434">
                    <a:moveTo>
                      <a:pt x="2232957" y="430356"/>
                    </a:moveTo>
                    <a:lnTo>
                      <a:pt x="2395492" y="307126"/>
                    </a:lnTo>
                  </a:path>
                  <a:path w="7026909" h="1067434">
                    <a:moveTo>
                      <a:pt x="2150254" y="418981"/>
                    </a:moveTo>
                    <a:lnTo>
                      <a:pt x="2312789" y="295751"/>
                    </a:lnTo>
                  </a:path>
                  <a:path w="7026909" h="1067434">
                    <a:moveTo>
                      <a:pt x="2067551" y="407606"/>
                    </a:moveTo>
                    <a:lnTo>
                      <a:pt x="2230085" y="284375"/>
                    </a:lnTo>
                  </a:path>
                  <a:path w="7026909" h="1067434">
                    <a:moveTo>
                      <a:pt x="1984847" y="396231"/>
                    </a:moveTo>
                    <a:lnTo>
                      <a:pt x="2147382" y="273000"/>
                    </a:lnTo>
                  </a:path>
                  <a:path w="7026909" h="1067434">
                    <a:moveTo>
                      <a:pt x="1902151" y="384856"/>
                    </a:moveTo>
                    <a:lnTo>
                      <a:pt x="2064685" y="261625"/>
                    </a:lnTo>
                  </a:path>
                  <a:path w="7026909" h="1067434">
                    <a:moveTo>
                      <a:pt x="1819447" y="373481"/>
                    </a:moveTo>
                    <a:lnTo>
                      <a:pt x="1981982" y="250250"/>
                    </a:lnTo>
                  </a:path>
                  <a:path w="7026909" h="1067434">
                    <a:moveTo>
                      <a:pt x="1736744" y="362106"/>
                    </a:moveTo>
                    <a:lnTo>
                      <a:pt x="1899279" y="238875"/>
                    </a:lnTo>
                  </a:path>
                  <a:path w="7026909" h="1067434">
                    <a:moveTo>
                      <a:pt x="1654040" y="350731"/>
                    </a:moveTo>
                    <a:lnTo>
                      <a:pt x="1816575" y="227500"/>
                    </a:lnTo>
                  </a:path>
                  <a:path w="7026909" h="1067434">
                    <a:moveTo>
                      <a:pt x="1571337" y="339356"/>
                    </a:moveTo>
                    <a:lnTo>
                      <a:pt x="1733872" y="216125"/>
                    </a:lnTo>
                  </a:path>
                  <a:path w="7026909" h="1067434">
                    <a:moveTo>
                      <a:pt x="1488634" y="327981"/>
                    </a:moveTo>
                    <a:lnTo>
                      <a:pt x="1651168" y="204750"/>
                    </a:lnTo>
                  </a:path>
                  <a:path w="7026909" h="1067434">
                    <a:moveTo>
                      <a:pt x="1405937" y="316606"/>
                    </a:moveTo>
                    <a:lnTo>
                      <a:pt x="1568472" y="193375"/>
                    </a:lnTo>
                  </a:path>
                  <a:path w="7026909" h="1067434">
                    <a:moveTo>
                      <a:pt x="1323234" y="305231"/>
                    </a:moveTo>
                    <a:lnTo>
                      <a:pt x="1485768" y="182000"/>
                    </a:lnTo>
                  </a:path>
                  <a:path w="7026909" h="1067434">
                    <a:moveTo>
                      <a:pt x="1240530" y="293856"/>
                    </a:moveTo>
                    <a:lnTo>
                      <a:pt x="1403065" y="170625"/>
                    </a:lnTo>
                  </a:path>
                  <a:path w="7026909" h="1067434">
                    <a:moveTo>
                      <a:pt x="1157827" y="282481"/>
                    </a:moveTo>
                    <a:lnTo>
                      <a:pt x="1320362" y="159250"/>
                    </a:lnTo>
                  </a:path>
                  <a:path w="7026909" h="1067434">
                    <a:moveTo>
                      <a:pt x="1075123" y="271106"/>
                    </a:moveTo>
                    <a:lnTo>
                      <a:pt x="1237658" y="147875"/>
                    </a:lnTo>
                  </a:path>
                  <a:path w="7026909" h="1067434">
                    <a:moveTo>
                      <a:pt x="992420" y="259731"/>
                    </a:moveTo>
                    <a:lnTo>
                      <a:pt x="1154955" y="136500"/>
                    </a:lnTo>
                  </a:path>
                  <a:path w="7026909" h="1067434">
                    <a:moveTo>
                      <a:pt x="909723" y="248356"/>
                    </a:moveTo>
                    <a:lnTo>
                      <a:pt x="1072258" y="125125"/>
                    </a:lnTo>
                  </a:path>
                  <a:path w="7026909" h="1067434">
                    <a:moveTo>
                      <a:pt x="827020" y="236981"/>
                    </a:moveTo>
                    <a:lnTo>
                      <a:pt x="989555" y="113750"/>
                    </a:lnTo>
                  </a:path>
                  <a:path w="7026909" h="1067434">
                    <a:moveTo>
                      <a:pt x="744317" y="225606"/>
                    </a:moveTo>
                    <a:lnTo>
                      <a:pt x="906851" y="102375"/>
                    </a:lnTo>
                  </a:path>
                  <a:path w="7026909" h="1067434">
                    <a:moveTo>
                      <a:pt x="661613" y="214231"/>
                    </a:moveTo>
                    <a:lnTo>
                      <a:pt x="824148" y="91000"/>
                    </a:lnTo>
                  </a:path>
                  <a:path w="7026909" h="1067434">
                    <a:moveTo>
                      <a:pt x="578910" y="202855"/>
                    </a:moveTo>
                    <a:lnTo>
                      <a:pt x="741445" y="79625"/>
                    </a:lnTo>
                  </a:path>
                  <a:path w="7026909" h="1067434">
                    <a:moveTo>
                      <a:pt x="496213" y="191480"/>
                    </a:moveTo>
                    <a:lnTo>
                      <a:pt x="658748" y="68250"/>
                    </a:lnTo>
                  </a:path>
                  <a:path w="7026909" h="1067434">
                    <a:moveTo>
                      <a:pt x="413510" y="180105"/>
                    </a:moveTo>
                    <a:lnTo>
                      <a:pt x="576044" y="56875"/>
                    </a:lnTo>
                  </a:path>
                  <a:path w="7026909" h="1067434">
                    <a:moveTo>
                      <a:pt x="330806" y="168730"/>
                    </a:moveTo>
                    <a:lnTo>
                      <a:pt x="493341" y="45500"/>
                    </a:lnTo>
                  </a:path>
                  <a:path w="7026909" h="1067434">
                    <a:moveTo>
                      <a:pt x="248103" y="157355"/>
                    </a:moveTo>
                    <a:lnTo>
                      <a:pt x="410638" y="34125"/>
                    </a:lnTo>
                  </a:path>
                  <a:path w="7026909" h="1067434">
                    <a:moveTo>
                      <a:pt x="165400" y="145980"/>
                    </a:moveTo>
                    <a:lnTo>
                      <a:pt x="327934" y="22750"/>
                    </a:lnTo>
                  </a:path>
                  <a:path w="7026909" h="1067434">
                    <a:moveTo>
                      <a:pt x="82696" y="134605"/>
                    </a:moveTo>
                    <a:lnTo>
                      <a:pt x="245231" y="11375"/>
                    </a:lnTo>
                  </a:path>
                  <a:path w="7026909" h="1067434">
                    <a:moveTo>
                      <a:pt x="0" y="123230"/>
                    </a:moveTo>
                    <a:lnTo>
                      <a:pt x="162534" y="0"/>
                    </a:lnTo>
                  </a:path>
                </a:pathLst>
              </a:custGeom>
              <a:ln w="31080">
                <a:solidFill>
                  <a:srgbClr val="FFFF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8">
                <a:extLst>
                  <a:ext uri="{FF2B5EF4-FFF2-40B4-BE49-F238E27FC236}">
                    <a16:creationId xmlns:a16="http://schemas.microsoft.com/office/drawing/2014/main" id="{649EF0AA-C24F-CAF1-14ED-F2324534CDDB}"/>
                  </a:ext>
                </a:extLst>
              </p:cNvPr>
              <p:cNvSpPr/>
              <p:nvPr/>
            </p:nvSpPr>
            <p:spPr>
              <a:xfrm>
                <a:off x="18841471" y="6642942"/>
                <a:ext cx="673735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673734" h="467359">
                    <a:moveTo>
                      <a:pt x="64221" y="0"/>
                    </a:moveTo>
                    <a:lnTo>
                      <a:pt x="225991" y="260116"/>
                    </a:lnTo>
                    <a:lnTo>
                      <a:pt x="0" y="466908"/>
                    </a:lnTo>
                    <a:lnTo>
                      <a:pt x="673653" y="321692"/>
                    </a:lnTo>
                    <a:lnTo>
                      <a:pt x="64221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9">
                <a:extLst>
                  <a:ext uri="{FF2B5EF4-FFF2-40B4-BE49-F238E27FC236}">
                    <a16:creationId xmlns:a16="http://schemas.microsoft.com/office/drawing/2014/main" id="{18ACE204-42CF-127A-B47F-406C777804E4}"/>
                  </a:ext>
                </a:extLst>
              </p:cNvPr>
              <p:cNvSpPr/>
              <p:nvPr/>
            </p:nvSpPr>
            <p:spPr>
              <a:xfrm>
                <a:off x="6365667" y="5003466"/>
                <a:ext cx="4121150" cy="757555"/>
              </a:xfrm>
              <a:custGeom>
                <a:avLst/>
                <a:gdLst/>
                <a:ahLst/>
                <a:cxnLst/>
                <a:rect l="l" t="t" r="r" b="b"/>
                <a:pathLst>
                  <a:path w="4121150" h="757554">
                    <a:moveTo>
                      <a:pt x="3955461" y="757015"/>
                    </a:moveTo>
                    <a:lnTo>
                      <a:pt x="4120802" y="637580"/>
                    </a:lnTo>
                  </a:path>
                  <a:path w="4121150" h="757554">
                    <a:moveTo>
                      <a:pt x="3873057" y="743732"/>
                    </a:moveTo>
                    <a:lnTo>
                      <a:pt x="4038398" y="624297"/>
                    </a:lnTo>
                  </a:path>
                  <a:path w="4121150" h="757554">
                    <a:moveTo>
                      <a:pt x="3790653" y="730449"/>
                    </a:moveTo>
                    <a:lnTo>
                      <a:pt x="3955993" y="611014"/>
                    </a:lnTo>
                  </a:path>
                  <a:path w="4121150" h="757554">
                    <a:moveTo>
                      <a:pt x="3708242" y="717165"/>
                    </a:moveTo>
                    <a:lnTo>
                      <a:pt x="3873589" y="597731"/>
                    </a:lnTo>
                  </a:path>
                  <a:path w="4121150" h="757554">
                    <a:moveTo>
                      <a:pt x="3625838" y="703882"/>
                    </a:moveTo>
                    <a:lnTo>
                      <a:pt x="3791178" y="584448"/>
                    </a:lnTo>
                  </a:path>
                  <a:path w="4121150" h="757554">
                    <a:moveTo>
                      <a:pt x="3543434" y="690599"/>
                    </a:moveTo>
                    <a:lnTo>
                      <a:pt x="3708774" y="571165"/>
                    </a:lnTo>
                  </a:path>
                  <a:path w="4121150" h="757554">
                    <a:moveTo>
                      <a:pt x="3461030" y="677316"/>
                    </a:moveTo>
                    <a:lnTo>
                      <a:pt x="3626370" y="557882"/>
                    </a:lnTo>
                  </a:path>
                  <a:path w="4121150" h="757554">
                    <a:moveTo>
                      <a:pt x="3378625" y="664033"/>
                    </a:moveTo>
                    <a:lnTo>
                      <a:pt x="3543966" y="544599"/>
                    </a:lnTo>
                  </a:path>
                  <a:path w="4121150" h="757554">
                    <a:moveTo>
                      <a:pt x="3296221" y="650750"/>
                    </a:moveTo>
                    <a:lnTo>
                      <a:pt x="3461561" y="531316"/>
                    </a:lnTo>
                  </a:path>
                  <a:path w="4121150" h="757554">
                    <a:moveTo>
                      <a:pt x="3213810" y="637467"/>
                    </a:moveTo>
                    <a:lnTo>
                      <a:pt x="3379151" y="518032"/>
                    </a:lnTo>
                  </a:path>
                  <a:path w="4121150" h="757554">
                    <a:moveTo>
                      <a:pt x="3131406" y="624184"/>
                    </a:moveTo>
                    <a:lnTo>
                      <a:pt x="3296746" y="504749"/>
                    </a:lnTo>
                  </a:path>
                  <a:path w="4121150" h="757554">
                    <a:moveTo>
                      <a:pt x="3049002" y="610901"/>
                    </a:moveTo>
                    <a:lnTo>
                      <a:pt x="3214342" y="491466"/>
                    </a:lnTo>
                  </a:path>
                  <a:path w="4121150" h="757554">
                    <a:moveTo>
                      <a:pt x="2966598" y="597618"/>
                    </a:moveTo>
                    <a:lnTo>
                      <a:pt x="3131938" y="478183"/>
                    </a:lnTo>
                  </a:path>
                  <a:path w="4121150" h="757554">
                    <a:moveTo>
                      <a:pt x="2884193" y="584335"/>
                    </a:moveTo>
                    <a:lnTo>
                      <a:pt x="3049534" y="464900"/>
                    </a:lnTo>
                  </a:path>
                  <a:path w="4121150" h="757554">
                    <a:moveTo>
                      <a:pt x="2801783" y="571052"/>
                    </a:moveTo>
                    <a:lnTo>
                      <a:pt x="2967129" y="451617"/>
                    </a:lnTo>
                  </a:path>
                  <a:path w="4121150" h="757554">
                    <a:moveTo>
                      <a:pt x="2719378" y="557769"/>
                    </a:moveTo>
                    <a:lnTo>
                      <a:pt x="2884725" y="438334"/>
                    </a:lnTo>
                  </a:path>
                  <a:path w="4121150" h="757554">
                    <a:moveTo>
                      <a:pt x="2636974" y="544486"/>
                    </a:moveTo>
                    <a:lnTo>
                      <a:pt x="2802314" y="425051"/>
                    </a:lnTo>
                  </a:path>
                  <a:path w="4121150" h="757554">
                    <a:moveTo>
                      <a:pt x="2554570" y="531203"/>
                    </a:moveTo>
                    <a:lnTo>
                      <a:pt x="2719910" y="411768"/>
                    </a:lnTo>
                  </a:path>
                  <a:path w="4121150" h="757554">
                    <a:moveTo>
                      <a:pt x="2472166" y="517919"/>
                    </a:moveTo>
                    <a:lnTo>
                      <a:pt x="2637506" y="398485"/>
                    </a:lnTo>
                  </a:path>
                  <a:path w="4121150" h="757554">
                    <a:moveTo>
                      <a:pt x="2389762" y="504643"/>
                    </a:moveTo>
                    <a:lnTo>
                      <a:pt x="2555102" y="385202"/>
                    </a:lnTo>
                  </a:path>
                  <a:path w="4121150" h="757554">
                    <a:moveTo>
                      <a:pt x="2307351" y="491360"/>
                    </a:moveTo>
                    <a:lnTo>
                      <a:pt x="2472698" y="371919"/>
                    </a:lnTo>
                  </a:path>
                  <a:path w="4121150" h="757554">
                    <a:moveTo>
                      <a:pt x="2224946" y="478070"/>
                    </a:moveTo>
                    <a:lnTo>
                      <a:pt x="2390287" y="358636"/>
                    </a:lnTo>
                  </a:path>
                  <a:path w="4121150" h="757554">
                    <a:moveTo>
                      <a:pt x="2142542" y="464787"/>
                    </a:moveTo>
                    <a:lnTo>
                      <a:pt x="2307882" y="345353"/>
                    </a:lnTo>
                  </a:path>
                  <a:path w="4121150" h="757554">
                    <a:moveTo>
                      <a:pt x="2060138" y="451511"/>
                    </a:moveTo>
                    <a:lnTo>
                      <a:pt x="2225478" y="332070"/>
                    </a:lnTo>
                  </a:path>
                  <a:path w="4121150" h="757554">
                    <a:moveTo>
                      <a:pt x="1977734" y="438228"/>
                    </a:moveTo>
                    <a:lnTo>
                      <a:pt x="2143074" y="318786"/>
                    </a:lnTo>
                  </a:path>
                  <a:path w="4121150" h="757554">
                    <a:moveTo>
                      <a:pt x="1895323" y="424945"/>
                    </a:moveTo>
                    <a:lnTo>
                      <a:pt x="2060670" y="305503"/>
                    </a:lnTo>
                  </a:path>
                  <a:path w="4121150" h="757554">
                    <a:moveTo>
                      <a:pt x="1812919" y="411662"/>
                    </a:moveTo>
                    <a:lnTo>
                      <a:pt x="1978259" y="292220"/>
                    </a:lnTo>
                  </a:path>
                  <a:path w="4121150" h="757554">
                    <a:moveTo>
                      <a:pt x="1730515" y="398378"/>
                    </a:moveTo>
                    <a:lnTo>
                      <a:pt x="1895855" y="278937"/>
                    </a:lnTo>
                  </a:path>
                  <a:path w="4121150" h="757554">
                    <a:moveTo>
                      <a:pt x="1648110" y="385095"/>
                    </a:moveTo>
                    <a:lnTo>
                      <a:pt x="1813451" y="265654"/>
                    </a:lnTo>
                  </a:path>
                  <a:path w="4121150" h="757554">
                    <a:moveTo>
                      <a:pt x="1565706" y="371812"/>
                    </a:moveTo>
                    <a:lnTo>
                      <a:pt x="1731046" y="252371"/>
                    </a:lnTo>
                  </a:path>
                  <a:path w="4121150" h="757554">
                    <a:moveTo>
                      <a:pt x="1483302" y="358529"/>
                    </a:moveTo>
                    <a:lnTo>
                      <a:pt x="1648642" y="239088"/>
                    </a:lnTo>
                  </a:path>
                  <a:path w="4121150" h="757554">
                    <a:moveTo>
                      <a:pt x="1400891" y="345246"/>
                    </a:moveTo>
                    <a:lnTo>
                      <a:pt x="1566238" y="225805"/>
                    </a:lnTo>
                  </a:path>
                  <a:path w="4121150" h="757554">
                    <a:moveTo>
                      <a:pt x="1318487" y="331963"/>
                    </a:moveTo>
                    <a:lnTo>
                      <a:pt x="1483827" y="212522"/>
                    </a:lnTo>
                  </a:path>
                  <a:path w="4121150" h="757554">
                    <a:moveTo>
                      <a:pt x="1236083" y="318680"/>
                    </a:moveTo>
                    <a:lnTo>
                      <a:pt x="1401423" y="199239"/>
                    </a:lnTo>
                  </a:path>
                  <a:path w="4121150" h="757554">
                    <a:moveTo>
                      <a:pt x="1153678" y="305397"/>
                    </a:moveTo>
                    <a:lnTo>
                      <a:pt x="1319019" y="185956"/>
                    </a:lnTo>
                  </a:path>
                  <a:path w="4121150" h="757554">
                    <a:moveTo>
                      <a:pt x="1071274" y="292114"/>
                    </a:moveTo>
                    <a:lnTo>
                      <a:pt x="1236614" y="172673"/>
                    </a:lnTo>
                  </a:path>
                  <a:path w="4121150" h="757554">
                    <a:moveTo>
                      <a:pt x="988870" y="278831"/>
                    </a:moveTo>
                    <a:lnTo>
                      <a:pt x="1154210" y="159390"/>
                    </a:lnTo>
                  </a:path>
                  <a:path w="4121150" h="757554">
                    <a:moveTo>
                      <a:pt x="906459" y="265548"/>
                    </a:moveTo>
                    <a:lnTo>
                      <a:pt x="1071806" y="146107"/>
                    </a:lnTo>
                  </a:path>
                  <a:path w="4121150" h="757554">
                    <a:moveTo>
                      <a:pt x="824055" y="252265"/>
                    </a:moveTo>
                    <a:lnTo>
                      <a:pt x="989395" y="132824"/>
                    </a:lnTo>
                  </a:path>
                  <a:path w="4121150" h="757554">
                    <a:moveTo>
                      <a:pt x="741651" y="238982"/>
                    </a:moveTo>
                    <a:lnTo>
                      <a:pt x="906991" y="119540"/>
                    </a:lnTo>
                  </a:path>
                  <a:path w="4121150" h="757554">
                    <a:moveTo>
                      <a:pt x="659246" y="225699"/>
                    </a:moveTo>
                    <a:lnTo>
                      <a:pt x="824587" y="106257"/>
                    </a:lnTo>
                  </a:path>
                  <a:path w="4121150" h="757554">
                    <a:moveTo>
                      <a:pt x="576842" y="212416"/>
                    </a:moveTo>
                    <a:lnTo>
                      <a:pt x="742183" y="92974"/>
                    </a:lnTo>
                  </a:path>
                  <a:path w="4121150" h="757554">
                    <a:moveTo>
                      <a:pt x="494431" y="199132"/>
                    </a:moveTo>
                    <a:lnTo>
                      <a:pt x="659778" y="79698"/>
                    </a:lnTo>
                  </a:path>
                  <a:path w="4121150" h="757554">
                    <a:moveTo>
                      <a:pt x="412027" y="185849"/>
                    </a:moveTo>
                    <a:lnTo>
                      <a:pt x="577367" y="66408"/>
                    </a:lnTo>
                  </a:path>
                  <a:path w="4121150" h="757554">
                    <a:moveTo>
                      <a:pt x="329623" y="172566"/>
                    </a:moveTo>
                    <a:lnTo>
                      <a:pt x="494963" y="53132"/>
                    </a:lnTo>
                  </a:path>
                  <a:path w="4121150" h="757554">
                    <a:moveTo>
                      <a:pt x="247219" y="159283"/>
                    </a:moveTo>
                    <a:lnTo>
                      <a:pt x="412559" y="39842"/>
                    </a:lnTo>
                  </a:path>
                  <a:path w="4121150" h="757554">
                    <a:moveTo>
                      <a:pt x="164815" y="146000"/>
                    </a:moveTo>
                    <a:lnTo>
                      <a:pt x="330155" y="26566"/>
                    </a:lnTo>
                  </a:path>
                  <a:path w="4121150" h="757554">
                    <a:moveTo>
                      <a:pt x="82410" y="132717"/>
                    </a:moveTo>
                    <a:lnTo>
                      <a:pt x="247751" y="13283"/>
                    </a:lnTo>
                  </a:path>
                  <a:path w="4121150" h="757554">
                    <a:moveTo>
                      <a:pt x="0" y="119434"/>
                    </a:moveTo>
                    <a:lnTo>
                      <a:pt x="165346" y="0"/>
                    </a:lnTo>
                  </a:path>
                </a:pathLst>
              </a:custGeom>
              <a:ln w="31080">
                <a:solidFill>
                  <a:srgbClr val="FFFF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70">
                <a:extLst>
                  <a:ext uri="{FF2B5EF4-FFF2-40B4-BE49-F238E27FC236}">
                    <a16:creationId xmlns:a16="http://schemas.microsoft.com/office/drawing/2014/main" id="{B19ACFDA-3E25-7EB2-9C1D-5A8458250E85}"/>
                  </a:ext>
                </a:extLst>
              </p:cNvPr>
              <p:cNvSpPr/>
              <p:nvPr/>
            </p:nvSpPr>
            <p:spPr>
              <a:xfrm>
                <a:off x="2893120" y="4475260"/>
                <a:ext cx="1370330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1370329" h="352425">
                    <a:moveTo>
                      <a:pt x="1200741" y="351914"/>
                    </a:moveTo>
                    <a:lnTo>
                      <a:pt x="1370309" y="238556"/>
                    </a:lnTo>
                  </a:path>
                  <a:path w="1370329" h="352425">
                    <a:moveTo>
                      <a:pt x="1114973" y="334875"/>
                    </a:moveTo>
                    <a:lnTo>
                      <a:pt x="1284541" y="221517"/>
                    </a:lnTo>
                  </a:path>
                  <a:path w="1370329" h="352425">
                    <a:moveTo>
                      <a:pt x="1029204" y="317836"/>
                    </a:moveTo>
                    <a:lnTo>
                      <a:pt x="1198773" y="204478"/>
                    </a:lnTo>
                  </a:path>
                  <a:path w="1370329" h="352425">
                    <a:moveTo>
                      <a:pt x="943436" y="300796"/>
                    </a:moveTo>
                    <a:lnTo>
                      <a:pt x="1113005" y="187438"/>
                    </a:lnTo>
                  </a:path>
                  <a:path w="1370329" h="352425">
                    <a:moveTo>
                      <a:pt x="857668" y="283757"/>
                    </a:moveTo>
                    <a:lnTo>
                      <a:pt x="1027237" y="170399"/>
                    </a:lnTo>
                  </a:path>
                  <a:path w="1370329" h="352425">
                    <a:moveTo>
                      <a:pt x="771907" y="266718"/>
                    </a:moveTo>
                    <a:lnTo>
                      <a:pt x="941468" y="153360"/>
                    </a:lnTo>
                  </a:path>
                  <a:path w="1370329" h="352425">
                    <a:moveTo>
                      <a:pt x="686138" y="249672"/>
                    </a:moveTo>
                    <a:lnTo>
                      <a:pt x="855707" y="136320"/>
                    </a:lnTo>
                  </a:path>
                  <a:path w="1370329" h="352425">
                    <a:moveTo>
                      <a:pt x="600370" y="232633"/>
                    </a:moveTo>
                    <a:lnTo>
                      <a:pt x="769939" y="119275"/>
                    </a:lnTo>
                  </a:path>
                  <a:path w="1370329" h="352425">
                    <a:moveTo>
                      <a:pt x="514602" y="215593"/>
                    </a:moveTo>
                    <a:lnTo>
                      <a:pt x="684171" y="102235"/>
                    </a:lnTo>
                  </a:path>
                  <a:path w="1370329" h="352425">
                    <a:moveTo>
                      <a:pt x="428834" y="198554"/>
                    </a:moveTo>
                    <a:lnTo>
                      <a:pt x="598402" y="85196"/>
                    </a:lnTo>
                  </a:path>
                  <a:path w="1370329" h="352425">
                    <a:moveTo>
                      <a:pt x="343066" y="181515"/>
                    </a:moveTo>
                    <a:lnTo>
                      <a:pt x="512634" y="68157"/>
                    </a:lnTo>
                  </a:path>
                  <a:path w="1370329" h="352425">
                    <a:moveTo>
                      <a:pt x="257297" y="164476"/>
                    </a:moveTo>
                    <a:lnTo>
                      <a:pt x="426866" y="51117"/>
                    </a:lnTo>
                  </a:path>
                  <a:path w="1370329" h="352425">
                    <a:moveTo>
                      <a:pt x="171529" y="147436"/>
                    </a:moveTo>
                    <a:lnTo>
                      <a:pt x="341098" y="34078"/>
                    </a:lnTo>
                  </a:path>
                  <a:path w="1370329" h="352425">
                    <a:moveTo>
                      <a:pt x="85761" y="130397"/>
                    </a:moveTo>
                    <a:lnTo>
                      <a:pt x="255330" y="17039"/>
                    </a:lnTo>
                  </a:path>
                  <a:path w="1370329" h="352425">
                    <a:moveTo>
                      <a:pt x="0" y="113358"/>
                    </a:moveTo>
                    <a:lnTo>
                      <a:pt x="169561" y="0"/>
                    </a:lnTo>
                  </a:path>
                </a:pathLst>
              </a:custGeom>
              <a:ln w="31080">
                <a:solidFill>
                  <a:srgbClr val="FFFF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71">
                <a:extLst>
                  <a:ext uri="{FF2B5EF4-FFF2-40B4-BE49-F238E27FC236}">
                    <a16:creationId xmlns:a16="http://schemas.microsoft.com/office/drawing/2014/main" id="{3287868D-C1E2-428A-8167-4896F059F757}"/>
                  </a:ext>
                </a:extLst>
              </p:cNvPr>
              <p:cNvSpPr/>
              <p:nvPr/>
            </p:nvSpPr>
            <p:spPr>
              <a:xfrm>
                <a:off x="2453178" y="4322746"/>
                <a:ext cx="681355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681355" h="462279">
                    <a:moveTo>
                      <a:pt x="681086" y="0"/>
                    </a:moveTo>
                    <a:lnTo>
                      <a:pt x="0" y="104941"/>
                    </a:lnTo>
                    <a:lnTo>
                      <a:pt x="589248" y="462268"/>
                    </a:lnTo>
                    <a:lnTo>
                      <a:pt x="443214" y="192996"/>
                    </a:lnTo>
                    <a:lnTo>
                      <a:pt x="681086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72">
                <a:extLst>
                  <a:ext uri="{FF2B5EF4-FFF2-40B4-BE49-F238E27FC236}">
                    <a16:creationId xmlns:a16="http://schemas.microsoft.com/office/drawing/2014/main" id="{D943D5AE-8046-053E-7B7E-73620DAD7F01}"/>
                  </a:ext>
                </a:extLst>
              </p:cNvPr>
              <p:cNvSpPr/>
              <p:nvPr/>
            </p:nvSpPr>
            <p:spPr>
              <a:xfrm>
                <a:off x="16286471" y="6367642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object 73">
              <a:extLst>
                <a:ext uri="{FF2B5EF4-FFF2-40B4-BE49-F238E27FC236}">
                  <a16:creationId xmlns:a16="http://schemas.microsoft.com/office/drawing/2014/main" id="{1B9D978F-5B43-3C09-3F6F-5DB8CCB6B64A}"/>
                </a:ext>
              </a:extLst>
            </p:cNvPr>
            <p:cNvSpPr txBox="1"/>
            <p:nvPr/>
          </p:nvSpPr>
          <p:spPr>
            <a:xfrm>
              <a:off x="16409154" y="6383220"/>
              <a:ext cx="18923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390" dirty="0">
                  <a:solidFill>
                    <a:srgbClr val="231F20"/>
                  </a:solidFill>
                  <a:latin typeface="Arial Narrow"/>
                  <a:cs typeface="Arial Narrow"/>
                </a:rPr>
                <a:t>11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52" name="object 74">
              <a:extLst>
                <a:ext uri="{FF2B5EF4-FFF2-40B4-BE49-F238E27FC236}">
                  <a16:creationId xmlns:a16="http://schemas.microsoft.com/office/drawing/2014/main" id="{72B16E24-C470-4EE7-BF7B-B3A17FDF96D1}"/>
                </a:ext>
              </a:extLst>
            </p:cNvPr>
            <p:cNvGrpSpPr/>
            <p:nvPr/>
          </p:nvGrpSpPr>
          <p:grpSpPr>
            <a:xfrm>
              <a:off x="13292942" y="2102184"/>
              <a:ext cx="3425190" cy="4697095"/>
              <a:chOff x="13292942" y="2102184"/>
              <a:chExt cx="3425190" cy="4697095"/>
            </a:xfrm>
          </p:grpSpPr>
          <p:sp>
            <p:nvSpPr>
              <p:cNvPr id="59" name="object 75">
                <a:extLst>
                  <a:ext uri="{FF2B5EF4-FFF2-40B4-BE49-F238E27FC236}">
                    <a16:creationId xmlns:a16="http://schemas.microsoft.com/office/drawing/2014/main" id="{324B0CF6-2DC0-6B00-60EC-723668921430}"/>
                  </a:ext>
                </a:extLst>
              </p:cNvPr>
              <p:cNvSpPr/>
              <p:nvPr/>
            </p:nvSpPr>
            <p:spPr>
              <a:xfrm>
                <a:off x="16286470" y="6367642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76">
                <a:extLst>
                  <a:ext uri="{FF2B5EF4-FFF2-40B4-BE49-F238E27FC236}">
                    <a16:creationId xmlns:a16="http://schemas.microsoft.com/office/drawing/2014/main" id="{A3B43C7F-C49E-E08C-D7CF-5065993DD864}"/>
                  </a:ext>
                </a:extLst>
              </p:cNvPr>
              <p:cNvSpPr/>
              <p:nvPr/>
            </p:nvSpPr>
            <p:spPr>
              <a:xfrm>
                <a:off x="13292942" y="2102184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3" name="object 77">
              <a:extLst>
                <a:ext uri="{FF2B5EF4-FFF2-40B4-BE49-F238E27FC236}">
                  <a16:creationId xmlns:a16="http://schemas.microsoft.com/office/drawing/2014/main" id="{DBA6B86B-109F-2BEA-4629-125C535C78C9}"/>
                </a:ext>
              </a:extLst>
            </p:cNvPr>
            <p:cNvSpPr txBox="1"/>
            <p:nvPr/>
          </p:nvSpPr>
          <p:spPr>
            <a:xfrm>
              <a:off x="13425206" y="2117763"/>
              <a:ext cx="17018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130" dirty="0">
                  <a:solidFill>
                    <a:srgbClr val="231F20"/>
                  </a:solidFill>
                  <a:latin typeface="Arial Narrow"/>
                  <a:cs typeface="Arial Narrow"/>
                </a:rPr>
                <a:t>6</a:t>
              </a:r>
              <a:endParaRPr sz="2200">
                <a:latin typeface="Arial Narrow"/>
                <a:cs typeface="Arial Narrow"/>
              </a:endParaRPr>
            </a:p>
          </p:txBody>
        </p:sp>
        <p:grpSp>
          <p:nvGrpSpPr>
            <p:cNvPr id="54" name="object 78">
              <a:extLst>
                <a:ext uri="{FF2B5EF4-FFF2-40B4-BE49-F238E27FC236}">
                  <a16:creationId xmlns:a16="http://schemas.microsoft.com/office/drawing/2014/main" id="{7D2C85AC-06B1-C5B9-80F0-DCB1C869054D}"/>
                </a:ext>
              </a:extLst>
            </p:cNvPr>
            <p:cNvGrpSpPr/>
            <p:nvPr/>
          </p:nvGrpSpPr>
          <p:grpSpPr>
            <a:xfrm>
              <a:off x="7526517" y="2089484"/>
              <a:ext cx="6198235" cy="3395345"/>
              <a:chOff x="7526517" y="2089484"/>
              <a:chExt cx="6198235" cy="3395345"/>
            </a:xfrm>
          </p:grpSpPr>
          <p:sp>
            <p:nvSpPr>
              <p:cNvPr id="57" name="object 79">
                <a:extLst>
                  <a:ext uri="{FF2B5EF4-FFF2-40B4-BE49-F238E27FC236}">
                    <a16:creationId xmlns:a16="http://schemas.microsoft.com/office/drawing/2014/main" id="{EE186065-CCE3-6780-2FC8-0A1A7BD92567}"/>
                  </a:ext>
                </a:extLst>
              </p:cNvPr>
              <p:cNvSpPr/>
              <p:nvPr/>
            </p:nvSpPr>
            <p:spPr>
              <a:xfrm>
                <a:off x="13292942" y="2102184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418709"/>
                    </a:move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close/>
                  </a:path>
                </a:pathLst>
              </a:custGeom>
              <a:ln w="2528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80">
                <a:extLst>
                  <a:ext uri="{FF2B5EF4-FFF2-40B4-BE49-F238E27FC236}">
                    <a16:creationId xmlns:a16="http://schemas.microsoft.com/office/drawing/2014/main" id="{3344AB78-228F-F581-9E3B-55894D810AF3}"/>
                  </a:ext>
                </a:extLst>
              </p:cNvPr>
              <p:cNvSpPr/>
              <p:nvPr/>
            </p:nvSpPr>
            <p:spPr>
              <a:xfrm>
                <a:off x="7526517" y="5065981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357" y="0"/>
                    </a:moveTo>
                    <a:lnTo>
                      <a:pt x="161354" y="5528"/>
                    </a:lnTo>
                    <a:lnTo>
                      <a:pt x="117287" y="21278"/>
                    </a:lnTo>
                    <a:lnTo>
                      <a:pt x="78415" y="45990"/>
                    </a:lnTo>
                    <a:lnTo>
                      <a:pt x="45993" y="78411"/>
                    </a:lnTo>
                    <a:lnTo>
                      <a:pt x="21279" y="117282"/>
                    </a:lnTo>
                    <a:lnTo>
                      <a:pt x="5529" y="161347"/>
                    </a:lnTo>
                    <a:lnTo>
                      <a:pt x="0" y="209351"/>
                    </a:lnTo>
                    <a:lnTo>
                      <a:pt x="5529" y="257352"/>
                    </a:lnTo>
                    <a:lnTo>
                      <a:pt x="21279" y="301418"/>
                    </a:lnTo>
                    <a:lnTo>
                      <a:pt x="45993" y="340291"/>
                    </a:lnTo>
                    <a:lnTo>
                      <a:pt x="78415" y="372713"/>
                    </a:lnTo>
                    <a:lnTo>
                      <a:pt x="117287" y="397428"/>
                    </a:lnTo>
                    <a:lnTo>
                      <a:pt x="161354" y="413179"/>
                    </a:lnTo>
                    <a:lnTo>
                      <a:pt x="209357" y="418709"/>
                    </a:lnTo>
                    <a:lnTo>
                      <a:pt x="257361" y="413179"/>
                    </a:lnTo>
                    <a:lnTo>
                      <a:pt x="301428" y="397428"/>
                    </a:lnTo>
                    <a:lnTo>
                      <a:pt x="340300" y="372713"/>
                    </a:lnTo>
                    <a:lnTo>
                      <a:pt x="372722" y="340291"/>
                    </a:lnTo>
                    <a:lnTo>
                      <a:pt x="397436" y="301418"/>
                    </a:lnTo>
                    <a:lnTo>
                      <a:pt x="413186" y="257352"/>
                    </a:lnTo>
                    <a:lnTo>
                      <a:pt x="418715" y="209351"/>
                    </a:lnTo>
                    <a:lnTo>
                      <a:pt x="413186" y="161347"/>
                    </a:lnTo>
                    <a:lnTo>
                      <a:pt x="397436" y="117282"/>
                    </a:lnTo>
                    <a:lnTo>
                      <a:pt x="372722" y="78411"/>
                    </a:lnTo>
                    <a:lnTo>
                      <a:pt x="340300" y="45990"/>
                    </a:lnTo>
                    <a:lnTo>
                      <a:pt x="301428" y="21278"/>
                    </a:lnTo>
                    <a:lnTo>
                      <a:pt x="257361" y="5528"/>
                    </a:lnTo>
                    <a:lnTo>
                      <a:pt x="2093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5" name="object 81">
              <a:extLst>
                <a:ext uri="{FF2B5EF4-FFF2-40B4-BE49-F238E27FC236}">
                  <a16:creationId xmlns:a16="http://schemas.microsoft.com/office/drawing/2014/main" id="{883B4848-0135-B922-EF72-5E741DB514F9}"/>
                </a:ext>
              </a:extLst>
            </p:cNvPr>
            <p:cNvSpPr txBox="1"/>
            <p:nvPr/>
          </p:nvSpPr>
          <p:spPr>
            <a:xfrm>
              <a:off x="7649200" y="5081559"/>
              <a:ext cx="189230" cy="3638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200" b="1" spc="-390" dirty="0">
                  <a:solidFill>
                    <a:srgbClr val="231F20"/>
                  </a:solidFill>
                  <a:latin typeface="Arial Narrow"/>
                  <a:cs typeface="Arial Narrow"/>
                </a:rPr>
                <a:t>11</a:t>
              </a:r>
              <a:endParaRPr sz="2200">
                <a:latin typeface="Arial Narrow"/>
                <a:cs typeface="Arial Narrow"/>
              </a:endParaRPr>
            </a:p>
          </p:txBody>
        </p:sp>
        <p:sp>
          <p:nvSpPr>
            <p:cNvPr id="56" name="object 82">
              <a:extLst>
                <a:ext uri="{FF2B5EF4-FFF2-40B4-BE49-F238E27FC236}">
                  <a16:creationId xmlns:a16="http://schemas.microsoft.com/office/drawing/2014/main" id="{5BF16AEE-4A63-ECC4-3E82-EEDFADA40252}"/>
                </a:ext>
              </a:extLst>
            </p:cNvPr>
            <p:cNvSpPr/>
            <p:nvPr/>
          </p:nvSpPr>
          <p:spPr>
            <a:xfrm>
              <a:off x="7526517" y="5065981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357" y="418709"/>
                  </a:moveTo>
                  <a:lnTo>
                    <a:pt x="257361" y="413179"/>
                  </a:lnTo>
                  <a:lnTo>
                    <a:pt x="301428" y="397428"/>
                  </a:lnTo>
                  <a:lnTo>
                    <a:pt x="340300" y="372713"/>
                  </a:lnTo>
                  <a:lnTo>
                    <a:pt x="372722" y="340291"/>
                  </a:lnTo>
                  <a:lnTo>
                    <a:pt x="397436" y="301418"/>
                  </a:lnTo>
                  <a:lnTo>
                    <a:pt x="413186" y="257352"/>
                  </a:lnTo>
                  <a:lnTo>
                    <a:pt x="418715" y="209351"/>
                  </a:lnTo>
                  <a:lnTo>
                    <a:pt x="413186" y="161347"/>
                  </a:lnTo>
                  <a:lnTo>
                    <a:pt x="397436" y="117282"/>
                  </a:lnTo>
                  <a:lnTo>
                    <a:pt x="372722" y="78411"/>
                  </a:lnTo>
                  <a:lnTo>
                    <a:pt x="340300" y="45990"/>
                  </a:lnTo>
                  <a:lnTo>
                    <a:pt x="301428" y="21278"/>
                  </a:lnTo>
                  <a:lnTo>
                    <a:pt x="257361" y="5528"/>
                  </a:lnTo>
                  <a:lnTo>
                    <a:pt x="209357" y="0"/>
                  </a:lnTo>
                  <a:lnTo>
                    <a:pt x="161354" y="5528"/>
                  </a:lnTo>
                  <a:lnTo>
                    <a:pt x="117287" y="21278"/>
                  </a:lnTo>
                  <a:lnTo>
                    <a:pt x="78415" y="45990"/>
                  </a:lnTo>
                  <a:lnTo>
                    <a:pt x="45993" y="78411"/>
                  </a:lnTo>
                  <a:lnTo>
                    <a:pt x="21279" y="117282"/>
                  </a:lnTo>
                  <a:lnTo>
                    <a:pt x="5529" y="161347"/>
                  </a:lnTo>
                  <a:lnTo>
                    <a:pt x="0" y="209351"/>
                  </a:lnTo>
                  <a:lnTo>
                    <a:pt x="5529" y="257352"/>
                  </a:lnTo>
                  <a:lnTo>
                    <a:pt x="21279" y="301418"/>
                  </a:lnTo>
                  <a:lnTo>
                    <a:pt x="45993" y="340291"/>
                  </a:lnTo>
                  <a:lnTo>
                    <a:pt x="78415" y="372713"/>
                  </a:lnTo>
                  <a:lnTo>
                    <a:pt x="117287" y="397428"/>
                  </a:lnTo>
                  <a:lnTo>
                    <a:pt x="161354" y="413179"/>
                  </a:lnTo>
                  <a:lnTo>
                    <a:pt x="209357" y="418709"/>
                  </a:lnTo>
                  <a:close/>
                </a:path>
              </a:pathLst>
            </a:custGeom>
            <a:ln w="2528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17">
            <a:extLst>
              <a:ext uri="{FF2B5EF4-FFF2-40B4-BE49-F238E27FC236}">
                <a16:creationId xmlns:a16="http://schemas.microsoft.com/office/drawing/2014/main" id="{942DA29A-2873-B51B-B71E-7262AA4AEE8E}"/>
              </a:ext>
            </a:extLst>
          </p:cNvPr>
          <p:cNvSpPr txBox="1"/>
          <p:nvPr/>
        </p:nvSpPr>
        <p:spPr>
          <a:xfrm>
            <a:off x="20572941" y="1732783"/>
            <a:ext cx="4934313" cy="1173847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3000" b="1" spc="-55" dirty="0">
                <a:solidFill>
                  <a:srgbClr val="18488D"/>
                </a:solidFill>
                <a:latin typeface="+mj-lt"/>
                <a:cs typeface="Lucida Sans"/>
              </a:rPr>
              <a:t>LEGEND</a:t>
            </a:r>
            <a:endParaRPr sz="3000" dirty="0">
              <a:latin typeface="+mj-lt"/>
              <a:cs typeface="Lucida Sans"/>
            </a:endParaRPr>
          </a:p>
          <a:p>
            <a:pPr marL="460375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194310" algn="l"/>
              </a:tabLst>
            </a:pP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Bee</a:t>
            </a:r>
            <a:r>
              <a:rPr sz="3000" spc="-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20" dirty="0">
                <a:solidFill>
                  <a:srgbClr val="231F20"/>
                </a:solidFill>
                <a:latin typeface="+mj-lt"/>
                <a:cs typeface="Calibri"/>
              </a:rPr>
              <a:t>Branch</a:t>
            </a:r>
            <a:r>
              <a:rPr sz="3000" spc="-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Bicycle</a:t>
            </a:r>
            <a:r>
              <a:rPr sz="3000" spc="-3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&amp;</a:t>
            </a:r>
            <a:r>
              <a:rPr sz="3000" spc="-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20" dirty="0">
                <a:solidFill>
                  <a:srgbClr val="231F20"/>
                </a:solidFill>
                <a:latin typeface="+mj-lt"/>
                <a:cs typeface="Calibri"/>
              </a:rPr>
              <a:t>Pedestrian</a:t>
            </a:r>
            <a:r>
              <a:rPr sz="3000" spc="-3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10" dirty="0">
                <a:solidFill>
                  <a:srgbClr val="231F20"/>
                </a:solidFill>
                <a:latin typeface="+mj-lt"/>
                <a:cs typeface="Calibri"/>
              </a:rPr>
              <a:t>Trail</a:t>
            </a:r>
            <a:endParaRPr sz="3000" dirty="0">
              <a:latin typeface="+mj-lt"/>
              <a:cs typeface="Calibri"/>
            </a:endParaRPr>
          </a:p>
          <a:p>
            <a:pPr marL="487045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43840" algn="l"/>
              </a:tabLst>
            </a:pPr>
            <a:r>
              <a:rPr sz="3000" spc="-30" dirty="0">
                <a:solidFill>
                  <a:srgbClr val="231F20"/>
                </a:solidFill>
                <a:latin typeface="+mj-lt"/>
                <a:cs typeface="Calibri"/>
              </a:rPr>
              <a:t>Future</a:t>
            </a:r>
            <a:r>
              <a:rPr sz="3000" spc="-5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10" dirty="0">
                <a:solidFill>
                  <a:srgbClr val="231F20"/>
                </a:solidFill>
                <a:latin typeface="+mj-lt"/>
                <a:cs typeface="Calibri"/>
              </a:rPr>
              <a:t>Redevelopment</a:t>
            </a:r>
            <a:endParaRPr sz="3000" dirty="0">
              <a:latin typeface="+mj-lt"/>
              <a:cs typeface="Calibri"/>
            </a:endParaRPr>
          </a:p>
          <a:p>
            <a:pPr marL="487046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34950" algn="l"/>
              </a:tabLst>
            </a:pP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Bee</a:t>
            </a:r>
            <a:r>
              <a:rPr sz="3000" spc="-5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20" dirty="0">
                <a:solidFill>
                  <a:srgbClr val="231F20"/>
                </a:solidFill>
                <a:latin typeface="+mj-lt"/>
                <a:cs typeface="Calibri"/>
              </a:rPr>
              <a:t>Branch</a:t>
            </a:r>
            <a:r>
              <a:rPr sz="3000" spc="-4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10" dirty="0">
                <a:solidFill>
                  <a:srgbClr val="231F20"/>
                </a:solidFill>
                <a:latin typeface="+mj-lt"/>
                <a:cs typeface="Calibri"/>
              </a:rPr>
              <a:t>Creek</a:t>
            </a:r>
            <a:endParaRPr sz="3000" dirty="0">
              <a:latin typeface="+mj-lt"/>
              <a:cs typeface="Calibri"/>
            </a:endParaRPr>
          </a:p>
          <a:p>
            <a:pPr marL="487045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45110" algn="l"/>
              </a:tabLst>
            </a:pPr>
            <a:r>
              <a:rPr sz="3000" spc="-100" dirty="0">
                <a:solidFill>
                  <a:srgbClr val="231F20"/>
                </a:solidFill>
                <a:latin typeface="+mj-lt"/>
                <a:cs typeface="Calibri"/>
              </a:rPr>
              <a:t>16th</a:t>
            </a:r>
            <a:r>
              <a:rPr sz="3000" spc="5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Street</a:t>
            </a:r>
            <a:r>
              <a:rPr sz="3000" spc="5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Complete</a:t>
            </a:r>
            <a:r>
              <a:rPr sz="3000" spc="5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10" dirty="0">
                <a:solidFill>
                  <a:srgbClr val="231F20"/>
                </a:solidFill>
                <a:latin typeface="+mj-lt"/>
                <a:cs typeface="Calibri"/>
              </a:rPr>
              <a:t>Street</a:t>
            </a:r>
            <a:endParaRPr sz="3000" dirty="0">
              <a:latin typeface="+mj-lt"/>
              <a:cs typeface="Calibri"/>
            </a:endParaRPr>
          </a:p>
          <a:p>
            <a:pPr marL="487044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40029" algn="l"/>
              </a:tabLst>
            </a:pPr>
            <a:r>
              <a:rPr sz="3000" spc="-130" dirty="0">
                <a:solidFill>
                  <a:srgbClr val="231F20"/>
                </a:solidFill>
                <a:latin typeface="+mj-lt"/>
                <a:cs typeface="Calibri"/>
              </a:rPr>
              <a:t>14th</a:t>
            </a:r>
            <a:r>
              <a:rPr sz="3000" spc="2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dirty="0">
                <a:solidFill>
                  <a:srgbClr val="231F20"/>
                </a:solidFill>
                <a:latin typeface="+mj-lt"/>
                <a:cs typeface="Calibri"/>
              </a:rPr>
              <a:t>Street </a:t>
            </a:r>
            <a:r>
              <a:rPr sz="3000" spc="50" dirty="0">
                <a:solidFill>
                  <a:srgbClr val="231F20"/>
                </a:solidFill>
                <a:latin typeface="+mj-lt"/>
                <a:cs typeface="Calibri"/>
              </a:rPr>
              <a:t>CPKC</a:t>
            </a:r>
            <a:r>
              <a:rPr sz="3000" spc="1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20" dirty="0">
                <a:solidFill>
                  <a:srgbClr val="231F20"/>
                </a:solidFill>
                <a:latin typeface="+mj-lt"/>
                <a:cs typeface="Calibri"/>
              </a:rPr>
              <a:t>Railroad</a:t>
            </a:r>
            <a:r>
              <a:rPr sz="3000" spc="1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sz="3000" spc="-10" dirty="0">
                <a:solidFill>
                  <a:srgbClr val="231F20"/>
                </a:solidFill>
                <a:latin typeface="+mj-lt"/>
                <a:cs typeface="Calibri"/>
              </a:rPr>
              <a:t>Overpass</a:t>
            </a:r>
            <a:endParaRPr lang="en-US" sz="3000" spc="-10" dirty="0">
              <a:solidFill>
                <a:srgbClr val="231F20"/>
              </a:solidFill>
              <a:latin typeface="+mj-lt"/>
              <a:cs typeface="Calibri"/>
            </a:endParaRPr>
          </a:p>
          <a:p>
            <a:pPr marL="5270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33045" algn="l"/>
              </a:tabLst>
            </a:pP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Connectivity</a:t>
            </a:r>
            <a:r>
              <a:rPr lang="en-US" sz="3000" spc="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to</a:t>
            </a:r>
            <a:r>
              <a:rPr lang="en-US" sz="3000" spc="4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Chaplain</a:t>
            </a:r>
            <a:r>
              <a:rPr lang="en-US" sz="3000" spc="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Schmitt</a:t>
            </a:r>
            <a:r>
              <a:rPr lang="en-US" sz="3000" spc="4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Island</a:t>
            </a:r>
            <a:r>
              <a:rPr lang="en-US" sz="3000" spc="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&amp;</a:t>
            </a:r>
            <a:r>
              <a:rPr lang="en-US" sz="3000" spc="4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+mj-lt"/>
                <a:cs typeface="Calibri"/>
              </a:rPr>
              <a:t>Kerper</a:t>
            </a:r>
            <a:r>
              <a:rPr lang="en-US" sz="3000" spc="3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Boulevard</a:t>
            </a:r>
            <a:endParaRPr lang="en-US" sz="3000" dirty="0">
              <a:latin typeface="+mj-lt"/>
              <a:cs typeface="Calibri"/>
            </a:endParaRPr>
          </a:p>
          <a:p>
            <a:pPr marL="527049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205104" algn="l"/>
              </a:tabLst>
            </a:pP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Washington</a:t>
            </a:r>
            <a:r>
              <a:rPr lang="en-US" sz="3000" spc="6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Street</a:t>
            </a:r>
            <a:r>
              <a:rPr lang="en-US" sz="3000" spc="7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Neighborhood</a:t>
            </a:r>
            <a:r>
              <a:rPr lang="en-US" sz="3000" spc="6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Revitalization</a:t>
            </a:r>
            <a:endParaRPr lang="en-US" sz="3000" dirty="0">
              <a:latin typeface="+mj-lt"/>
              <a:cs typeface="Calibri"/>
            </a:endParaRPr>
          </a:p>
          <a:p>
            <a:pPr marL="12699">
              <a:lnSpc>
                <a:spcPct val="100000"/>
              </a:lnSpc>
              <a:spcBef>
                <a:spcPts val="600"/>
              </a:spcBef>
              <a:tabLst>
                <a:tab pos="205104" algn="l"/>
              </a:tabLst>
            </a:pPr>
            <a:r>
              <a:rPr lang="en-US" sz="3000" i="1" spc="50" dirty="0">
                <a:solidFill>
                  <a:srgbClr val="231F20"/>
                </a:solidFill>
                <a:latin typeface="+mj-lt"/>
                <a:cs typeface="Gill Sans MT"/>
              </a:rPr>
              <a:t>	    </a:t>
            </a:r>
            <a:r>
              <a:rPr lang="en-US" sz="2000" i="1" spc="50" dirty="0">
                <a:solidFill>
                  <a:srgbClr val="231F20"/>
                </a:solidFill>
                <a:latin typeface="+mj-lt"/>
                <a:cs typeface="Gill Sans MT"/>
              </a:rPr>
              <a:t>Dubuque’s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-114" dirty="0">
                <a:solidFill>
                  <a:srgbClr val="231F20"/>
                </a:solidFill>
                <a:latin typeface="+mj-lt"/>
                <a:cs typeface="Gill Sans MT"/>
              </a:rPr>
              <a:t>2</a:t>
            </a:r>
            <a:r>
              <a:rPr lang="en-US" sz="2000" i="1" spc="-60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95" dirty="0">
                <a:solidFill>
                  <a:srgbClr val="231F20"/>
                </a:solidFill>
                <a:latin typeface="+mj-lt"/>
                <a:cs typeface="Gill Sans MT"/>
              </a:rPr>
              <a:t>lowest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95" dirty="0">
                <a:solidFill>
                  <a:srgbClr val="231F20"/>
                </a:solidFill>
                <a:latin typeface="+mj-lt"/>
                <a:cs typeface="Gill Sans MT"/>
              </a:rPr>
              <a:t>income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65" dirty="0">
                <a:solidFill>
                  <a:srgbClr val="231F20"/>
                </a:solidFill>
                <a:latin typeface="+mj-lt"/>
                <a:cs typeface="Gill Sans MT"/>
              </a:rPr>
              <a:t>census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	       	        </a:t>
            </a:r>
            <a:r>
              <a:rPr lang="en-US" sz="2000" i="1" spc="80" dirty="0">
                <a:solidFill>
                  <a:srgbClr val="231F20"/>
                </a:solidFill>
                <a:latin typeface="+mj-lt"/>
                <a:cs typeface="Gill Sans MT"/>
              </a:rPr>
              <a:t>tracts</a:t>
            </a:r>
            <a:endParaRPr lang="en-US" sz="2000" dirty="0">
              <a:latin typeface="+mj-l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34315" algn="l"/>
              </a:tabLst>
            </a:pP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8.    Elm</a:t>
            </a:r>
            <a:r>
              <a:rPr lang="en-US" sz="3000" spc="2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Street</a:t>
            </a:r>
            <a:r>
              <a:rPr lang="en-US" sz="3000" spc="2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Complete</a:t>
            </a:r>
            <a:r>
              <a:rPr lang="en-US" sz="3000" spc="2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Street</a:t>
            </a:r>
            <a:endParaRPr lang="en-US" sz="3000" dirty="0">
              <a:latin typeface="+mj-lt"/>
              <a:cs typeface="Calibri"/>
            </a:endParaRPr>
          </a:p>
          <a:p>
            <a:pPr marL="191770">
              <a:lnSpc>
                <a:spcPct val="100000"/>
              </a:lnSpc>
              <a:spcBef>
                <a:spcPts val="600"/>
              </a:spcBef>
            </a:pPr>
            <a:r>
              <a:rPr lang="en-US" sz="3000" i="1" spc="90" dirty="0">
                <a:solidFill>
                  <a:srgbClr val="231F20"/>
                </a:solidFill>
                <a:latin typeface="+mj-lt"/>
                <a:cs typeface="Gill Sans MT"/>
              </a:rPr>
              <a:t>    </a:t>
            </a:r>
            <a:r>
              <a:rPr lang="en-US" sz="2000" i="1" spc="90" dirty="0">
                <a:solidFill>
                  <a:srgbClr val="231F20"/>
                </a:solidFill>
                <a:latin typeface="+mj-lt"/>
                <a:cs typeface="Gill Sans MT"/>
              </a:rPr>
              <a:t>Connecting</a:t>
            </a:r>
            <a:r>
              <a:rPr lang="en-US" sz="2000" i="1" spc="-60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145" dirty="0">
                <a:solidFill>
                  <a:srgbClr val="231F20"/>
                </a:solidFill>
                <a:latin typeface="+mj-lt"/>
                <a:cs typeface="Gill Sans MT"/>
              </a:rPr>
              <a:t>to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90" dirty="0">
                <a:solidFill>
                  <a:srgbClr val="231F20"/>
                </a:solidFill>
                <a:latin typeface="+mj-lt"/>
                <a:cs typeface="Gill Sans MT"/>
              </a:rPr>
              <a:t>Intermodal   	         </a:t>
            </a:r>
          </a:p>
          <a:p>
            <a:pPr marL="191770">
              <a:lnSpc>
                <a:spcPct val="100000"/>
              </a:lnSpc>
              <a:spcBef>
                <a:spcPts val="600"/>
              </a:spcBef>
            </a:pPr>
            <a:r>
              <a:rPr lang="en-US" sz="2000" i="1" spc="90" dirty="0">
                <a:solidFill>
                  <a:srgbClr val="231F20"/>
                </a:solidFill>
                <a:latin typeface="+mj-lt"/>
                <a:cs typeface="Gill Sans MT"/>
              </a:rPr>
              <a:t>      </a:t>
            </a:r>
            <a:r>
              <a:rPr lang="en-US" sz="2000" i="1" spc="85" dirty="0">
                <a:solidFill>
                  <a:srgbClr val="231F20"/>
                </a:solidFill>
                <a:latin typeface="+mj-lt"/>
                <a:cs typeface="Gill Sans MT"/>
              </a:rPr>
              <a:t>Transportation</a:t>
            </a:r>
            <a:r>
              <a:rPr lang="en-US" sz="2000" i="1" spc="-55" dirty="0">
                <a:solidFill>
                  <a:srgbClr val="231F20"/>
                </a:solidFill>
                <a:latin typeface="+mj-lt"/>
                <a:cs typeface="Gill Sans MT"/>
              </a:rPr>
              <a:t> </a:t>
            </a:r>
            <a:r>
              <a:rPr lang="en-US" sz="2000" i="1" spc="65" dirty="0">
                <a:solidFill>
                  <a:srgbClr val="231F20"/>
                </a:solidFill>
                <a:latin typeface="+mj-lt"/>
                <a:cs typeface="Gill Sans MT"/>
              </a:rPr>
              <a:t>Center.</a:t>
            </a:r>
          </a:p>
          <a:p>
            <a:pPr marL="219075" indent="-206375">
              <a:lnSpc>
                <a:spcPct val="100000"/>
              </a:lnSpc>
              <a:spcBef>
                <a:spcPts val="600"/>
              </a:spcBef>
              <a:buSzPct val="75675"/>
              <a:buAutoNum type="arabicPeriod" startAt="9"/>
              <a:tabLst>
                <a:tab pos="241300" algn="l"/>
              </a:tabLst>
            </a:pP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   To</a:t>
            </a:r>
            <a:r>
              <a:rPr lang="en-US" sz="3000" spc="-1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the</a:t>
            </a:r>
            <a:r>
              <a:rPr lang="en-US" sz="3000" spc="-1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j-lt"/>
                <a:cs typeface="Calibri"/>
              </a:rPr>
              <a:t>Intermodal</a:t>
            </a:r>
            <a:r>
              <a:rPr lang="en-US" sz="3000" spc="-15" dirty="0">
                <a:solidFill>
                  <a:srgbClr val="231F20"/>
                </a:solidFill>
                <a:latin typeface="+mj-lt"/>
                <a:cs typeface="Calibri"/>
              </a:rPr>
              <a:t>      	     	   </a:t>
            </a:r>
            <a:r>
              <a:rPr lang="en-US" sz="3000" spc="-20" dirty="0">
                <a:solidFill>
                  <a:srgbClr val="231F20"/>
                </a:solidFill>
                <a:latin typeface="+mj-lt"/>
                <a:cs typeface="Calibri"/>
              </a:rPr>
              <a:t>Transportation</a:t>
            </a:r>
            <a:r>
              <a:rPr lang="en-US" sz="3000" spc="-15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Center</a:t>
            </a:r>
            <a:endParaRPr lang="en-US" sz="3000" dirty="0">
              <a:latin typeface="+mj-lt"/>
              <a:cs typeface="Calibri"/>
            </a:endParaRPr>
          </a:p>
          <a:p>
            <a:pPr marL="299085" indent="-294005">
              <a:lnSpc>
                <a:spcPct val="100000"/>
              </a:lnSpc>
              <a:spcBef>
                <a:spcPts val="600"/>
              </a:spcBef>
              <a:buSzPct val="75675"/>
              <a:buAutoNum type="arabicPeriod" startAt="9"/>
              <a:tabLst>
                <a:tab pos="299085" algn="l"/>
              </a:tabLst>
            </a:pP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  Roundabouts</a:t>
            </a:r>
            <a:endParaRPr lang="en-US" sz="3000" dirty="0">
              <a:latin typeface="+mj-lt"/>
              <a:cs typeface="Calibri"/>
            </a:endParaRPr>
          </a:p>
          <a:p>
            <a:pPr marL="240029" indent="-238125">
              <a:lnSpc>
                <a:spcPct val="100000"/>
              </a:lnSpc>
              <a:spcBef>
                <a:spcPts val="600"/>
              </a:spcBef>
              <a:buSzPct val="75675"/>
              <a:buAutoNum type="arabicPeriod" startAt="9"/>
              <a:tabLst>
                <a:tab pos="240029" algn="l"/>
              </a:tabLst>
            </a:pPr>
            <a:r>
              <a:rPr lang="en-US" sz="3000" spc="50" dirty="0">
                <a:solidFill>
                  <a:srgbClr val="231F20"/>
                </a:solidFill>
                <a:latin typeface="+mj-lt"/>
                <a:cs typeface="Calibri"/>
              </a:rPr>
              <a:t>  CPKC</a:t>
            </a:r>
            <a:r>
              <a:rPr lang="en-US" sz="3000" spc="30" dirty="0">
                <a:solidFill>
                  <a:srgbClr val="231F20"/>
                </a:solidFill>
                <a:latin typeface="+mj-lt"/>
                <a:cs typeface="Calibri"/>
              </a:rPr>
              <a:t> </a:t>
            </a:r>
            <a:r>
              <a:rPr lang="en-US" sz="3000" spc="-10" dirty="0">
                <a:solidFill>
                  <a:srgbClr val="231F20"/>
                </a:solidFill>
                <a:latin typeface="+mj-lt"/>
                <a:cs typeface="Calibri"/>
              </a:rPr>
              <a:t>Railroad</a:t>
            </a:r>
            <a:endParaRPr lang="en-US" sz="3000" dirty="0">
              <a:latin typeface="+mj-lt"/>
              <a:cs typeface="Calibri"/>
            </a:endParaRPr>
          </a:p>
          <a:p>
            <a:pPr marL="191770">
              <a:lnSpc>
                <a:spcPct val="100000"/>
              </a:lnSpc>
            </a:pPr>
            <a:endParaRPr lang="en-US" sz="2400" dirty="0">
              <a:latin typeface="Gill Sans MT"/>
              <a:cs typeface="Gill Sans MT"/>
            </a:endParaRPr>
          </a:p>
          <a:p>
            <a:pPr marL="487044" indent="-457200">
              <a:lnSpc>
                <a:spcPct val="100000"/>
              </a:lnSpc>
              <a:spcBef>
                <a:spcPts val="40"/>
              </a:spcBef>
              <a:buFont typeface="+mj-lt"/>
              <a:buAutoNum type="arabicPeriod"/>
              <a:tabLst>
                <a:tab pos="240029" algn="l"/>
              </a:tabLst>
            </a:pPr>
            <a:endParaRPr sz="2500" dirty="0">
              <a:latin typeface="+mj-lt"/>
              <a:cs typeface="Calibri"/>
            </a:endParaRPr>
          </a:p>
        </p:txBody>
      </p:sp>
      <p:sp>
        <p:nvSpPr>
          <p:cNvPr id="95" name="object 3">
            <a:extLst>
              <a:ext uri="{FF2B5EF4-FFF2-40B4-BE49-F238E27FC236}">
                <a16:creationId xmlns:a16="http://schemas.microsoft.com/office/drawing/2014/main" id="{0810A4D7-332A-AC99-E170-AC40CF10D94D}"/>
              </a:ext>
            </a:extLst>
          </p:cNvPr>
          <p:cNvSpPr txBox="1">
            <a:spLocks/>
          </p:cNvSpPr>
          <p:nvPr/>
        </p:nvSpPr>
        <p:spPr>
          <a:xfrm>
            <a:off x="1337469" y="13735050"/>
            <a:ext cx="731520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38100">
                <a:spcBef>
                  <a:spcPts val="15"/>
                </a:spcBef>
              </a:pPr>
              <a:t>15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32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9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49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D2747B89-DE6D-5EE5-B093-C9A8450FF30C}"/>
              </a:ext>
            </a:extLst>
          </p:cNvPr>
          <p:cNvSpPr txBox="1">
            <a:spLocks/>
          </p:cNvSpPr>
          <p:nvPr/>
        </p:nvSpPr>
        <p:spPr>
          <a:xfrm>
            <a:off x="319187" y="323850"/>
            <a:ext cx="24106882" cy="11810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7500" b="1" dirty="0">
                <a:solidFill>
                  <a:srgbClr val="18488D"/>
                </a:solidFill>
                <a:cs typeface="Trebuchet MS"/>
              </a:rPr>
              <a:t>THANK YOU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06C637-3601-2BEE-7EBB-FE9D59F0D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212" y="3283249"/>
            <a:ext cx="3080162" cy="307250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632F3F6-1854-6AF3-7BBF-1A6C7A52F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447" y="7047023"/>
            <a:ext cx="5683846" cy="2766138"/>
          </a:xfrm>
          <a:prstGeom prst="rect">
            <a:avLst/>
          </a:prstGeom>
        </p:spPr>
      </p:pic>
      <p:pic>
        <p:nvPicPr>
          <p:cNvPr id="6" name="Picture 5" descr="A picture containing text, cave&#10;&#10;Description automatically generated">
            <a:extLst>
              <a:ext uri="{FF2B5EF4-FFF2-40B4-BE49-F238E27FC236}">
                <a16:creationId xmlns:a16="http://schemas.microsoft.com/office/drawing/2014/main" id="{CCECE161-8F9B-8EB3-AA80-20E254E10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1" y="7022258"/>
            <a:ext cx="3769469" cy="28271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08950E2-6527-BA98-6AC7-1C539FD9E4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81" y="9517783"/>
            <a:ext cx="4940558" cy="3296219"/>
          </a:xfrm>
          <a:prstGeom prst="rect">
            <a:avLst/>
          </a:prstGeom>
        </p:spPr>
      </p:pic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F8F2DAD-E2EB-186A-30E1-419C799081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2" y="3259887"/>
            <a:ext cx="5683844" cy="270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8DE52-5782-3E00-E2A5-35966B5F8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412" y="3283249"/>
            <a:ext cx="5632755" cy="2533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05253-B1B6-CFDA-FA90-DF1D2BEFB3D4}"/>
              </a:ext>
            </a:extLst>
          </p:cNvPr>
          <p:cNvSpPr txBox="1"/>
          <p:nvPr/>
        </p:nvSpPr>
        <p:spPr>
          <a:xfrm>
            <a:off x="-1518596" y="13618098"/>
            <a:ext cx="128497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16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989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9187" y="2683136"/>
            <a:ext cx="22506682" cy="7242054"/>
          </a:xfrm>
          <a:prstGeom prst="rect">
            <a:avLst/>
          </a:prstGeom>
        </p:spPr>
        <p:txBody>
          <a:bodyPr vert="horz" wrap="square" lIns="0" tIns="542615" rIns="0" bIns="0" rtlCol="0">
            <a:spAutoFit/>
          </a:bodyPr>
          <a:lstStyle/>
          <a:p>
            <a:pPr marL="2165149" indent="-958888">
              <a:spcBef>
                <a:spcPts val="1200"/>
              </a:spcBef>
              <a:spcAft>
                <a:spcPts val="1200"/>
              </a:spcAft>
              <a:buFont typeface="Courier New"/>
              <a:buChar char="o"/>
              <a:tabLst>
                <a:tab pos="2166479" algn="l"/>
              </a:tabLst>
            </a:pPr>
            <a:r>
              <a:rPr sz="7500" dirty="0">
                <a:latin typeface="+mj-lt"/>
                <a:cs typeface="Trebuchet MS"/>
              </a:rPr>
              <a:t>P</a:t>
            </a:r>
            <a:r>
              <a:rPr lang="en-US" sz="7500" dirty="0">
                <a:latin typeface="+mj-lt"/>
                <a:cs typeface="Trebuchet MS"/>
              </a:rPr>
              <a:t>artnerships</a:t>
            </a:r>
            <a:endParaRPr sz="7500" dirty="0">
              <a:latin typeface="+mj-lt"/>
              <a:cs typeface="Trebuchet MS"/>
            </a:endParaRPr>
          </a:p>
          <a:p>
            <a:pPr marL="2165149" indent="-958888">
              <a:spcBef>
                <a:spcPts val="1200"/>
              </a:spcBef>
              <a:spcAft>
                <a:spcPts val="1200"/>
              </a:spcAft>
              <a:buFont typeface="Courier New"/>
              <a:buChar char="o"/>
              <a:tabLst>
                <a:tab pos="2166479" algn="l"/>
              </a:tabLst>
            </a:pPr>
            <a:r>
              <a:rPr lang="en-US" sz="7500" dirty="0">
                <a:latin typeface="+mj-lt"/>
                <a:cs typeface="Trebuchet MS"/>
              </a:rPr>
              <a:t>US 20 / NW Arterial Improvements</a:t>
            </a:r>
          </a:p>
          <a:p>
            <a:pPr marL="2165149" indent="-958888">
              <a:spcBef>
                <a:spcPts val="1200"/>
              </a:spcBef>
              <a:spcAft>
                <a:spcPts val="1200"/>
              </a:spcAft>
              <a:buFont typeface="Courier New"/>
              <a:buChar char="o"/>
              <a:tabLst>
                <a:tab pos="2166479" algn="l"/>
              </a:tabLst>
            </a:pPr>
            <a:r>
              <a:rPr lang="en-US" sz="7500" dirty="0">
                <a:latin typeface="+mj-lt"/>
                <a:cs typeface="Trebuchet MS"/>
              </a:rPr>
              <a:t>Impact of Merger of CP &amp; KCS on DMATS</a:t>
            </a:r>
          </a:p>
          <a:p>
            <a:pPr marL="2165149" indent="-958888">
              <a:spcBef>
                <a:spcPts val="1200"/>
              </a:spcBef>
              <a:spcAft>
                <a:spcPts val="1200"/>
              </a:spcAft>
              <a:buFont typeface="Courier New"/>
              <a:buChar char="o"/>
              <a:tabLst>
                <a:tab pos="2166479" algn="l"/>
              </a:tabLst>
            </a:pPr>
            <a:r>
              <a:rPr lang="en-US" sz="7500" dirty="0">
                <a:latin typeface="+mj-lt"/>
                <a:cs typeface="Trebuchet MS"/>
              </a:rPr>
              <a:t>Building Bridges to Employment and Equity – RAISE Grant</a:t>
            </a:r>
            <a:endParaRPr sz="7500" dirty="0">
              <a:latin typeface="+mj-lt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2747B89-DE6D-5EE5-B093-C9A8450FF30C}"/>
              </a:ext>
            </a:extLst>
          </p:cNvPr>
          <p:cNvSpPr txBox="1">
            <a:spLocks/>
          </p:cNvSpPr>
          <p:nvPr/>
        </p:nvSpPr>
        <p:spPr>
          <a:xfrm>
            <a:off x="319187" y="323850"/>
            <a:ext cx="24106882" cy="11810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7500" b="1" dirty="0">
                <a:solidFill>
                  <a:srgbClr val="18488D"/>
                </a:solidFill>
                <a:cs typeface="Trebuchet MS"/>
              </a:rPr>
              <a:t>THIS</a:t>
            </a:r>
            <a:r>
              <a:rPr lang="en-US" sz="7500" b="1" spc="-31" dirty="0">
                <a:solidFill>
                  <a:srgbClr val="18488D"/>
                </a:solidFill>
                <a:cs typeface="Trebuchet MS"/>
              </a:rPr>
              <a:t> </a:t>
            </a:r>
            <a:r>
              <a:rPr lang="en-US" sz="7500" b="1" dirty="0">
                <a:solidFill>
                  <a:srgbClr val="18488D"/>
                </a:solidFill>
                <a:cs typeface="Trebuchet MS"/>
              </a:rPr>
              <a:t>PRESENTATION</a:t>
            </a:r>
            <a:r>
              <a:rPr lang="en-US" sz="7500" b="1" spc="-10" dirty="0">
                <a:solidFill>
                  <a:srgbClr val="18488D"/>
                </a:solidFill>
                <a:cs typeface="Trebuchet MS"/>
              </a:rPr>
              <a:t> </a:t>
            </a:r>
            <a:r>
              <a:rPr lang="en-US" sz="7500" b="1" dirty="0">
                <a:solidFill>
                  <a:srgbClr val="18488D"/>
                </a:solidFill>
                <a:cs typeface="Trebuchet MS"/>
              </a:rPr>
              <a:t>WILL</a:t>
            </a:r>
            <a:r>
              <a:rPr lang="en-US" sz="7500" b="1" spc="-10" dirty="0">
                <a:solidFill>
                  <a:srgbClr val="18488D"/>
                </a:solidFill>
                <a:cs typeface="Trebuchet MS"/>
              </a:rPr>
              <a:t> </a:t>
            </a:r>
            <a:r>
              <a:rPr lang="en-US" sz="7500" b="1" spc="-21" dirty="0">
                <a:solidFill>
                  <a:srgbClr val="18488D"/>
                </a:solidFill>
                <a:cs typeface="Trebuchet MS"/>
              </a:rPr>
              <a:t>COVER</a:t>
            </a:r>
            <a:endParaRPr lang="en-US" sz="7500" b="1" dirty="0">
              <a:solidFill>
                <a:srgbClr val="18488D"/>
              </a:solidFill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6976D-FBD0-8EBC-E015-F0E2AB7F8024}"/>
              </a:ext>
            </a:extLst>
          </p:cNvPr>
          <p:cNvSpPr txBox="1"/>
          <p:nvPr/>
        </p:nvSpPr>
        <p:spPr>
          <a:xfrm>
            <a:off x="-1518596" y="13618098"/>
            <a:ext cx="128497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2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490BA-E8F1-5FC4-AE94-FF3276CC63D3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D2747B89-DE6D-5EE5-B093-C9A8450FF30C}"/>
              </a:ext>
            </a:extLst>
          </p:cNvPr>
          <p:cNvSpPr txBox="1">
            <a:spLocks/>
          </p:cNvSpPr>
          <p:nvPr/>
        </p:nvSpPr>
        <p:spPr>
          <a:xfrm>
            <a:off x="319187" y="323850"/>
            <a:ext cx="24106882" cy="11810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59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6599">
              <a:spcBef>
                <a:spcPts val="4270"/>
              </a:spcBef>
            </a:pPr>
            <a:r>
              <a:rPr lang="en-US" sz="7500" b="1" dirty="0">
                <a:solidFill>
                  <a:srgbClr val="18488D"/>
                </a:solidFill>
                <a:cs typeface="Trebuchet MS"/>
              </a:rPr>
              <a:t>PARTNERHSIPS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06C637-3601-2BEE-7EBB-FE9D59F0D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212" y="3283249"/>
            <a:ext cx="3080162" cy="307250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632F3F6-1854-6AF3-7BBF-1A6C7A52F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447" y="7047023"/>
            <a:ext cx="5683846" cy="2766138"/>
          </a:xfrm>
          <a:prstGeom prst="rect">
            <a:avLst/>
          </a:prstGeom>
        </p:spPr>
      </p:pic>
      <p:pic>
        <p:nvPicPr>
          <p:cNvPr id="6" name="Picture 5" descr="A picture containing text, cave&#10;&#10;Description automatically generated">
            <a:extLst>
              <a:ext uri="{FF2B5EF4-FFF2-40B4-BE49-F238E27FC236}">
                <a16:creationId xmlns:a16="http://schemas.microsoft.com/office/drawing/2014/main" id="{CCECE161-8F9B-8EB3-AA80-20E254E10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1" y="7022258"/>
            <a:ext cx="3769469" cy="28271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08950E2-6527-BA98-6AC7-1C539FD9E4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81" y="9517783"/>
            <a:ext cx="4940558" cy="3296219"/>
          </a:xfrm>
          <a:prstGeom prst="rect">
            <a:avLst/>
          </a:prstGeom>
        </p:spPr>
      </p:pic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F8F2DAD-E2EB-186A-30E1-419C799081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2" y="3259887"/>
            <a:ext cx="5683844" cy="270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8DE52-5782-3E00-E2A5-35966B5F8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412" y="3283249"/>
            <a:ext cx="5632755" cy="2533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05253-B1B6-CFDA-FA90-DF1D2BEFB3D4}"/>
              </a:ext>
            </a:extLst>
          </p:cNvPr>
          <p:cNvSpPr txBox="1"/>
          <p:nvPr/>
        </p:nvSpPr>
        <p:spPr>
          <a:xfrm>
            <a:off x="-1518596" y="13618098"/>
            <a:ext cx="128497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3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173D9-F1A9-6715-A9EF-F933813E8379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204087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647" y="209629"/>
            <a:ext cx="25078822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lang="en-US" sz="7500" dirty="0"/>
              <a:t>THANK YOU</a:t>
            </a:r>
            <a:endParaRPr sz="7500" spc="-2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12FD9-205C-9C66-EE16-4578B6AE8C21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9E1E9-2A18-640B-42AF-61310CC84B3B}"/>
              </a:ext>
            </a:extLst>
          </p:cNvPr>
          <p:cNvSpPr/>
          <p:nvPr/>
        </p:nvSpPr>
        <p:spPr>
          <a:xfrm>
            <a:off x="18672424" y="2706884"/>
            <a:ext cx="6224141" cy="438974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18E99-5523-76AF-31D9-2C8A20FB1FF0}"/>
              </a:ext>
            </a:extLst>
          </p:cNvPr>
          <p:cNvSpPr/>
          <p:nvPr/>
        </p:nvSpPr>
        <p:spPr>
          <a:xfrm>
            <a:off x="18672424" y="8441993"/>
            <a:ext cx="6224141" cy="45207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C9E00E-420A-2EDF-D47B-A3F3306FE72D}"/>
              </a:ext>
            </a:extLst>
          </p:cNvPr>
          <p:cNvSpPr/>
          <p:nvPr/>
        </p:nvSpPr>
        <p:spPr>
          <a:xfrm>
            <a:off x="11641354" y="8441993"/>
            <a:ext cx="6535126" cy="452079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E50CFD-3E5B-7C51-CFF9-59A0B893F98D}"/>
              </a:ext>
            </a:extLst>
          </p:cNvPr>
          <p:cNvSpPr/>
          <p:nvPr/>
        </p:nvSpPr>
        <p:spPr>
          <a:xfrm>
            <a:off x="11624470" y="2715908"/>
            <a:ext cx="6569174" cy="43897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1A2CD-DCBA-A71E-7A41-602B59295C8D}"/>
              </a:ext>
            </a:extLst>
          </p:cNvPr>
          <p:cNvSpPr txBox="1"/>
          <p:nvPr/>
        </p:nvSpPr>
        <p:spPr>
          <a:xfrm>
            <a:off x="11607306" y="1879139"/>
            <a:ext cx="6569174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+mj-lt"/>
              </a:rPr>
              <a:t>US 52 / SW ARTERIAL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59ABF-37D7-4F6C-43D9-D58FDC999530}"/>
              </a:ext>
            </a:extLst>
          </p:cNvPr>
          <p:cNvSpPr txBox="1"/>
          <p:nvPr/>
        </p:nvSpPr>
        <p:spPr>
          <a:xfrm>
            <a:off x="18649034" y="1879139"/>
            <a:ext cx="6224141" cy="630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+mj-lt"/>
              </a:rPr>
              <a:t>SWISS VALLEY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465ED-6841-D3C5-2EAF-948AE7E881C1}"/>
              </a:ext>
            </a:extLst>
          </p:cNvPr>
          <p:cNvSpPr txBox="1"/>
          <p:nvPr/>
        </p:nvSpPr>
        <p:spPr>
          <a:xfrm>
            <a:off x="11624470" y="7547631"/>
            <a:ext cx="6552010" cy="630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+mj-lt"/>
              </a:rPr>
              <a:t>IA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08CB2-F338-E669-EAA3-044F070765FF}"/>
              </a:ext>
            </a:extLst>
          </p:cNvPr>
          <p:cNvSpPr txBox="1"/>
          <p:nvPr/>
        </p:nvSpPr>
        <p:spPr>
          <a:xfrm>
            <a:off x="18615633" y="7512943"/>
            <a:ext cx="6224141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+mj-lt"/>
              </a:rPr>
              <a:t>JOHN DEERE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C2C921-2A44-FC75-CB1C-81A66181E8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21" t="16485" r="27706" b="1833"/>
          <a:stretch/>
        </p:blipFill>
        <p:spPr>
          <a:xfrm>
            <a:off x="270669" y="1879139"/>
            <a:ext cx="11060461" cy="110836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F6CE25B9-F5E9-E37C-038B-681E8F8C94E1}"/>
              </a:ext>
            </a:extLst>
          </p:cNvPr>
          <p:cNvGrpSpPr/>
          <p:nvPr/>
        </p:nvGrpSpPr>
        <p:grpSpPr>
          <a:xfrm>
            <a:off x="9845058" y="13414729"/>
            <a:ext cx="4622800" cy="945515"/>
            <a:chOff x="7129639" y="13414728"/>
            <a:chExt cx="4622800" cy="94551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2B62ACD3-F74C-3AA4-8DDA-333D96D56FFD}"/>
                </a:ext>
              </a:extLst>
            </p:cNvPr>
            <p:cNvSpPr/>
            <p:nvPr/>
          </p:nvSpPr>
          <p:spPr>
            <a:xfrm>
              <a:off x="7129639" y="13414728"/>
              <a:ext cx="4622800" cy="711200"/>
            </a:xfrm>
            <a:custGeom>
              <a:avLst/>
              <a:gdLst/>
              <a:ahLst/>
              <a:cxnLst/>
              <a:rect l="l" t="t" r="r" b="b"/>
              <a:pathLst>
                <a:path w="4622800" h="711200">
                  <a:moveTo>
                    <a:pt x="3456561" y="0"/>
                  </a:moveTo>
                  <a:lnTo>
                    <a:pt x="3437608" y="1454"/>
                  </a:lnTo>
                  <a:lnTo>
                    <a:pt x="16952" y="692599"/>
                  </a:lnTo>
                  <a:lnTo>
                    <a:pt x="4120" y="695872"/>
                  </a:lnTo>
                  <a:lnTo>
                    <a:pt x="0" y="698558"/>
                  </a:lnTo>
                  <a:lnTo>
                    <a:pt x="4565" y="700386"/>
                  </a:lnTo>
                  <a:lnTo>
                    <a:pt x="17790" y="701082"/>
                  </a:lnTo>
                  <a:lnTo>
                    <a:pt x="4604663" y="711154"/>
                  </a:lnTo>
                  <a:lnTo>
                    <a:pt x="4617935" y="710333"/>
                  </a:lnTo>
                  <a:lnTo>
                    <a:pt x="4622627" y="708024"/>
                  </a:lnTo>
                  <a:lnTo>
                    <a:pt x="4618695" y="704573"/>
                  </a:lnTo>
                  <a:lnTo>
                    <a:pt x="4606092" y="700331"/>
                  </a:lnTo>
                  <a:lnTo>
                    <a:pt x="4409540" y="586486"/>
                  </a:lnTo>
                  <a:lnTo>
                    <a:pt x="4037251" y="352057"/>
                  </a:lnTo>
                  <a:lnTo>
                    <a:pt x="3676525" y="120710"/>
                  </a:lnTo>
                  <a:lnTo>
                    <a:pt x="3514660" y="16113"/>
                  </a:lnTo>
                  <a:lnTo>
                    <a:pt x="3497566" y="7800"/>
                  </a:lnTo>
                  <a:lnTo>
                    <a:pt x="3477373" y="2272"/>
                  </a:lnTo>
                  <a:lnTo>
                    <a:pt x="3456561" y="0"/>
                  </a:lnTo>
                  <a:close/>
                </a:path>
              </a:pathLst>
            </a:custGeom>
            <a:solidFill>
              <a:srgbClr val="192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43F0AE83-5909-FBEA-2624-3AA6CEDDFB8A}"/>
                </a:ext>
              </a:extLst>
            </p:cNvPr>
            <p:cNvSpPr/>
            <p:nvPr/>
          </p:nvSpPr>
          <p:spPr>
            <a:xfrm>
              <a:off x="7739785" y="13458961"/>
              <a:ext cx="3884295" cy="901700"/>
            </a:xfrm>
            <a:custGeom>
              <a:avLst/>
              <a:gdLst/>
              <a:ahLst/>
              <a:cxnLst/>
              <a:rect l="l" t="t" r="r" b="b"/>
              <a:pathLst>
                <a:path w="3884295" h="901700">
                  <a:moveTo>
                    <a:pt x="2599067" y="0"/>
                  </a:moveTo>
                  <a:lnTo>
                    <a:pt x="2580595" y="3786"/>
                  </a:lnTo>
                  <a:lnTo>
                    <a:pt x="0" y="901109"/>
                  </a:lnTo>
                  <a:lnTo>
                    <a:pt x="1847551" y="901109"/>
                  </a:lnTo>
                  <a:lnTo>
                    <a:pt x="3866200" y="676223"/>
                  </a:lnTo>
                  <a:lnTo>
                    <a:pt x="3879308" y="673815"/>
                  </a:lnTo>
                  <a:lnTo>
                    <a:pt x="3883750" y="670742"/>
                  </a:lnTo>
                  <a:lnTo>
                    <a:pt x="3879513" y="667391"/>
                  </a:lnTo>
                  <a:lnTo>
                    <a:pt x="3866586" y="664150"/>
                  </a:lnTo>
                  <a:lnTo>
                    <a:pt x="3649500" y="557052"/>
                  </a:lnTo>
                  <a:lnTo>
                    <a:pt x="3237016" y="332955"/>
                  </a:lnTo>
                  <a:lnTo>
                    <a:pt x="2657527" y="10620"/>
                  </a:lnTo>
                  <a:lnTo>
                    <a:pt x="2640008" y="3636"/>
                  </a:lnTo>
                  <a:lnTo>
                    <a:pt x="2619697" y="23"/>
                  </a:lnTo>
                  <a:lnTo>
                    <a:pt x="2599067" y="0"/>
                  </a:lnTo>
                  <a:close/>
                </a:path>
              </a:pathLst>
            </a:custGeom>
            <a:solidFill>
              <a:srgbClr val="D7D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43D8FCB7-6A0A-5C19-B19C-5320A98D734A}"/>
                </a:ext>
              </a:extLst>
            </p:cNvPr>
            <p:cNvSpPr/>
            <p:nvPr/>
          </p:nvSpPr>
          <p:spPr>
            <a:xfrm>
              <a:off x="7557391" y="13739307"/>
              <a:ext cx="4100195" cy="621030"/>
            </a:xfrm>
            <a:custGeom>
              <a:avLst/>
              <a:gdLst/>
              <a:ahLst/>
              <a:cxnLst/>
              <a:rect l="l" t="t" r="r" b="b"/>
              <a:pathLst>
                <a:path w="4100195" h="621030">
                  <a:moveTo>
                    <a:pt x="3084221" y="0"/>
                  </a:moveTo>
                  <a:lnTo>
                    <a:pt x="3065268" y="1454"/>
                  </a:lnTo>
                  <a:lnTo>
                    <a:pt x="0" y="620762"/>
                  </a:lnTo>
                  <a:lnTo>
                    <a:pt x="4100087" y="620762"/>
                  </a:lnTo>
                  <a:lnTo>
                    <a:pt x="3992499" y="558256"/>
                  </a:lnTo>
                  <a:lnTo>
                    <a:pt x="3639030" y="335487"/>
                  </a:lnTo>
                  <a:lnTo>
                    <a:pt x="3296211" y="115558"/>
                  </a:lnTo>
                  <a:lnTo>
                    <a:pt x="3142321" y="16107"/>
                  </a:lnTo>
                  <a:lnTo>
                    <a:pt x="3125226" y="7798"/>
                  </a:lnTo>
                  <a:lnTo>
                    <a:pt x="3105034" y="2271"/>
                  </a:lnTo>
                  <a:lnTo>
                    <a:pt x="3084221" y="0"/>
                  </a:lnTo>
                  <a:close/>
                </a:path>
              </a:pathLst>
            </a:custGeom>
            <a:solidFill>
              <a:srgbClr val="184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DF5875-454C-4074-D714-FEE4B6DB6C4F}"/>
              </a:ext>
            </a:extLst>
          </p:cNvPr>
          <p:cNvSpPr txBox="1"/>
          <p:nvPr/>
        </p:nvSpPr>
        <p:spPr>
          <a:xfrm>
            <a:off x="-1518596" y="13618098"/>
            <a:ext cx="128497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lang="en-US" sz="2700" b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4</a:t>
            </a:fld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lang="en-US"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lang="en-US"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740" y="302163"/>
            <a:ext cx="25297198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lang="en-US" sz="7500" dirty="0"/>
              <a:t>US 20 / NW ARTERIAL INTERSECTION</a:t>
            </a:r>
            <a:endParaRPr sz="7500" spc="-42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-701643" y="13654536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5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C38DB-31EC-96EF-7B76-14E736A4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7645" r="19062" b="6346"/>
          <a:stretch/>
        </p:blipFill>
        <p:spPr>
          <a:xfrm>
            <a:off x="44866" y="2169032"/>
            <a:ext cx="9530736" cy="1067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FC141-62F4-D8EF-1B1C-2D107C8D5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9" t="13798" r="10528" b="2115"/>
          <a:stretch/>
        </p:blipFill>
        <p:spPr>
          <a:xfrm>
            <a:off x="9739659" y="2169032"/>
            <a:ext cx="15770257" cy="10653463"/>
          </a:xfrm>
          <a:prstGeom prst="rect">
            <a:avLst/>
          </a:prstGeom>
        </p:spPr>
      </p:pic>
      <p:sp>
        <p:nvSpPr>
          <p:cNvPr id="8" name="object 32">
            <a:extLst>
              <a:ext uri="{FF2B5EF4-FFF2-40B4-BE49-F238E27FC236}">
                <a16:creationId xmlns:a16="http://schemas.microsoft.com/office/drawing/2014/main" id="{E1279444-8D22-D592-A181-2A7277E2BDA1}"/>
              </a:ext>
            </a:extLst>
          </p:cNvPr>
          <p:cNvSpPr/>
          <p:nvPr/>
        </p:nvSpPr>
        <p:spPr>
          <a:xfrm>
            <a:off x="16438118" y="8299003"/>
            <a:ext cx="4468614" cy="1595934"/>
          </a:xfrm>
          <a:custGeom>
            <a:avLst/>
            <a:gdLst/>
            <a:ahLst/>
            <a:cxnLst/>
            <a:rect l="l" t="t" r="r" b="b"/>
            <a:pathLst>
              <a:path w="2332354" h="1254125">
                <a:moveTo>
                  <a:pt x="1168654" y="438404"/>
                </a:moveTo>
                <a:lnTo>
                  <a:pt x="135889" y="438404"/>
                </a:lnTo>
                <a:lnTo>
                  <a:pt x="92935" y="445331"/>
                </a:lnTo>
                <a:lnTo>
                  <a:pt x="55632" y="464620"/>
                </a:lnTo>
                <a:lnTo>
                  <a:pt x="26216" y="494036"/>
                </a:lnTo>
                <a:lnTo>
                  <a:pt x="6927" y="531339"/>
                </a:lnTo>
                <a:lnTo>
                  <a:pt x="0" y="574294"/>
                </a:lnTo>
                <a:lnTo>
                  <a:pt x="0" y="1117854"/>
                </a:lnTo>
                <a:lnTo>
                  <a:pt x="6927" y="1160808"/>
                </a:lnTo>
                <a:lnTo>
                  <a:pt x="26216" y="1198111"/>
                </a:lnTo>
                <a:lnTo>
                  <a:pt x="55632" y="1227527"/>
                </a:lnTo>
                <a:lnTo>
                  <a:pt x="92935" y="1246816"/>
                </a:lnTo>
                <a:lnTo>
                  <a:pt x="135889" y="1253744"/>
                </a:lnTo>
                <a:lnTo>
                  <a:pt x="1168654" y="1253744"/>
                </a:lnTo>
                <a:lnTo>
                  <a:pt x="1211608" y="1246816"/>
                </a:lnTo>
                <a:lnTo>
                  <a:pt x="1248911" y="1227527"/>
                </a:lnTo>
                <a:lnTo>
                  <a:pt x="1278327" y="1198111"/>
                </a:lnTo>
                <a:lnTo>
                  <a:pt x="1297616" y="1160808"/>
                </a:lnTo>
                <a:lnTo>
                  <a:pt x="1304543" y="1117854"/>
                </a:lnTo>
                <a:lnTo>
                  <a:pt x="1304543" y="778129"/>
                </a:lnTo>
                <a:lnTo>
                  <a:pt x="1573717" y="574294"/>
                </a:lnTo>
                <a:lnTo>
                  <a:pt x="1304543" y="574294"/>
                </a:lnTo>
                <a:lnTo>
                  <a:pt x="1297616" y="531339"/>
                </a:lnTo>
                <a:lnTo>
                  <a:pt x="1278327" y="494036"/>
                </a:lnTo>
                <a:lnTo>
                  <a:pt x="1248911" y="464620"/>
                </a:lnTo>
                <a:lnTo>
                  <a:pt x="1211608" y="445331"/>
                </a:lnTo>
                <a:lnTo>
                  <a:pt x="1168654" y="438404"/>
                </a:lnTo>
                <a:close/>
              </a:path>
              <a:path w="2332354" h="1254125">
                <a:moveTo>
                  <a:pt x="2332101" y="0"/>
                </a:moveTo>
                <a:lnTo>
                  <a:pt x="1304543" y="574294"/>
                </a:lnTo>
                <a:lnTo>
                  <a:pt x="1573717" y="574294"/>
                </a:lnTo>
                <a:lnTo>
                  <a:pt x="2332101" y="0"/>
                </a:lnTo>
                <a:close/>
              </a:path>
            </a:pathLst>
          </a:custGeom>
          <a:solidFill>
            <a:srgbClr val="FFFFFF"/>
          </a:solidFill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4">
            <a:extLst>
              <a:ext uri="{FF2B5EF4-FFF2-40B4-BE49-F238E27FC236}">
                <a16:creationId xmlns:a16="http://schemas.microsoft.com/office/drawing/2014/main" id="{FA175A06-ABBC-6071-E432-A316999A6BA6}"/>
              </a:ext>
            </a:extLst>
          </p:cNvPr>
          <p:cNvSpPr txBox="1"/>
          <p:nvPr/>
        </p:nvSpPr>
        <p:spPr>
          <a:xfrm>
            <a:off x="16438116" y="8999417"/>
            <a:ext cx="2393900" cy="736027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309877" marR="289928" algn="ctr">
              <a:spcBef>
                <a:spcPts val="209"/>
              </a:spcBef>
            </a:pPr>
            <a:r>
              <a:rPr lang="en-US" sz="2304" b="1" spc="-21" dirty="0">
                <a:latin typeface="Trebuchet MS"/>
                <a:cs typeface="Trebuchet MS"/>
              </a:rPr>
              <a:t>MAJOR COMMERCIAL</a:t>
            </a:r>
            <a:endParaRPr sz="2304" dirty="0">
              <a:latin typeface="Trebuchet MS"/>
              <a:cs typeface="Trebuchet MS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12F29E65-91C3-5207-C3DD-45A918C964A1}"/>
              </a:ext>
            </a:extLst>
          </p:cNvPr>
          <p:cNvSpPr/>
          <p:nvPr/>
        </p:nvSpPr>
        <p:spPr>
          <a:xfrm>
            <a:off x="16162087" y="2872830"/>
            <a:ext cx="2393900" cy="2553492"/>
          </a:xfrm>
          <a:custGeom>
            <a:avLst/>
            <a:gdLst/>
            <a:ahLst/>
            <a:cxnLst/>
            <a:rect l="l" t="t" r="r" b="b"/>
            <a:pathLst>
              <a:path w="657225" h="755014">
                <a:moveTo>
                  <a:pt x="547370" y="281939"/>
                </a:moveTo>
                <a:lnTo>
                  <a:pt x="383159" y="281939"/>
                </a:lnTo>
                <a:lnTo>
                  <a:pt x="495935" y="754888"/>
                </a:lnTo>
                <a:lnTo>
                  <a:pt x="547370" y="281939"/>
                </a:lnTo>
                <a:close/>
              </a:path>
              <a:path w="657225" h="755014">
                <a:moveTo>
                  <a:pt x="609853" y="0"/>
                </a:moveTo>
                <a:lnTo>
                  <a:pt x="46990" y="0"/>
                </a:lnTo>
                <a:lnTo>
                  <a:pt x="28717" y="3698"/>
                </a:lnTo>
                <a:lnTo>
                  <a:pt x="13779" y="13779"/>
                </a:lnTo>
                <a:lnTo>
                  <a:pt x="3698" y="28717"/>
                </a:lnTo>
                <a:lnTo>
                  <a:pt x="0" y="46989"/>
                </a:lnTo>
                <a:lnTo>
                  <a:pt x="0" y="234950"/>
                </a:lnTo>
                <a:lnTo>
                  <a:pt x="3698" y="253222"/>
                </a:lnTo>
                <a:lnTo>
                  <a:pt x="13779" y="268160"/>
                </a:lnTo>
                <a:lnTo>
                  <a:pt x="28717" y="278241"/>
                </a:lnTo>
                <a:lnTo>
                  <a:pt x="46990" y="281939"/>
                </a:lnTo>
                <a:lnTo>
                  <a:pt x="609853" y="281939"/>
                </a:lnTo>
                <a:lnTo>
                  <a:pt x="628126" y="278241"/>
                </a:lnTo>
                <a:lnTo>
                  <a:pt x="643064" y="268160"/>
                </a:lnTo>
                <a:lnTo>
                  <a:pt x="653145" y="253222"/>
                </a:lnTo>
                <a:lnTo>
                  <a:pt x="656844" y="234950"/>
                </a:lnTo>
                <a:lnTo>
                  <a:pt x="656844" y="46989"/>
                </a:lnTo>
                <a:lnTo>
                  <a:pt x="653145" y="28717"/>
                </a:lnTo>
                <a:lnTo>
                  <a:pt x="643064" y="13779"/>
                </a:lnTo>
                <a:lnTo>
                  <a:pt x="628126" y="3698"/>
                </a:lnTo>
                <a:lnTo>
                  <a:pt x="609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4">
            <a:extLst>
              <a:ext uri="{FF2B5EF4-FFF2-40B4-BE49-F238E27FC236}">
                <a16:creationId xmlns:a16="http://schemas.microsoft.com/office/drawing/2014/main" id="{AEF9E452-E65C-0C47-2E5F-3531632DAFC4}"/>
              </a:ext>
            </a:extLst>
          </p:cNvPr>
          <p:cNvSpPr txBox="1"/>
          <p:nvPr/>
        </p:nvSpPr>
        <p:spPr>
          <a:xfrm>
            <a:off x="16118930" y="2934870"/>
            <a:ext cx="2393900" cy="736027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309877" marR="289928" algn="ctr">
              <a:spcBef>
                <a:spcPts val="209"/>
              </a:spcBef>
            </a:pPr>
            <a:r>
              <a:rPr lang="en-US" sz="2304" b="1" spc="-21" dirty="0">
                <a:latin typeface="Trebuchet MS"/>
                <a:cs typeface="Trebuchet MS"/>
              </a:rPr>
              <a:t>MAJOR INDUSTRIAL</a:t>
            </a:r>
            <a:endParaRPr sz="2304" dirty="0">
              <a:latin typeface="Trebuchet MS"/>
              <a:cs typeface="Trebuchet MS"/>
            </a:endParaRPr>
          </a:p>
        </p:txBody>
      </p:sp>
      <p:grpSp>
        <p:nvGrpSpPr>
          <p:cNvPr id="12" name="object 25">
            <a:extLst>
              <a:ext uri="{FF2B5EF4-FFF2-40B4-BE49-F238E27FC236}">
                <a16:creationId xmlns:a16="http://schemas.microsoft.com/office/drawing/2014/main" id="{EAADC8F6-EFB9-0B2E-1871-B94CAF7BA955}"/>
              </a:ext>
            </a:extLst>
          </p:cNvPr>
          <p:cNvGrpSpPr/>
          <p:nvPr/>
        </p:nvGrpSpPr>
        <p:grpSpPr>
          <a:xfrm>
            <a:off x="21706075" y="5936345"/>
            <a:ext cx="3458937" cy="845845"/>
            <a:chOff x="9505313" y="3836670"/>
            <a:chExt cx="1727836" cy="403860"/>
          </a:xfrm>
        </p:grpSpPr>
        <p:sp>
          <p:nvSpPr>
            <p:cNvPr id="13" name="object 26">
              <a:extLst>
                <a:ext uri="{FF2B5EF4-FFF2-40B4-BE49-F238E27FC236}">
                  <a16:creationId xmlns:a16="http://schemas.microsoft.com/office/drawing/2014/main" id="{4E70F436-9E03-6742-9909-02F8E4A19C45}"/>
                </a:ext>
              </a:extLst>
            </p:cNvPr>
            <p:cNvSpPr/>
            <p:nvPr/>
          </p:nvSpPr>
          <p:spPr>
            <a:xfrm>
              <a:off x="9505314" y="3836670"/>
              <a:ext cx="1727835" cy="403860"/>
            </a:xfrm>
            <a:custGeom>
              <a:avLst/>
              <a:gdLst/>
              <a:ahLst/>
              <a:cxnLst/>
              <a:rect l="l" t="t" r="r" b="b"/>
              <a:pathLst>
                <a:path w="1727834" h="403860">
                  <a:moveTo>
                    <a:pt x="1660016" y="0"/>
                  </a:moveTo>
                  <a:lnTo>
                    <a:pt x="697356" y="0"/>
                  </a:lnTo>
                  <a:lnTo>
                    <a:pt x="671141" y="5284"/>
                  </a:lnTo>
                  <a:lnTo>
                    <a:pt x="649747" y="19700"/>
                  </a:lnTo>
                  <a:lnTo>
                    <a:pt x="635331" y="41094"/>
                  </a:lnTo>
                  <a:lnTo>
                    <a:pt x="630046" y="67309"/>
                  </a:lnTo>
                  <a:lnTo>
                    <a:pt x="0" y="140842"/>
                  </a:lnTo>
                  <a:lnTo>
                    <a:pt x="630046" y="168274"/>
                  </a:lnTo>
                  <a:lnTo>
                    <a:pt x="630046" y="336549"/>
                  </a:lnTo>
                  <a:lnTo>
                    <a:pt x="635331" y="362765"/>
                  </a:lnTo>
                  <a:lnTo>
                    <a:pt x="649747" y="384159"/>
                  </a:lnTo>
                  <a:lnTo>
                    <a:pt x="671141" y="398575"/>
                  </a:lnTo>
                  <a:lnTo>
                    <a:pt x="697356" y="403859"/>
                  </a:lnTo>
                  <a:lnTo>
                    <a:pt x="1660016" y="403859"/>
                  </a:lnTo>
                  <a:lnTo>
                    <a:pt x="1686232" y="398575"/>
                  </a:lnTo>
                  <a:lnTo>
                    <a:pt x="1707626" y="384159"/>
                  </a:lnTo>
                  <a:lnTo>
                    <a:pt x="1722042" y="362765"/>
                  </a:lnTo>
                  <a:lnTo>
                    <a:pt x="1727327" y="336549"/>
                  </a:lnTo>
                  <a:lnTo>
                    <a:pt x="1727327" y="67309"/>
                  </a:lnTo>
                  <a:lnTo>
                    <a:pt x="1722042" y="41094"/>
                  </a:lnTo>
                  <a:lnTo>
                    <a:pt x="1707626" y="19700"/>
                  </a:lnTo>
                  <a:lnTo>
                    <a:pt x="1686232" y="5284"/>
                  </a:lnTo>
                  <a:lnTo>
                    <a:pt x="1660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27">
              <a:extLst>
                <a:ext uri="{FF2B5EF4-FFF2-40B4-BE49-F238E27FC236}">
                  <a16:creationId xmlns:a16="http://schemas.microsoft.com/office/drawing/2014/main" id="{645E89AF-7AD1-886F-7129-2A9CE6C00920}"/>
                </a:ext>
              </a:extLst>
            </p:cNvPr>
            <p:cNvSpPr/>
            <p:nvPr/>
          </p:nvSpPr>
          <p:spPr>
            <a:xfrm>
              <a:off x="9505313" y="3836670"/>
              <a:ext cx="1727835" cy="403860"/>
            </a:xfrm>
            <a:custGeom>
              <a:avLst/>
              <a:gdLst/>
              <a:ahLst/>
              <a:cxnLst/>
              <a:rect l="l" t="t" r="r" b="b"/>
              <a:pathLst>
                <a:path w="1727834" h="403860">
                  <a:moveTo>
                    <a:pt x="630046" y="67309"/>
                  </a:moveTo>
                  <a:lnTo>
                    <a:pt x="635331" y="41094"/>
                  </a:lnTo>
                  <a:lnTo>
                    <a:pt x="649747" y="19700"/>
                  </a:lnTo>
                  <a:lnTo>
                    <a:pt x="671141" y="5284"/>
                  </a:lnTo>
                  <a:lnTo>
                    <a:pt x="697356" y="0"/>
                  </a:lnTo>
                  <a:lnTo>
                    <a:pt x="812926" y="0"/>
                  </a:lnTo>
                  <a:lnTo>
                    <a:pt x="1087246" y="0"/>
                  </a:lnTo>
                  <a:lnTo>
                    <a:pt x="1660016" y="0"/>
                  </a:lnTo>
                  <a:lnTo>
                    <a:pt x="1686232" y="5284"/>
                  </a:lnTo>
                  <a:lnTo>
                    <a:pt x="1707626" y="19700"/>
                  </a:lnTo>
                  <a:lnTo>
                    <a:pt x="1722042" y="41094"/>
                  </a:lnTo>
                  <a:lnTo>
                    <a:pt x="1727327" y="67309"/>
                  </a:lnTo>
                  <a:lnTo>
                    <a:pt x="1727327" y="168274"/>
                  </a:lnTo>
                  <a:lnTo>
                    <a:pt x="1727327" y="336549"/>
                  </a:lnTo>
                  <a:lnTo>
                    <a:pt x="1722042" y="362765"/>
                  </a:lnTo>
                  <a:lnTo>
                    <a:pt x="1707626" y="384159"/>
                  </a:lnTo>
                  <a:lnTo>
                    <a:pt x="1686232" y="398575"/>
                  </a:lnTo>
                  <a:lnTo>
                    <a:pt x="1660016" y="403859"/>
                  </a:lnTo>
                  <a:lnTo>
                    <a:pt x="1087246" y="403859"/>
                  </a:lnTo>
                  <a:lnTo>
                    <a:pt x="812926" y="403859"/>
                  </a:lnTo>
                  <a:lnTo>
                    <a:pt x="697356" y="403859"/>
                  </a:lnTo>
                  <a:lnTo>
                    <a:pt x="671141" y="398575"/>
                  </a:lnTo>
                  <a:lnTo>
                    <a:pt x="649747" y="384159"/>
                  </a:lnTo>
                  <a:lnTo>
                    <a:pt x="635331" y="362765"/>
                  </a:lnTo>
                  <a:lnTo>
                    <a:pt x="630046" y="336549"/>
                  </a:lnTo>
                  <a:lnTo>
                    <a:pt x="630046" y="168274"/>
                  </a:lnTo>
                  <a:lnTo>
                    <a:pt x="0" y="140842"/>
                  </a:lnTo>
                  <a:lnTo>
                    <a:pt x="630046" y="67309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28">
            <a:extLst>
              <a:ext uri="{FF2B5EF4-FFF2-40B4-BE49-F238E27FC236}">
                <a16:creationId xmlns:a16="http://schemas.microsoft.com/office/drawing/2014/main" id="{C4841442-5120-FBDC-5972-DED61E664963}"/>
              </a:ext>
            </a:extLst>
          </p:cNvPr>
          <p:cNvSpPr txBox="1"/>
          <p:nvPr/>
        </p:nvSpPr>
        <p:spPr>
          <a:xfrm>
            <a:off x="22981444" y="5971989"/>
            <a:ext cx="2074714" cy="761675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444201" marR="10640" indent="-418932" algn="ctr">
              <a:spcBef>
                <a:spcPts val="209"/>
              </a:spcBef>
            </a:pPr>
            <a:r>
              <a:rPr lang="en-US" sz="2304" b="1" dirty="0">
                <a:latin typeface="Trebuchet MS" panose="020B0603020202020204" pitchFamily="34" charset="0"/>
                <a:cs typeface="Trebuchet MS"/>
              </a:rPr>
              <a:t>MAJOR </a:t>
            </a:r>
          </a:p>
          <a:p>
            <a:pPr marL="444201" marR="10640" indent="-418932" algn="ctr">
              <a:spcBef>
                <a:spcPts val="209"/>
              </a:spcBef>
            </a:pPr>
            <a:r>
              <a:rPr lang="en-US" sz="2304" b="1" dirty="0">
                <a:latin typeface="Trebuchet MS" panose="020B0603020202020204" pitchFamily="34" charset="0"/>
                <a:cs typeface="Trebuchet MS"/>
              </a:rPr>
              <a:t>MEDICAL</a:t>
            </a:r>
            <a:endParaRPr sz="2304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529F5BD2-B338-624A-473F-D6274C951D14}"/>
              </a:ext>
            </a:extLst>
          </p:cNvPr>
          <p:cNvSpPr/>
          <p:nvPr/>
        </p:nvSpPr>
        <p:spPr>
          <a:xfrm>
            <a:off x="16162087" y="2872830"/>
            <a:ext cx="2350743" cy="2553492"/>
          </a:xfrm>
          <a:custGeom>
            <a:avLst/>
            <a:gdLst/>
            <a:ahLst/>
            <a:cxnLst/>
            <a:rect l="l" t="t" r="r" b="b"/>
            <a:pathLst>
              <a:path w="657225" h="755014">
                <a:moveTo>
                  <a:pt x="0" y="46989"/>
                </a:moveTo>
                <a:lnTo>
                  <a:pt x="3698" y="28717"/>
                </a:lnTo>
                <a:lnTo>
                  <a:pt x="13779" y="13779"/>
                </a:lnTo>
                <a:lnTo>
                  <a:pt x="28717" y="3698"/>
                </a:lnTo>
                <a:lnTo>
                  <a:pt x="46990" y="0"/>
                </a:lnTo>
                <a:lnTo>
                  <a:pt x="383159" y="0"/>
                </a:lnTo>
                <a:lnTo>
                  <a:pt x="547370" y="0"/>
                </a:lnTo>
                <a:lnTo>
                  <a:pt x="609853" y="0"/>
                </a:lnTo>
                <a:lnTo>
                  <a:pt x="628126" y="3698"/>
                </a:lnTo>
                <a:lnTo>
                  <a:pt x="643064" y="13779"/>
                </a:lnTo>
                <a:lnTo>
                  <a:pt x="653145" y="28717"/>
                </a:lnTo>
                <a:lnTo>
                  <a:pt x="656844" y="46989"/>
                </a:lnTo>
                <a:lnTo>
                  <a:pt x="656844" y="164464"/>
                </a:lnTo>
                <a:lnTo>
                  <a:pt x="656844" y="234950"/>
                </a:lnTo>
                <a:lnTo>
                  <a:pt x="653145" y="253222"/>
                </a:lnTo>
                <a:lnTo>
                  <a:pt x="643064" y="268160"/>
                </a:lnTo>
                <a:lnTo>
                  <a:pt x="628126" y="278241"/>
                </a:lnTo>
                <a:lnTo>
                  <a:pt x="609853" y="281939"/>
                </a:lnTo>
                <a:lnTo>
                  <a:pt x="547370" y="281939"/>
                </a:lnTo>
                <a:lnTo>
                  <a:pt x="495935" y="754888"/>
                </a:lnTo>
                <a:lnTo>
                  <a:pt x="383159" y="281939"/>
                </a:lnTo>
                <a:lnTo>
                  <a:pt x="46990" y="281939"/>
                </a:lnTo>
                <a:lnTo>
                  <a:pt x="28717" y="278241"/>
                </a:lnTo>
                <a:lnTo>
                  <a:pt x="13779" y="268160"/>
                </a:lnTo>
                <a:lnTo>
                  <a:pt x="3698" y="253222"/>
                </a:lnTo>
                <a:lnTo>
                  <a:pt x="0" y="234950"/>
                </a:lnTo>
                <a:lnTo>
                  <a:pt x="0" y="164464"/>
                </a:lnTo>
                <a:lnTo>
                  <a:pt x="0" y="46989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5FA8478-F739-D2CE-C8BE-D2EA4322E534}"/>
              </a:ext>
            </a:extLst>
          </p:cNvPr>
          <p:cNvSpPr/>
          <p:nvPr/>
        </p:nvSpPr>
        <p:spPr>
          <a:xfrm>
            <a:off x="22466054" y="3053647"/>
            <a:ext cx="2393900" cy="8458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4" b="1" dirty="0">
                <a:solidFill>
                  <a:schemeClr val="tx1"/>
                </a:solidFill>
                <a:latin typeface="Trebuchet MS" panose="020B0603020202020204" pitchFamily="34" charset="0"/>
              </a:rPr>
              <a:t>HIGH SCHOOL</a:t>
            </a: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EE4F5A49-76F8-D8A2-AC28-D809B73DA9B7}"/>
              </a:ext>
            </a:extLst>
          </p:cNvPr>
          <p:cNvSpPr/>
          <p:nvPr/>
        </p:nvSpPr>
        <p:spPr>
          <a:xfrm>
            <a:off x="10533160" y="6318377"/>
            <a:ext cx="2393900" cy="2553492"/>
          </a:xfrm>
          <a:custGeom>
            <a:avLst/>
            <a:gdLst/>
            <a:ahLst/>
            <a:cxnLst/>
            <a:rect l="l" t="t" r="r" b="b"/>
            <a:pathLst>
              <a:path w="657225" h="755014">
                <a:moveTo>
                  <a:pt x="547370" y="281939"/>
                </a:moveTo>
                <a:lnTo>
                  <a:pt x="383159" y="281939"/>
                </a:lnTo>
                <a:lnTo>
                  <a:pt x="495935" y="754888"/>
                </a:lnTo>
                <a:lnTo>
                  <a:pt x="547370" y="281939"/>
                </a:lnTo>
                <a:close/>
              </a:path>
              <a:path w="657225" h="755014">
                <a:moveTo>
                  <a:pt x="609853" y="0"/>
                </a:moveTo>
                <a:lnTo>
                  <a:pt x="46990" y="0"/>
                </a:lnTo>
                <a:lnTo>
                  <a:pt x="28717" y="3698"/>
                </a:lnTo>
                <a:lnTo>
                  <a:pt x="13779" y="13779"/>
                </a:lnTo>
                <a:lnTo>
                  <a:pt x="3698" y="28717"/>
                </a:lnTo>
                <a:lnTo>
                  <a:pt x="0" y="46989"/>
                </a:lnTo>
                <a:lnTo>
                  <a:pt x="0" y="234950"/>
                </a:lnTo>
                <a:lnTo>
                  <a:pt x="3698" y="253222"/>
                </a:lnTo>
                <a:lnTo>
                  <a:pt x="13779" y="268160"/>
                </a:lnTo>
                <a:lnTo>
                  <a:pt x="28717" y="278241"/>
                </a:lnTo>
                <a:lnTo>
                  <a:pt x="46990" y="281939"/>
                </a:lnTo>
                <a:lnTo>
                  <a:pt x="609853" y="281939"/>
                </a:lnTo>
                <a:lnTo>
                  <a:pt x="628126" y="278241"/>
                </a:lnTo>
                <a:lnTo>
                  <a:pt x="643064" y="268160"/>
                </a:lnTo>
                <a:lnTo>
                  <a:pt x="653145" y="253222"/>
                </a:lnTo>
                <a:lnTo>
                  <a:pt x="656844" y="234950"/>
                </a:lnTo>
                <a:lnTo>
                  <a:pt x="656844" y="46989"/>
                </a:lnTo>
                <a:lnTo>
                  <a:pt x="653145" y="28717"/>
                </a:lnTo>
                <a:lnTo>
                  <a:pt x="643064" y="13779"/>
                </a:lnTo>
                <a:lnTo>
                  <a:pt x="628126" y="3698"/>
                </a:lnTo>
                <a:lnTo>
                  <a:pt x="609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4">
            <a:extLst>
              <a:ext uri="{FF2B5EF4-FFF2-40B4-BE49-F238E27FC236}">
                <a16:creationId xmlns:a16="http://schemas.microsoft.com/office/drawing/2014/main" id="{7F9F055E-A827-58E3-7538-41D223D72EEB}"/>
              </a:ext>
            </a:extLst>
          </p:cNvPr>
          <p:cNvSpPr txBox="1"/>
          <p:nvPr/>
        </p:nvSpPr>
        <p:spPr>
          <a:xfrm>
            <a:off x="10533160" y="6409244"/>
            <a:ext cx="2393900" cy="736027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309877" marR="289928" algn="ctr">
              <a:spcBef>
                <a:spcPts val="209"/>
              </a:spcBef>
            </a:pPr>
            <a:r>
              <a:rPr lang="en-US" sz="2304" b="1" spc="-21" dirty="0">
                <a:latin typeface="Trebuchet MS"/>
                <a:cs typeface="Trebuchet MS"/>
              </a:rPr>
              <a:t>MAJOR INDUSTRIAL</a:t>
            </a:r>
            <a:endParaRPr sz="2304" dirty="0">
              <a:latin typeface="Trebuchet MS"/>
              <a:cs typeface="Trebuchet MS"/>
            </a:endParaRPr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D918487A-38FE-6BCB-3F8F-8DFB592E2AE3}"/>
              </a:ext>
            </a:extLst>
          </p:cNvPr>
          <p:cNvSpPr/>
          <p:nvPr/>
        </p:nvSpPr>
        <p:spPr>
          <a:xfrm>
            <a:off x="10533162" y="6298426"/>
            <a:ext cx="2350743" cy="2553492"/>
          </a:xfrm>
          <a:custGeom>
            <a:avLst/>
            <a:gdLst/>
            <a:ahLst/>
            <a:cxnLst/>
            <a:rect l="l" t="t" r="r" b="b"/>
            <a:pathLst>
              <a:path w="657225" h="755014">
                <a:moveTo>
                  <a:pt x="0" y="46989"/>
                </a:moveTo>
                <a:lnTo>
                  <a:pt x="3698" y="28717"/>
                </a:lnTo>
                <a:lnTo>
                  <a:pt x="13779" y="13779"/>
                </a:lnTo>
                <a:lnTo>
                  <a:pt x="28717" y="3698"/>
                </a:lnTo>
                <a:lnTo>
                  <a:pt x="46990" y="0"/>
                </a:lnTo>
                <a:lnTo>
                  <a:pt x="383159" y="0"/>
                </a:lnTo>
                <a:lnTo>
                  <a:pt x="547370" y="0"/>
                </a:lnTo>
                <a:lnTo>
                  <a:pt x="609853" y="0"/>
                </a:lnTo>
                <a:lnTo>
                  <a:pt x="628126" y="3698"/>
                </a:lnTo>
                <a:lnTo>
                  <a:pt x="643064" y="13779"/>
                </a:lnTo>
                <a:lnTo>
                  <a:pt x="653145" y="28717"/>
                </a:lnTo>
                <a:lnTo>
                  <a:pt x="656844" y="46989"/>
                </a:lnTo>
                <a:lnTo>
                  <a:pt x="656844" y="164464"/>
                </a:lnTo>
                <a:lnTo>
                  <a:pt x="656844" y="234950"/>
                </a:lnTo>
                <a:lnTo>
                  <a:pt x="653145" y="253222"/>
                </a:lnTo>
                <a:lnTo>
                  <a:pt x="643064" y="268160"/>
                </a:lnTo>
                <a:lnTo>
                  <a:pt x="628126" y="278241"/>
                </a:lnTo>
                <a:lnTo>
                  <a:pt x="609853" y="281939"/>
                </a:lnTo>
                <a:lnTo>
                  <a:pt x="547370" y="281939"/>
                </a:lnTo>
                <a:lnTo>
                  <a:pt x="495935" y="754888"/>
                </a:lnTo>
                <a:lnTo>
                  <a:pt x="383159" y="281939"/>
                </a:lnTo>
                <a:lnTo>
                  <a:pt x="46990" y="281939"/>
                </a:lnTo>
                <a:lnTo>
                  <a:pt x="28717" y="278241"/>
                </a:lnTo>
                <a:lnTo>
                  <a:pt x="13779" y="268160"/>
                </a:lnTo>
                <a:lnTo>
                  <a:pt x="3698" y="253222"/>
                </a:lnTo>
                <a:lnTo>
                  <a:pt x="0" y="234950"/>
                </a:lnTo>
                <a:lnTo>
                  <a:pt x="0" y="164464"/>
                </a:lnTo>
                <a:lnTo>
                  <a:pt x="0" y="46989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1" name="Picture 30" descr="pin.png">
            <a:extLst>
              <a:ext uri="{FF2B5EF4-FFF2-40B4-BE49-F238E27FC236}">
                <a16:creationId xmlns:a16="http://schemas.microsoft.com/office/drawing/2014/main" id="{A1662F03-F5E5-F464-D89E-A093E64CE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88" y="7187592"/>
            <a:ext cx="741659" cy="792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92BB59-DFF8-87AD-5866-5F560A172693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B8F94C-6C71-9946-AC06-7C186C0DC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99" t="27116" r="24306" b="26169"/>
          <a:stretch/>
        </p:blipFill>
        <p:spPr>
          <a:xfrm>
            <a:off x="13246249" y="3130119"/>
            <a:ext cx="11011942" cy="100972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9187" y="276531"/>
            <a:ext cx="24898528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sz="7500" dirty="0"/>
              <a:t>EXISTING</a:t>
            </a:r>
            <a:r>
              <a:rPr sz="7500" spc="10" dirty="0"/>
              <a:t> </a:t>
            </a:r>
            <a:r>
              <a:rPr sz="7500" spc="-21" dirty="0"/>
              <a:t>CONDITION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4294967295"/>
          </p:nvPr>
        </p:nvSpPr>
        <p:spPr>
          <a:xfrm>
            <a:off x="-719931" y="13696523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6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24060B0-AD48-7D48-9E67-EE5E5E137C3B}"/>
              </a:ext>
            </a:extLst>
          </p:cNvPr>
          <p:cNvSpPr txBox="1"/>
          <p:nvPr/>
        </p:nvSpPr>
        <p:spPr>
          <a:xfrm>
            <a:off x="13946689" y="2152452"/>
            <a:ext cx="9838696" cy="672865"/>
          </a:xfrm>
          <a:prstGeom prst="rect">
            <a:avLst/>
          </a:prstGeom>
        </p:spPr>
        <p:txBody>
          <a:bodyPr vert="horz" wrap="square" lIns="0" tIns="27929" rIns="0" bIns="0" rtlCol="0" anchor="ctr">
            <a:spAutoFit/>
          </a:bodyPr>
          <a:lstStyle/>
          <a:p>
            <a:pPr marL="26599" algn="ctr">
              <a:spcBef>
                <a:spcPts val="220"/>
              </a:spcBef>
              <a:tabLst>
                <a:tab pos="7841350" algn="l"/>
              </a:tabLst>
            </a:pPr>
            <a:r>
              <a:rPr sz="4189" b="1" spc="-21" dirty="0">
                <a:latin typeface="Trebuchet MS"/>
                <a:cs typeface="Trebuchet MS"/>
              </a:rPr>
              <a:t>Congestion</a:t>
            </a:r>
            <a:endParaRPr sz="4189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5527" y="1670997"/>
            <a:ext cx="8579475" cy="995069"/>
          </a:xfrm>
          <a:prstGeom prst="rect">
            <a:avLst/>
          </a:prstGeom>
        </p:spPr>
        <p:txBody>
          <a:bodyPr vert="horz" wrap="square" lIns="0" tIns="27929" rIns="0" bIns="0" rtlCol="0" anchor="ctr">
            <a:spAutoFit/>
          </a:bodyPr>
          <a:lstStyle/>
          <a:p>
            <a:pPr marL="26599" algn="ctr">
              <a:spcBef>
                <a:spcPts val="220"/>
              </a:spcBef>
              <a:tabLst>
                <a:tab pos="7841350" algn="l"/>
              </a:tabLst>
            </a:pPr>
            <a:r>
              <a:rPr sz="6283" b="1" baseline="1388" dirty="0">
                <a:latin typeface="Trebuchet MS"/>
                <a:cs typeface="Trebuchet MS"/>
              </a:rPr>
              <a:t>Crash</a:t>
            </a:r>
            <a:r>
              <a:rPr sz="6283" b="1" spc="-77" baseline="1388" dirty="0">
                <a:latin typeface="Trebuchet MS"/>
                <a:cs typeface="Trebuchet MS"/>
              </a:rPr>
              <a:t> </a:t>
            </a:r>
            <a:r>
              <a:rPr sz="6283" b="1" spc="-31" baseline="1388" dirty="0">
                <a:latin typeface="Trebuchet MS"/>
                <a:cs typeface="Trebuchet MS"/>
              </a:rPr>
              <a:t>History</a:t>
            </a:r>
            <a:endParaRPr sz="4189" dirty="0"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ECB61-EC66-999D-FE8D-F733199D3DF9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FAEB53-A993-266A-28F7-D09245291ABE}"/>
              </a:ext>
            </a:extLst>
          </p:cNvPr>
          <p:cNvGrpSpPr/>
          <p:nvPr/>
        </p:nvGrpSpPr>
        <p:grpSpPr>
          <a:xfrm>
            <a:off x="319187" y="3076103"/>
            <a:ext cx="12751593" cy="11095169"/>
            <a:chOff x="0" y="0"/>
            <a:chExt cx="4066443" cy="33804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A3FB14-D4F0-1634-47CC-2431B28D7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4617" t="15859" r="40355" b="9681"/>
            <a:stretch/>
          </p:blipFill>
          <p:spPr bwMode="auto">
            <a:xfrm>
              <a:off x="35437" y="0"/>
              <a:ext cx="4031006" cy="27355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6F91782A-1321-9E61-B5A6-DF387D9D7F5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8603"/>
            <a:ext cx="4066443" cy="3371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201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207" y="355823"/>
            <a:ext cx="24075662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sz="7500" dirty="0"/>
              <a:t>EXISTING</a:t>
            </a:r>
            <a:r>
              <a:rPr sz="7500" spc="10" dirty="0"/>
              <a:t> </a:t>
            </a:r>
            <a:r>
              <a:rPr sz="7500" spc="-21" dirty="0"/>
              <a:t>CONDITION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4294967295"/>
          </p:nvPr>
        </p:nvSpPr>
        <p:spPr>
          <a:xfrm>
            <a:off x="-701643" y="13658850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7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BD7009-4981-2978-B1A8-6846D0935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050"/>
            <a:ext cx="12697248" cy="7546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9793EF-2FF3-54FD-8164-7E4EA21B8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691" y="1924050"/>
            <a:ext cx="12697248" cy="754697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0DF68E7-7AA9-8849-94FE-AD9035ECDE65}"/>
              </a:ext>
            </a:extLst>
          </p:cNvPr>
          <p:cNvSpPr/>
          <p:nvPr/>
        </p:nvSpPr>
        <p:spPr>
          <a:xfrm>
            <a:off x="3211017" y="3239060"/>
            <a:ext cx="957560" cy="79796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4E114C-E5E8-F896-211E-ABBF34634455}"/>
              </a:ext>
            </a:extLst>
          </p:cNvPr>
          <p:cNvSpPr/>
          <p:nvPr/>
        </p:nvSpPr>
        <p:spPr>
          <a:xfrm>
            <a:off x="8298855" y="3239060"/>
            <a:ext cx="957560" cy="79796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B10C6B-CBDB-7A92-3AEB-40E3B6CDFEA8}"/>
              </a:ext>
            </a:extLst>
          </p:cNvPr>
          <p:cNvSpPr/>
          <p:nvPr/>
        </p:nvSpPr>
        <p:spPr>
          <a:xfrm>
            <a:off x="10533162" y="4339123"/>
            <a:ext cx="957560" cy="79796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61A3FB6-C35D-223A-E312-52A027ACB9EC}"/>
              </a:ext>
            </a:extLst>
          </p:cNvPr>
          <p:cNvSpPr/>
          <p:nvPr/>
        </p:nvSpPr>
        <p:spPr>
          <a:xfrm>
            <a:off x="12831307" y="5762696"/>
            <a:ext cx="2828755" cy="3217402"/>
          </a:xfrm>
          <a:custGeom>
            <a:avLst/>
            <a:gdLst>
              <a:gd name="connsiteX0" fmla="*/ 886968 w 1350627"/>
              <a:gd name="connsiteY0" fmla="*/ 0 h 1536192"/>
              <a:gd name="connsiteX1" fmla="*/ 886968 w 1350627"/>
              <a:gd name="connsiteY1" fmla="*/ 0 h 1536192"/>
              <a:gd name="connsiteX2" fmla="*/ 1124712 w 1350627"/>
              <a:gd name="connsiteY2" fmla="*/ 155448 h 1536192"/>
              <a:gd name="connsiteX3" fmla="*/ 1197864 w 1350627"/>
              <a:gd name="connsiteY3" fmla="*/ 201168 h 1536192"/>
              <a:gd name="connsiteX4" fmla="*/ 1271016 w 1350627"/>
              <a:gd name="connsiteY4" fmla="*/ 246888 h 1536192"/>
              <a:gd name="connsiteX5" fmla="*/ 1243584 w 1350627"/>
              <a:gd name="connsiteY5" fmla="*/ 256032 h 1536192"/>
              <a:gd name="connsiteX6" fmla="*/ 1225296 w 1350627"/>
              <a:gd name="connsiteY6" fmla="*/ 219456 h 1536192"/>
              <a:gd name="connsiteX7" fmla="*/ 1216152 w 1350627"/>
              <a:gd name="connsiteY7" fmla="*/ 173736 h 1536192"/>
              <a:gd name="connsiteX8" fmla="*/ 1170432 w 1350627"/>
              <a:gd name="connsiteY8" fmla="*/ 201168 h 1536192"/>
              <a:gd name="connsiteX9" fmla="*/ 1106424 w 1350627"/>
              <a:gd name="connsiteY9" fmla="*/ 256032 h 1536192"/>
              <a:gd name="connsiteX10" fmla="*/ 859536 w 1350627"/>
              <a:gd name="connsiteY10" fmla="*/ 347472 h 1536192"/>
              <a:gd name="connsiteX11" fmla="*/ 630936 w 1350627"/>
              <a:gd name="connsiteY11" fmla="*/ 475488 h 1536192"/>
              <a:gd name="connsiteX12" fmla="*/ 612648 w 1350627"/>
              <a:gd name="connsiteY12" fmla="*/ 539496 h 1536192"/>
              <a:gd name="connsiteX13" fmla="*/ 603504 w 1350627"/>
              <a:gd name="connsiteY13" fmla="*/ 621792 h 1536192"/>
              <a:gd name="connsiteX14" fmla="*/ 594360 w 1350627"/>
              <a:gd name="connsiteY14" fmla="*/ 676656 h 1536192"/>
              <a:gd name="connsiteX15" fmla="*/ 493776 w 1350627"/>
              <a:gd name="connsiteY15" fmla="*/ 804672 h 1536192"/>
              <a:gd name="connsiteX16" fmla="*/ 411480 w 1350627"/>
              <a:gd name="connsiteY16" fmla="*/ 877824 h 1536192"/>
              <a:gd name="connsiteX17" fmla="*/ 420624 w 1350627"/>
              <a:gd name="connsiteY17" fmla="*/ 1078992 h 1536192"/>
              <a:gd name="connsiteX18" fmla="*/ 320040 w 1350627"/>
              <a:gd name="connsiteY18" fmla="*/ 1179576 h 1536192"/>
              <a:gd name="connsiteX19" fmla="*/ 237744 w 1350627"/>
              <a:gd name="connsiteY19" fmla="*/ 1289304 h 1536192"/>
              <a:gd name="connsiteX20" fmla="*/ 45720 w 1350627"/>
              <a:gd name="connsiteY20" fmla="*/ 1481328 h 1536192"/>
              <a:gd name="connsiteX21" fmla="*/ 36576 w 1350627"/>
              <a:gd name="connsiteY21" fmla="*/ 1508760 h 1536192"/>
              <a:gd name="connsiteX22" fmla="*/ 0 w 1350627"/>
              <a:gd name="connsiteY22" fmla="*/ 1536192 h 1536192"/>
              <a:gd name="connsiteX23" fmla="*/ 27432 w 1350627"/>
              <a:gd name="connsiteY23" fmla="*/ 612648 h 1536192"/>
              <a:gd name="connsiteX24" fmla="*/ 950976 w 1350627"/>
              <a:gd name="connsiteY24" fmla="*/ 4572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50627" h="1536192">
                <a:moveTo>
                  <a:pt x="886968" y="0"/>
                </a:moveTo>
                <a:lnTo>
                  <a:pt x="886968" y="0"/>
                </a:lnTo>
                <a:lnTo>
                  <a:pt x="1124712" y="155448"/>
                </a:lnTo>
                <a:cubicBezTo>
                  <a:pt x="1148854" y="171069"/>
                  <a:pt x="1173480" y="185928"/>
                  <a:pt x="1197864" y="201168"/>
                </a:cubicBezTo>
                <a:lnTo>
                  <a:pt x="1271016" y="246888"/>
                </a:lnTo>
                <a:cubicBezTo>
                  <a:pt x="1455297" y="131712"/>
                  <a:pt x="1264828" y="252764"/>
                  <a:pt x="1243584" y="256032"/>
                </a:cubicBezTo>
                <a:cubicBezTo>
                  <a:pt x="1230111" y="258105"/>
                  <a:pt x="1231392" y="231648"/>
                  <a:pt x="1225296" y="219456"/>
                </a:cubicBezTo>
                <a:cubicBezTo>
                  <a:pt x="1222248" y="204216"/>
                  <a:pt x="1230896" y="178651"/>
                  <a:pt x="1216152" y="173736"/>
                </a:cubicBezTo>
                <a:cubicBezTo>
                  <a:pt x="1199291" y="168116"/>
                  <a:pt x="1184650" y="190504"/>
                  <a:pt x="1170432" y="201168"/>
                </a:cubicBezTo>
                <a:cubicBezTo>
                  <a:pt x="1147951" y="218029"/>
                  <a:pt x="1131850" y="244067"/>
                  <a:pt x="1106424" y="256032"/>
                </a:cubicBezTo>
                <a:cubicBezTo>
                  <a:pt x="1027018" y="293400"/>
                  <a:pt x="940288" y="313109"/>
                  <a:pt x="859536" y="347472"/>
                </a:cubicBezTo>
                <a:cubicBezTo>
                  <a:pt x="699039" y="415768"/>
                  <a:pt x="718468" y="405462"/>
                  <a:pt x="630936" y="475488"/>
                </a:cubicBezTo>
                <a:cubicBezTo>
                  <a:pt x="624108" y="495972"/>
                  <a:pt x="615928" y="518173"/>
                  <a:pt x="612648" y="539496"/>
                </a:cubicBezTo>
                <a:cubicBezTo>
                  <a:pt x="608451" y="566776"/>
                  <a:pt x="607152" y="594433"/>
                  <a:pt x="603504" y="621792"/>
                </a:cubicBezTo>
                <a:cubicBezTo>
                  <a:pt x="601054" y="640170"/>
                  <a:pt x="601663" y="659615"/>
                  <a:pt x="594360" y="676656"/>
                </a:cubicBezTo>
                <a:cubicBezTo>
                  <a:pt x="570042" y="733397"/>
                  <a:pt x="537394" y="763962"/>
                  <a:pt x="493776" y="804672"/>
                </a:cubicBezTo>
                <a:cubicBezTo>
                  <a:pt x="466944" y="829715"/>
                  <a:pt x="438912" y="853440"/>
                  <a:pt x="411480" y="877824"/>
                </a:cubicBezTo>
                <a:cubicBezTo>
                  <a:pt x="414528" y="944880"/>
                  <a:pt x="427775" y="1012249"/>
                  <a:pt x="420624" y="1078992"/>
                </a:cubicBezTo>
                <a:cubicBezTo>
                  <a:pt x="415451" y="1127276"/>
                  <a:pt x="347122" y="1154956"/>
                  <a:pt x="320040" y="1179576"/>
                </a:cubicBezTo>
                <a:cubicBezTo>
                  <a:pt x="300276" y="1197543"/>
                  <a:pt x="250217" y="1274205"/>
                  <a:pt x="237744" y="1289304"/>
                </a:cubicBezTo>
                <a:cubicBezTo>
                  <a:pt x="112273" y="1441190"/>
                  <a:pt x="154443" y="1403669"/>
                  <a:pt x="45720" y="1481328"/>
                </a:cubicBezTo>
                <a:cubicBezTo>
                  <a:pt x="42672" y="1490472"/>
                  <a:pt x="42746" y="1501355"/>
                  <a:pt x="36576" y="1508760"/>
                </a:cubicBezTo>
                <a:cubicBezTo>
                  <a:pt x="26820" y="1520468"/>
                  <a:pt x="0" y="1536192"/>
                  <a:pt x="0" y="1536192"/>
                </a:cubicBezTo>
                <a:lnTo>
                  <a:pt x="27432" y="612648"/>
                </a:lnTo>
                <a:lnTo>
                  <a:pt x="950976" y="4572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09CA20-4779-78D2-8C58-769852B06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44" t="42913" r="46026" b="35310"/>
          <a:stretch/>
        </p:blipFill>
        <p:spPr>
          <a:xfrm>
            <a:off x="15517659" y="9548885"/>
            <a:ext cx="10002475" cy="3657065"/>
          </a:xfrm>
          <a:prstGeom prst="rect">
            <a:avLst/>
          </a:prstGeom>
        </p:spPr>
      </p:pic>
      <p:sp>
        <p:nvSpPr>
          <p:cNvPr id="27" name="object 10">
            <a:extLst>
              <a:ext uri="{FF2B5EF4-FFF2-40B4-BE49-F238E27FC236}">
                <a16:creationId xmlns:a16="http://schemas.microsoft.com/office/drawing/2014/main" id="{EF49885F-B5B6-3E97-5D6A-81D3180BECF5}"/>
              </a:ext>
            </a:extLst>
          </p:cNvPr>
          <p:cNvSpPr txBox="1"/>
          <p:nvPr/>
        </p:nvSpPr>
        <p:spPr>
          <a:xfrm>
            <a:off x="716414" y="10268592"/>
            <a:ext cx="13106605" cy="2360383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984159" indent="-957560">
              <a:spcBef>
                <a:spcPts val="209"/>
              </a:spcBef>
              <a:buFont typeface="Courier New"/>
              <a:buChar char="o"/>
              <a:tabLst>
                <a:tab pos="984159" algn="l"/>
              </a:tabLst>
            </a:pPr>
            <a:r>
              <a:rPr sz="6702" dirty="0">
                <a:latin typeface="+mj-lt"/>
                <a:cs typeface="Arial"/>
              </a:rPr>
              <a:t>Crashes</a:t>
            </a:r>
            <a:r>
              <a:rPr sz="6702" spc="-115" dirty="0">
                <a:latin typeface="+mj-lt"/>
                <a:cs typeface="Arial"/>
              </a:rPr>
              <a:t> </a:t>
            </a:r>
            <a:r>
              <a:rPr sz="6702" dirty="0">
                <a:latin typeface="+mj-lt"/>
                <a:cs typeface="Arial"/>
              </a:rPr>
              <a:t>are</a:t>
            </a:r>
            <a:r>
              <a:rPr sz="6702" spc="-115" dirty="0">
                <a:latin typeface="+mj-lt"/>
                <a:cs typeface="Arial"/>
              </a:rPr>
              <a:t> </a:t>
            </a:r>
            <a:r>
              <a:rPr sz="6702" dirty="0">
                <a:latin typeface="+mj-lt"/>
                <a:cs typeface="Arial"/>
              </a:rPr>
              <a:t>primarily</a:t>
            </a:r>
            <a:r>
              <a:rPr sz="6702" spc="-63" dirty="0">
                <a:latin typeface="+mj-lt"/>
                <a:cs typeface="Arial"/>
              </a:rPr>
              <a:t> </a:t>
            </a:r>
            <a:r>
              <a:rPr sz="6702" dirty="0">
                <a:latin typeface="+mj-lt"/>
                <a:cs typeface="Arial"/>
              </a:rPr>
              <a:t>related</a:t>
            </a:r>
            <a:r>
              <a:rPr sz="6702" spc="-73" dirty="0">
                <a:latin typeface="+mj-lt"/>
                <a:cs typeface="Arial"/>
              </a:rPr>
              <a:t> </a:t>
            </a:r>
            <a:r>
              <a:rPr sz="6702" spc="-52" dirty="0">
                <a:latin typeface="+mj-lt"/>
                <a:cs typeface="Arial"/>
              </a:rPr>
              <a:t>to:</a:t>
            </a:r>
            <a:endParaRPr sz="6702" dirty="0">
              <a:latin typeface="+mj-lt"/>
              <a:cs typeface="Arial"/>
            </a:endParaRPr>
          </a:p>
          <a:p>
            <a:pPr marL="1702328" lvl="1" indent="-718170">
              <a:spcBef>
                <a:spcPts val="84"/>
              </a:spcBef>
              <a:buFont typeface="Courier New"/>
              <a:buChar char="o"/>
              <a:tabLst>
                <a:tab pos="1702328" algn="l"/>
              </a:tabLst>
            </a:pPr>
            <a:r>
              <a:rPr sz="4189" dirty="0">
                <a:latin typeface="+mj-lt"/>
                <a:cs typeface="Arial"/>
              </a:rPr>
              <a:t>Lack</a:t>
            </a:r>
            <a:r>
              <a:rPr sz="4189" spc="-84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of</a:t>
            </a:r>
            <a:r>
              <a:rPr sz="4189" spc="-42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capacity</a:t>
            </a:r>
            <a:r>
              <a:rPr sz="4189" spc="-73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at</a:t>
            </a:r>
            <a:r>
              <a:rPr sz="4189" spc="-42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this</a:t>
            </a:r>
            <a:r>
              <a:rPr sz="4189" spc="-42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intersection</a:t>
            </a:r>
            <a:r>
              <a:rPr sz="4189" spc="-84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/</a:t>
            </a:r>
            <a:r>
              <a:rPr sz="4189" spc="-21" dirty="0">
                <a:latin typeface="+mj-lt"/>
                <a:cs typeface="Arial"/>
              </a:rPr>
              <a:t> congestion</a:t>
            </a:r>
            <a:endParaRPr sz="4189" dirty="0">
              <a:latin typeface="+mj-lt"/>
              <a:cs typeface="Arial"/>
            </a:endParaRPr>
          </a:p>
          <a:p>
            <a:pPr marL="1702328" lvl="1" indent="-718170">
              <a:buFont typeface="Courier New"/>
              <a:buChar char="o"/>
              <a:tabLst>
                <a:tab pos="1702328" algn="l"/>
              </a:tabLst>
            </a:pPr>
            <a:r>
              <a:rPr sz="4189" dirty="0">
                <a:latin typeface="+mj-lt"/>
                <a:cs typeface="Arial"/>
              </a:rPr>
              <a:t>Poor</a:t>
            </a:r>
            <a:r>
              <a:rPr sz="4189" spc="-63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access</a:t>
            </a:r>
            <a:r>
              <a:rPr sz="4189" spc="-94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management</a:t>
            </a:r>
            <a:r>
              <a:rPr sz="4189" spc="-73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near</a:t>
            </a:r>
            <a:r>
              <a:rPr sz="4189" spc="-52" dirty="0">
                <a:latin typeface="+mj-lt"/>
                <a:cs typeface="Arial"/>
              </a:rPr>
              <a:t> </a:t>
            </a:r>
            <a:r>
              <a:rPr sz="4189" dirty="0">
                <a:latin typeface="+mj-lt"/>
                <a:cs typeface="Arial"/>
              </a:rPr>
              <a:t>the</a:t>
            </a:r>
            <a:r>
              <a:rPr sz="4189" spc="-42" dirty="0">
                <a:latin typeface="+mj-lt"/>
                <a:cs typeface="Arial"/>
              </a:rPr>
              <a:t> </a:t>
            </a:r>
            <a:r>
              <a:rPr sz="4189" spc="-21" dirty="0">
                <a:latin typeface="+mj-lt"/>
                <a:cs typeface="Arial"/>
              </a:rPr>
              <a:t>intersection</a:t>
            </a:r>
            <a:endParaRPr sz="4189" dirty="0">
              <a:latin typeface="+mj-lt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CD319B11-F8F2-C6B9-EE7E-431A28AE3EA9}"/>
              </a:ext>
            </a:extLst>
          </p:cNvPr>
          <p:cNvSpPr txBox="1"/>
          <p:nvPr/>
        </p:nvSpPr>
        <p:spPr>
          <a:xfrm>
            <a:off x="17874457" y="9548885"/>
            <a:ext cx="5557839" cy="672865"/>
          </a:xfrm>
          <a:prstGeom prst="rect">
            <a:avLst/>
          </a:prstGeom>
        </p:spPr>
        <p:txBody>
          <a:bodyPr vert="horz" wrap="square" lIns="0" tIns="27929" rIns="0" bIns="0" rtlCol="0">
            <a:spAutoFit/>
          </a:bodyPr>
          <a:lstStyle/>
          <a:p>
            <a:pPr marL="26599">
              <a:spcBef>
                <a:spcPts val="220"/>
              </a:spcBef>
            </a:pPr>
            <a:r>
              <a:rPr sz="4189" b="1" dirty="0">
                <a:solidFill>
                  <a:schemeClr val="bg1"/>
                </a:solidFill>
                <a:latin typeface="+mj-lt"/>
                <a:cs typeface="Trebuchet MS"/>
              </a:rPr>
              <a:t>Multiple</a:t>
            </a:r>
            <a:r>
              <a:rPr sz="4189" b="1" spc="-115" dirty="0">
                <a:solidFill>
                  <a:schemeClr val="bg1"/>
                </a:solidFill>
                <a:latin typeface="+mj-lt"/>
                <a:cs typeface="Trebuchet MS"/>
              </a:rPr>
              <a:t> </a:t>
            </a:r>
            <a:r>
              <a:rPr sz="4189" b="1" dirty="0">
                <a:solidFill>
                  <a:schemeClr val="bg1"/>
                </a:solidFill>
                <a:latin typeface="+mj-lt"/>
                <a:cs typeface="Trebuchet MS"/>
              </a:rPr>
              <a:t>Access</a:t>
            </a:r>
            <a:r>
              <a:rPr sz="4189" b="1" spc="-63" dirty="0">
                <a:solidFill>
                  <a:schemeClr val="bg1"/>
                </a:solidFill>
                <a:latin typeface="+mj-lt"/>
                <a:cs typeface="Trebuchet MS"/>
              </a:rPr>
              <a:t> </a:t>
            </a:r>
            <a:r>
              <a:rPr sz="4189" b="1" spc="-21" dirty="0">
                <a:solidFill>
                  <a:schemeClr val="bg1"/>
                </a:solidFill>
                <a:latin typeface="+mj-lt"/>
                <a:cs typeface="Trebuchet MS"/>
              </a:rPr>
              <a:t>Points</a:t>
            </a:r>
            <a:endParaRPr sz="4189"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D8757863-39BC-0887-3DBF-F0082DCC1B84}"/>
              </a:ext>
            </a:extLst>
          </p:cNvPr>
          <p:cNvSpPr txBox="1"/>
          <p:nvPr/>
        </p:nvSpPr>
        <p:spPr>
          <a:xfrm>
            <a:off x="16713954" y="1994842"/>
            <a:ext cx="5557839" cy="672865"/>
          </a:xfrm>
          <a:prstGeom prst="rect">
            <a:avLst/>
          </a:prstGeom>
        </p:spPr>
        <p:txBody>
          <a:bodyPr vert="horz" wrap="square" lIns="0" tIns="27929" rIns="0" bIns="0" rtlCol="0">
            <a:spAutoFit/>
          </a:bodyPr>
          <a:lstStyle/>
          <a:p>
            <a:pPr marL="26599" algn="ctr">
              <a:spcBef>
                <a:spcPts val="220"/>
              </a:spcBef>
            </a:pPr>
            <a:r>
              <a:rPr lang="en-US" sz="4189" b="1" dirty="0">
                <a:solidFill>
                  <a:schemeClr val="bg1"/>
                </a:solidFill>
                <a:latin typeface="Trebuchet MS"/>
                <a:cs typeface="Trebuchet MS"/>
              </a:rPr>
              <a:t>West Bound</a:t>
            </a:r>
            <a:endParaRPr sz="4189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1F5F2CD0-6D7D-BDD4-0FDF-DAD067AD338A}"/>
              </a:ext>
            </a:extLst>
          </p:cNvPr>
          <p:cNvSpPr txBox="1"/>
          <p:nvPr/>
        </p:nvSpPr>
        <p:spPr>
          <a:xfrm>
            <a:off x="2859192" y="1924050"/>
            <a:ext cx="5557839" cy="672865"/>
          </a:xfrm>
          <a:prstGeom prst="rect">
            <a:avLst/>
          </a:prstGeom>
        </p:spPr>
        <p:txBody>
          <a:bodyPr vert="horz" wrap="square" lIns="0" tIns="27929" rIns="0" bIns="0" rtlCol="0">
            <a:spAutoFit/>
          </a:bodyPr>
          <a:lstStyle/>
          <a:p>
            <a:pPr marL="26599" algn="ctr">
              <a:spcBef>
                <a:spcPts val="220"/>
              </a:spcBef>
            </a:pPr>
            <a:r>
              <a:rPr lang="en-US" sz="4189" b="1" dirty="0">
                <a:solidFill>
                  <a:schemeClr val="bg1"/>
                </a:solidFill>
                <a:latin typeface="+mj-lt"/>
                <a:cs typeface="Trebuchet MS"/>
              </a:rPr>
              <a:t>East Bound</a:t>
            </a:r>
            <a:endParaRPr sz="4189"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CCE27-CA19-1A21-F56C-1135B1B46BA0}"/>
              </a:ext>
            </a:extLst>
          </p:cNvPr>
          <p:cNvSpPr txBox="1"/>
          <p:nvPr/>
        </p:nvSpPr>
        <p:spPr>
          <a:xfrm>
            <a:off x="22057402" y="13506450"/>
            <a:ext cx="2454544" cy="80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8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2697379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32669" y="1695450"/>
            <a:ext cx="23926800" cy="12605935"/>
          </a:xfrm>
          <a:prstGeom prst="rect">
            <a:avLst/>
          </a:prstGeom>
        </p:spPr>
        <p:txBody>
          <a:bodyPr vert="horz" wrap="square" lIns="0" tIns="243380" rIns="0" bIns="0" rtlCol="0">
            <a:spAutoFit/>
          </a:bodyPr>
          <a:lstStyle/>
          <a:p>
            <a:pPr marL="984159" indent="-958888">
              <a:spcBef>
                <a:spcPts val="1916"/>
              </a:spcBef>
              <a:buFont typeface="Courier New"/>
              <a:buChar char="o"/>
              <a:tabLst>
                <a:tab pos="985486" algn="l"/>
              </a:tabLst>
            </a:pPr>
            <a:r>
              <a:rPr lang="en-US" sz="5000" b="1" dirty="0">
                <a:latin typeface="+mj-lt"/>
                <a:cs typeface="Trebuchet MS"/>
              </a:rPr>
              <a:t>IADOT Conducted a US 20 Location Study from SW Arterial to Middle Fork Catfish Creek </a:t>
            </a:r>
            <a:r>
              <a:rPr sz="5000" b="1" spc="-21" dirty="0">
                <a:latin typeface="+mj-lt"/>
                <a:cs typeface="Trebuchet MS"/>
              </a:rPr>
              <a:t>(20</a:t>
            </a:r>
            <a:r>
              <a:rPr lang="en-US" sz="5000" b="1" spc="-21" dirty="0">
                <a:latin typeface="+mj-lt"/>
                <a:cs typeface="Trebuchet MS"/>
              </a:rPr>
              <a:t>14</a:t>
            </a:r>
            <a:r>
              <a:rPr sz="5000" b="1" spc="-21" dirty="0">
                <a:latin typeface="+mj-lt"/>
                <a:cs typeface="Trebuchet MS"/>
              </a:rPr>
              <a:t>)</a:t>
            </a:r>
            <a:endParaRPr sz="5000" b="1" dirty="0">
              <a:latin typeface="+mj-lt"/>
              <a:cs typeface="Trebuchet MS"/>
            </a:endParaRPr>
          </a:p>
          <a:p>
            <a:pPr marL="1941718" lvl="1" indent="-958888">
              <a:spcBef>
                <a:spcPts val="1079"/>
              </a:spcBef>
              <a:buFont typeface="Courier New"/>
              <a:buChar char="o"/>
              <a:tabLst>
                <a:tab pos="1941718" algn="l"/>
                <a:tab pos="1943048" algn="l"/>
              </a:tabLst>
            </a:pPr>
            <a:r>
              <a:rPr lang="en-US" sz="4000" dirty="0">
                <a:latin typeface="+mj-lt"/>
                <a:cs typeface="Trebuchet MS"/>
              </a:rPr>
              <a:t>Free Flow Alternative</a:t>
            </a:r>
          </a:p>
          <a:p>
            <a:pPr marL="1941718" lvl="1" indent="-958888">
              <a:spcBef>
                <a:spcPts val="1079"/>
              </a:spcBef>
              <a:buFont typeface="Courier New"/>
              <a:buChar char="o"/>
              <a:tabLst>
                <a:tab pos="1941718" algn="l"/>
                <a:tab pos="1943048" algn="l"/>
              </a:tabLst>
            </a:pPr>
            <a:r>
              <a:rPr lang="en-US" sz="4000" dirty="0">
                <a:latin typeface="+mj-lt"/>
                <a:cs typeface="Trebuchet MS"/>
              </a:rPr>
              <a:t>Partial Interchange Alternative</a:t>
            </a:r>
          </a:p>
          <a:p>
            <a:pPr marL="1941718" lvl="1" indent="-958888">
              <a:spcBef>
                <a:spcPts val="1079"/>
              </a:spcBef>
              <a:buFont typeface="Courier New"/>
              <a:buChar char="o"/>
              <a:tabLst>
                <a:tab pos="1941718" algn="l"/>
                <a:tab pos="1943048" algn="l"/>
              </a:tabLst>
            </a:pPr>
            <a:r>
              <a:rPr lang="en-US" sz="4000" dirty="0">
                <a:latin typeface="+mj-lt"/>
                <a:cs typeface="Trebuchet MS"/>
              </a:rPr>
              <a:t>Eight‐Lane Arterial Alternative</a:t>
            </a:r>
          </a:p>
          <a:p>
            <a:pPr marL="1941718" lvl="1" indent="-958888">
              <a:spcBef>
                <a:spcPts val="1079"/>
              </a:spcBef>
              <a:buFont typeface="Courier New"/>
              <a:buChar char="o"/>
              <a:tabLst>
                <a:tab pos="1941718" algn="l"/>
                <a:tab pos="1943048" algn="l"/>
              </a:tabLst>
            </a:pPr>
            <a:r>
              <a:rPr lang="en-US" sz="4000" b="1" dirty="0">
                <a:latin typeface="+mj-lt"/>
                <a:cs typeface="Trebuchet MS"/>
              </a:rPr>
              <a:t>Six‐Lane Arterial Alternative</a:t>
            </a:r>
          </a:p>
          <a:p>
            <a:pPr marL="984159" indent="-958888">
              <a:spcBef>
                <a:spcPts val="1539"/>
              </a:spcBef>
              <a:buFont typeface="Courier New"/>
              <a:buChar char="o"/>
              <a:tabLst>
                <a:tab pos="985486" algn="l"/>
              </a:tabLst>
            </a:pPr>
            <a:r>
              <a:rPr lang="en-US" sz="5000" b="1" spc="-10" dirty="0">
                <a:latin typeface="+mj-lt"/>
                <a:cs typeface="Trebuchet MS"/>
              </a:rPr>
              <a:t>Improvements at Old Highway</a:t>
            </a:r>
            <a:r>
              <a:rPr sz="5000" b="1" spc="-10" dirty="0">
                <a:latin typeface="+mj-lt"/>
                <a:cs typeface="Trebuchet MS"/>
              </a:rPr>
              <a:t> </a:t>
            </a:r>
            <a:r>
              <a:rPr sz="5000" b="1" spc="-21" dirty="0">
                <a:latin typeface="+mj-lt"/>
                <a:cs typeface="Trebuchet MS"/>
              </a:rPr>
              <a:t>(201</a:t>
            </a:r>
            <a:r>
              <a:rPr lang="en-US" sz="5000" b="1" spc="-21" dirty="0">
                <a:latin typeface="+mj-lt"/>
                <a:cs typeface="Trebuchet MS"/>
              </a:rPr>
              <a:t>8</a:t>
            </a:r>
            <a:r>
              <a:rPr sz="5000" b="1" spc="-21" dirty="0">
                <a:latin typeface="+mj-lt"/>
                <a:cs typeface="Trebuchet MS"/>
              </a:rPr>
              <a:t>)</a:t>
            </a:r>
            <a:endParaRPr sz="5000" b="1" dirty="0">
              <a:latin typeface="+mj-lt"/>
              <a:cs typeface="Trebuchet MS"/>
            </a:endParaRPr>
          </a:p>
          <a:p>
            <a:pPr marL="1941718" lvl="1" indent="-958888">
              <a:spcBef>
                <a:spcPts val="1079"/>
              </a:spcBef>
              <a:buFont typeface="Courier New"/>
              <a:buChar char="o"/>
              <a:tabLst>
                <a:tab pos="1941718" algn="l"/>
                <a:tab pos="1943048" algn="l"/>
              </a:tabLst>
            </a:pPr>
            <a:r>
              <a:rPr lang="en-US" sz="4000" dirty="0">
                <a:latin typeface="+mj-lt"/>
                <a:cs typeface="Trebuchet MS"/>
              </a:rPr>
              <a:t>Part of the improvements suggested in the Six‐Lane Arterial Alternative were addressed during construction of US 52/SW Arterial construction</a:t>
            </a:r>
            <a:endParaRPr sz="4000" dirty="0">
              <a:latin typeface="+mj-lt"/>
              <a:cs typeface="Trebuchet MS"/>
            </a:endParaRPr>
          </a:p>
          <a:p>
            <a:pPr marL="984159" marR="881753" indent="-958888">
              <a:spcBef>
                <a:spcPts val="1529"/>
              </a:spcBef>
              <a:buFont typeface="Courier New"/>
              <a:buChar char="o"/>
              <a:tabLst>
                <a:tab pos="985486" algn="l"/>
              </a:tabLst>
            </a:pPr>
            <a:r>
              <a:rPr lang="en-US" sz="5000" b="1" dirty="0">
                <a:latin typeface="+mj-lt"/>
                <a:cs typeface="Trebuchet MS"/>
              </a:rPr>
              <a:t>Opening of US 52/SW Arterial to the public (2020)</a:t>
            </a:r>
          </a:p>
          <a:p>
            <a:pPr marL="984159" marR="881753" indent="-958888">
              <a:spcBef>
                <a:spcPts val="1529"/>
              </a:spcBef>
              <a:buFont typeface="Courier New"/>
              <a:buChar char="o"/>
              <a:tabLst>
                <a:tab pos="985486" algn="l"/>
              </a:tabLst>
            </a:pPr>
            <a:r>
              <a:rPr lang="en-US" sz="5000" b="1" dirty="0">
                <a:latin typeface="+mj-lt"/>
                <a:cs typeface="Trebuchet MS"/>
              </a:rPr>
              <a:t>City of Dubuque’s request IADOT to improve US 20 / NW Arterial Intersection (2020)</a:t>
            </a:r>
          </a:p>
          <a:p>
            <a:pPr marL="984159" marR="881753" indent="-958888">
              <a:spcBef>
                <a:spcPts val="1529"/>
              </a:spcBef>
              <a:buFont typeface="Courier New"/>
              <a:buChar char="o"/>
              <a:tabLst>
                <a:tab pos="985486" algn="l"/>
              </a:tabLst>
            </a:pPr>
            <a:r>
              <a:rPr lang="en-US" sz="5000" b="1" dirty="0">
                <a:latin typeface="+mj-lt"/>
                <a:cs typeface="Trebuchet MS"/>
              </a:rPr>
              <a:t>IADOT Conducted Location Study (2021)</a:t>
            </a:r>
          </a:p>
          <a:p>
            <a:pPr marL="984159" marR="881753" lvl="4" indent="930961">
              <a:spcBef>
                <a:spcPts val="1529"/>
              </a:spcBef>
              <a:buFont typeface="Courier New"/>
              <a:buChar char="o"/>
              <a:tabLst>
                <a:tab pos="1915119" algn="l"/>
              </a:tabLst>
            </a:pPr>
            <a:r>
              <a:rPr lang="en-US" sz="4000" b="1" dirty="0">
                <a:latin typeface="+mj-lt"/>
                <a:cs typeface="Trebuchet MS"/>
              </a:rPr>
              <a:t>Four-Lane Arterial Alternative (Completed 2022)</a:t>
            </a:r>
          </a:p>
          <a:p>
            <a:pPr marL="984159" marR="881753" indent="-958888">
              <a:spcBef>
                <a:spcPts val="1529"/>
              </a:spcBef>
              <a:buFont typeface="Courier New"/>
              <a:buChar char="o"/>
              <a:tabLst>
                <a:tab pos="985486" algn="l"/>
              </a:tabLst>
            </a:pPr>
            <a:endParaRPr lang="en-US" sz="5236" dirty="0">
              <a:latin typeface="+mj-lt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069" y="171450"/>
            <a:ext cx="25035669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sz="7500" dirty="0"/>
              <a:t>PROJECT </a:t>
            </a:r>
            <a:r>
              <a:rPr lang="en-US" sz="7500" spc="-21" dirty="0"/>
              <a:t>TIMELINE</a:t>
            </a:r>
            <a:endParaRPr sz="7500" spc="-21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-719931" y="13620323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8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3E1D2-3773-41E2-3EAE-1A3C4001A490}"/>
              </a:ext>
            </a:extLst>
          </p:cNvPr>
          <p:cNvSpPr txBox="1"/>
          <p:nvPr/>
        </p:nvSpPr>
        <p:spPr>
          <a:xfrm>
            <a:off x="21927387" y="13414729"/>
            <a:ext cx="2454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869" y="247650"/>
            <a:ext cx="24307800" cy="1181021"/>
          </a:xfrm>
          <a:prstGeom prst="rect">
            <a:avLst/>
          </a:prstGeom>
        </p:spPr>
        <p:txBody>
          <a:bodyPr vert="horz" wrap="square" lIns="0" tIns="26599" rIns="0" bIns="0" rtlCol="0">
            <a:spAutoFit/>
          </a:bodyPr>
          <a:lstStyle/>
          <a:p>
            <a:pPr marL="26599">
              <a:spcBef>
                <a:spcPts val="209"/>
              </a:spcBef>
            </a:pPr>
            <a:r>
              <a:rPr lang="en-US" sz="7500" dirty="0"/>
              <a:t>SIX LANE ARTERIAL ALTERNATIVE (Year 2014)</a:t>
            </a:r>
            <a:endParaRPr sz="7500" spc="-21" dirty="0"/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4294967295"/>
          </p:nvPr>
        </p:nvSpPr>
        <p:spPr>
          <a:xfrm>
            <a:off x="-719931" y="13695728"/>
            <a:ext cx="11259312" cy="419527"/>
          </a:xfrm>
          <a:prstGeom prst="rect">
            <a:avLst/>
          </a:prstGeom>
        </p:spPr>
        <p:txBody>
          <a:bodyPr vert="horz" wrap="square" lIns="0" tIns="3990" rIns="0" bIns="0" rtlCol="0">
            <a:spAutoFit/>
          </a:bodyPr>
          <a:lstStyle/>
          <a:p>
            <a:pPr marL="79797" algn="ctr">
              <a:spcBef>
                <a:spcPts val="31"/>
              </a:spcBef>
            </a:pPr>
            <a:fld id="{81D60167-4931-47E6-BA6A-407CBD079E47}" type="slidenum"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pPr marL="79797" algn="ctr">
                <a:spcBef>
                  <a:spcPts val="31"/>
                </a:spcBef>
              </a:pPr>
              <a:t>9</a:t>
            </a:fld>
            <a:r>
              <a:rPr sz="27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|</a:t>
            </a:r>
            <a:r>
              <a:rPr sz="2700" b="1" spc="67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2700" b="1" spc="188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IADOT Commission Meeting 08-08-2023</a:t>
            </a:r>
            <a:endParaRPr sz="2700" b="1" spc="136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0A4CBF-BD24-CEB8-3D87-65EE6BBBE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3" t="40480" r="28828" b="23773"/>
          <a:stretch/>
        </p:blipFill>
        <p:spPr>
          <a:xfrm>
            <a:off x="1" y="2074861"/>
            <a:ext cx="25554887" cy="8102259"/>
          </a:xfrm>
          <a:prstGeom prst="rect">
            <a:avLst/>
          </a:prstGeom>
        </p:spPr>
      </p:pic>
      <p:graphicFrame>
        <p:nvGraphicFramePr>
          <p:cNvPr id="52" name="Table 9">
            <a:extLst>
              <a:ext uri="{FF2B5EF4-FFF2-40B4-BE49-F238E27FC236}">
                <a16:creationId xmlns:a16="http://schemas.microsoft.com/office/drawing/2014/main" id="{776FC669-C851-BC45-5B1F-2737476AF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316340"/>
              </p:ext>
            </p:extLst>
          </p:nvPr>
        </p:nvGraphicFramePr>
        <p:xfrm>
          <a:off x="-1" y="10444282"/>
          <a:ext cx="25534939" cy="2681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4663">
                  <a:extLst>
                    <a:ext uri="{9D8B030D-6E8A-4147-A177-3AD203B41FA5}">
                      <a16:colId xmlns:a16="http://schemas.microsoft.com/office/drawing/2014/main" val="4211655626"/>
                    </a:ext>
                  </a:extLst>
                </a:gridCol>
                <a:gridCol w="6718346">
                  <a:extLst>
                    <a:ext uri="{9D8B030D-6E8A-4147-A177-3AD203B41FA5}">
                      <a16:colId xmlns:a16="http://schemas.microsoft.com/office/drawing/2014/main" val="2727923534"/>
                    </a:ext>
                  </a:extLst>
                </a:gridCol>
                <a:gridCol w="6361217">
                  <a:extLst>
                    <a:ext uri="{9D8B030D-6E8A-4147-A177-3AD203B41FA5}">
                      <a16:colId xmlns:a16="http://schemas.microsoft.com/office/drawing/2014/main" val="779753710"/>
                    </a:ext>
                  </a:extLst>
                </a:gridCol>
                <a:gridCol w="6610713">
                  <a:extLst>
                    <a:ext uri="{9D8B030D-6E8A-4147-A177-3AD203B41FA5}">
                      <a16:colId xmlns:a16="http://schemas.microsoft.com/office/drawing/2014/main" val="2138667610"/>
                    </a:ext>
                  </a:extLst>
                </a:gridCol>
              </a:tblGrid>
              <a:tr h="957560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 Features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 Issues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Right-of-Way /Property Impacts ($ Million)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 of Magnitude Cost ($Million) (Includes ROW)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15463"/>
                  </a:ext>
                </a:extLst>
              </a:tr>
              <a:tr h="172360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6-Lane Signalized Arterial</a:t>
                      </a: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Recognized Environmental Conditions sites.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minor floodplain impact</a:t>
                      </a: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13.5 acres impacted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 Full Residential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Partial Commercial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5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Full Commercial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512" marR="191512" marT="95756" marB="95756"/>
                </a:tc>
                <a:tc>
                  <a:txBody>
                    <a:bodyPr/>
                    <a:lstStyle/>
                    <a:p>
                      <a:r>
                        <a:rPr lang="en-US" sz="5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 million </a:t>
                      </a:r>
                      <a:r>
                        <a:rPr lang="en-US" sz="3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2022 dollars</a:t>
                      </a:r>
                    </a:p>
                  </a:txBody>
                  <a:tcPr marL="191512" marR="191512" marT="95756" marB="95756"/>
                </a:tc>
                <a:extLst>
                  <a:ext uri="{0D108BD9-81ED-4DB2-BD59-A6C34878D82A}">
                    <a16:rowId xmlns:a16="http://schemas.microsoft.com/office/drawing/2014/main" val="3155939264"/>
                  </a:ext>
                </a:extLst>
              </a:tr>
            </a:tbl>
          </a:graphicData>
        </a:graphic>
      </p:graphicFrame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940B5539-1A7D-2DA0-BC66-C0BFA4689C18}"/>
              </a:ext>
            </a:extLst>
          </p:cNvPr>
          <p:cNvSpPr/>
          <p:nvPr/>
        </p:nvSpPr>
        <p:spPr>
          <a:xfrm>
            <a:off x="7999616" y="3271813"/>
            <a:ext cx="5486022" cy="1516137"/>
          </a:xfrm>
          <a:prstGeom prst="wedgeRoundRectCallout">
            <a:avLst>
              <a:gd name="adj1" fmla="val -22765"/>
              <a:gd name="adj2" fmla="val 953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Two-way frontage roads serve existing mid-block access back to Old Highway Road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4DA0BC74-10DF-8238-33CF-E6C425C43E14}"/>
              </a:ext>
            </a:extLst>
          </p:cNvPr>
          <p:cNvSpPr/>
          <p:nvPr/>
        </p:nvSpPr>
        <p:spPr>
          <a:xfrm>
            <a:off x="8737735" y="8139410"/>
            <a:ext cx="5486022" cy="1516137"/>
          </a:xfrm>
          <a:prstGeom prst="wedgeRoundRectCallout">
            <a:avLst>
              <a:gd name="adj1" fmla="val 64872"/>
              <a:gd name="adj2" fmla="val -1901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Three- leg intersection for US 20 and NW Arterial, eliminated south leg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4B20046-F622-6617-D671-6E892E1B1DD9}"/>
              </a:ext>
            </a:extLst>
          </p:cNvPr>
          <p:cNvSpPr/>
          <p:nvPr/>
        </p:nvSpPr>
        <p:spPr>
          <a:xfrm>
            <a:off x="14822232" y="8059613"/>
            <a:ext cx="5486022" cy="1516137"/>
          </a:xfrm>
          <a:prstGeom prst="wedgeRoundRectCallout">
            <a:avLst>
              <a:gd name="adj1" fmla="val 3781"/>
              <a:gd name="adj2" fmla="val -15329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13" b="1" dirty="0">
                <a:solidFill>
                  <a:schemeClr val="tx1"/>
                </a:solidFill>
                <a:latin typeface="Trebuchet MS" panose="020B0603020202020204" pitchFamily="34" charset="0"/>
              </a:rPr>
              <a:t>Two-way frontage roads serve existing mid-block access back to Old Highway Road and Crescent 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7DE74-491D-10DA-9BA9-8D8C3A7C1F67}"/>
              </a:ext>
            </a:extLst>
          </p:cNvPr>
          <p:cNvSpPr txBox="1"/>
          <p:nvPr/>
        </p:nvSpPr>
        <p:spPr>
          <a:xfrm>
            <a:off x="22057402" y="13467012"/>
            <a:ext cx="2454544" cy="80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8" b="1" dirty="0">
                <a:solidFill>
                  <a:schemeClr val="bg1"/>
                </a:solidFill>
                <a:latin typeface="+mj-lt"/>
              </a:rPr>
              <a:t>DMATS</a:t>
            </a:r>
          </a:p>
        </p:txBody>
      </p:sp>
    </p:spTree>
    <p:extLst>
      <p:ext uri="{BB962C8B-B14F-4D97-AF65-F5344CB8AC3E}">
        <p14:creationId xmlns:p14="http://schemas.microsoft.com/office/powerpoint/2010/main" val="231546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730</Words>
  <Application>Microsoft Office PowerPoint</Application>
  <PresentationFormat>Custom</PresentationFormat>
  <Paragraphs>164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Century Gothic</vt:lpstr>
      <vt:lpstr>Courier New</vt:lpstr>
      <vt:lpstr>Gill Sans MT</vt:lpstr>
      <vt:lpstr>Trebuchet MS</vt:lpstr>
      <vt:lpstr>Office Theme</vt:lpstr>
      <vt:lpstr>PowerPoint Presentation</vt:lpstr>
      <vt:lpstr>PowerPoint Presentation</vt:lpstr>
      <vt:lpstr>PowerPoint Presentation</vt:lpstr>
      <vt:lpstr>THANK YOU</vt:lpstr>
      <vt:lpstr>US 20 / NW ARTERIAL INTERSECTION</vt:lpstr>
      <vt:lpstr>EXISTING CONDITION</vt:lpstr>
      <vt:lpstr>EXISTING CONDITION</vt:lpstr>
      <vt:lpstr>PROJECT TIMELINE</vt:lpstr>
      <vt:lpstr>SIX LANE ARTERIAL ALTERNATIVE (Year 2014)</vt:lpstr>
      <vt:lpstr>FOUR LANE ARTERIAL ALTERNATIVE (Year 2022)</vt:lpstr>
      <vt:lpstr>PowerPoint Presentation</vt:lpstr>
      <vt:lpstr>IMPACT OF CANADIAN PACIFIC AND KANSAS CITY SOUTHERN MERGER (KCS)</vt:lpstr>
      <vt:lpstr>PowerPoint Presentation</vt:lpstr>
      <vt:lpstr>BUILDING BRIDGES TO EMPLOYMENT AND EQUITY</vt:lpstr>
      <vt:lpstr>BUILDING BRIDGES TO EMPLOYMENT AND EQUITY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BRIDGES TO EMPLOYMENT AND EQUITY</dc:title>
  <dc:creator>Chandra Ravada</dc:creator>
  <cp:lastModifiedBy>Chambers, Matthew</cp:lastModifiedBy>
  <cp:revision>22</cp:revision>
  <dcterms:created xsi:type="dcterms:W3CDTF">2023-07-17T20:02:33Z</dcterms:created>
  <dcterms:modified xsi:type="dcterms:W3CDTF">2023-07-25T15:35:59Z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2023-05-24T00:00:00Z</vt:filetime>
  </property>
  <property fmtid="{D5CDD505-2E9C-101B-9397-08002B2CF9AE}" pid="3" name="Creator">
    <vt:lpwstr>Adobe InDesign 17.4 (Windows)</vt:lpwstr>
  </property>
  <property fmtid="{D5CDD505-2E9C-101B-9397-08002B2CF9AE}" pid="4" name="LastSaved">
    <vt:filetime>2023-07-17T00:00:00Z</vt:filetime>
  </property>
  <property fmtid="{D5CDD505-2E9C-101B-9397-08002B2CF9AE}" pid="5" name="Producer">
    <vt:lpwstr>Adobe PDF Library 16.0.7</vt:lpwstr>
  </property>
</Properties>
</file>