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67" r:id="rId3"/>
    <p:sldId id="334" r:id="rId4"/>
    <p:sldId id="333" r:id="rId5"/>
    <p:sldId id="364" r:id="rId6"/>
    <p:sldId id="368"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10" autoAdjust="0"/>
    <p:restoredTop sz="95574" autoAdjust="0"/>
  </p:normalViewPr>
  <p:slideViewPr>
    <p:cSldViewPr>
      <p:cViewPr varScale="1">
        <p:scale>
          <a:sx n="99" d="100"/>
          <a:sy n="99" d="100"/>
        </p:scale>
        <p:origin x="619"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7/28/2023</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7/28/2023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August 7, 2023</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SFY2024</a:t>
            </a:r>
          </a:p>
          <a:p>
            <a:pPr lvl="1">
              <a:spcAft>
                <a:spcPts val="1200"/>
              </a:spcAft>
            </a:pPr>
            <a:r>
              <a:rPr lang="en-US" dirty="0"/>
              <a:t>Total number of projects awarded: 0</a:t>
            </a:r>
          </a:p>
          <a:p>
            <a:pPr lvl="1">
              <a:spcAft>
                <a:spcPts val="1200"/>
              </a:spcAft>
            </a:pPr>
            <a:r>
              <a:rPr lang="en-US" dirty="0"/>
              <a:t>Total project costs: $0</a:t>
            </a:r>
          </a:p>
          <a:p>
            <a:pPr lvl="1">
              <a:spcAft>
                <a:spcPts val="1200"/>
              </a:spcAft>
            </a:pPr>
            <a:r>
              <a:rPr lang="en-US" dirty="0"/>
              <a:t>Total amount awarded: $0</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2565820179"/>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$972,227</a:t>
                      </a:r>
                    </a:p>
                  </a:txBody>
                  <a:tcPr/>
                </a:tc>
                <a:tc>
                  <a:txBody>
                    <a:bodyPr/>
                    <a:lstStyle/>
                    <a:p>
                      <a:pPr algn="ctr"/>
                      <a:r>
                        <a:rPr lang="en-US" sz="1500" dirty="0">
                          <a:latin typeface="PT Sans" panose="020B0503020203020204"/>
                        </a:rPr>
                        <a:t>$486,114</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2023 current Road Use Tax Revenue (as of 6/30/2023)</a:t>
                      </a:r>
                    </a:p>
                  </a:txBody>
                  <a:tcPr>
                    <a:solidFill>
                      <a:schemeClr val="tx1"/>
                    </a:solidFill>
                  </a:tcPr>
                </a:tc>
                <a:tc>
                  <a:txBody>
                    <a:bodyPr/>
                    <a:lstStyle/>
                    <a:p>
                      <a:pPr algn="ctr"/>
                      <a:r>
                        <a:rPr lang="en-US" sz="1500" dirty="0">
                          <a:latin typeface="PT Sans" panose="020B0503020203020204"/>
                        </a:rPr>
                        <a:t>$11,759,666</a:t>
                      </a:r>
                    </a:p>
                  </a:txBody>
                  <a:tcPr/>
                </a:tc>
                <a:tc>
                  <a:txBody>
                    <a:bodyPr/>
                    <a:lstStyle/>
                    <a:p>
                      <a:pPr algn="ctr"/>
                      <a:r>
                        <a:rPr lang="en-US" sz="1500" dirty="0">
                          <a:latin typeface="PT Sans" panose="020B0503020203020204"/>
                        </a:rPr>
                        <a:t>$5,879,833</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6/30/2023)</a:t>
                      </a:r>
                    </a:p>
                  </a:txBody>
                  <a:tcPr>
                    <a:solidFill>
                      <a:schemeClr val="tx1"/>
                    </a:solidFill>
                  </a:tcPr>
                </a:tc>
                <a:tc>
                  <a:txBody>
                    <a:bodyPr/>
                    <a:lstStyle/>
                    <a:p>
                      <a:pPr algn="ctr"/>
                      <a:r>
                        <a:rPr lang="en-US" sz="1500" dirty="0">
                          <a:latin typeface="PT Sans" panose="020B0503020203020204"/>
                        </a:rPr>
                        <a:t>$6,101,746</a:t>
                      </a:r>
                    </a:p>
                  </a:txBody>
                  <a:tcPr/>
                </a:tc>
                <a:tc>
                  <a:txBody>
                    <a:bodyPr/>
                    <a:lstStyle/>
                    <a:p>
                      <a:pPr algn="ctr"/>
                      <a:r>
                        <a:rPr lang="en-US" sz="1500" dirty="0">
                          <a:solidFill>
                            <a:srgbClr val="FF0000"/>
                          </a:solidFill>
                          <a:latin typeface="PT Sans" panose="020B0503020203020204"/>
                        </a:rPr>
                        <a:t>($4,422,124)</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a:t>
            </a:r>
            <a:br>
              <a:rPr lang="en-US" sz="3400" b="1" dirty="0">
                <a:solidFill>
                  <a:schemeClr val="tx2"/>
                </a:solidFill>
              </a:rPr>
            </a:br>
            <a:r>
              <a:rPr lang="en-US" sz="3400" b="1" dirty="0">
                <a:solidFill>
                  <a:schemeClr val="tx2"/>
                </a:solidFill>
              </a:rPr>
              <a:t>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t>
            </a:r>
          </a:p>
          <a:p>
            <a:r>
              <a:rPr lang="en-US" sz="3400" b="1" dirty="0">
                <a:solidFill>
                  <a:schemeClr val="tx2"/>
                </a:solidFill>
              </a:rPr>
              <a:t>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152" y="4907981"/>
            <a:ext cx="2723000" cy="182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5C2733DA-9C17-434E-83E2-92A9674E1E4D}"/>
              </a:ext>
            </a:extLst>
          </p:cNvPr>
          <p:cNvSpPr>
            <a:spLocks noChangeAspect="1"/>
          </p:cNvSpPr>
          <p:nvPr/>
        </p:nvSpPr>
        <p:spPr>
          <a:xfrm>
            <a:off x="4459826" y="594928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Table 2">
            <a:extLst>
              <a:ext uri="{FF2B5EF4-FFF2-40B4-BE49-F238E27FC236}">
                <a16:creationId xmlns:a16="http://schemas.microsoft.com/office/drawing/2014/main" id="{35287A0A-30D4-4F9E-B7FB-19F8AD7E3D7A}"/>
              </a:ext>
            </a:extLst>
          </p:cNvPr>
          <p:cNvGraphicFramePr>
            <a:graphicFrameLocks noGrp="1"/>
          </p:cNvGraphicFramePr>
          <p:nvPr>
            <p:extLst>
              <p:ext uri="{D42A27DB-BD31-4B8C-83A1-F6EECF244321}">
                <p14:modId xmlns:p14="http://schemas.microsoft.com/office/powerpoint/2010/main" val="1472594933"/>
              </p:ext>
            </p:extLst>
          </p:nvPr>
        </p:nvGraphicFramePr>
        <p:xfrm>
          <a:off x="68211" y="2472573"/>
          <a:ext cx="8896156" cy="158496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93920604"/>
                    </a:ext>
                  </a:extLst>
                </a:gridCol>
                <a:gridCol w="1440160">
                  <a:extLst>
                    <a:ext uri="{9D8B030D-6E8A-4147-A177-3AD203B41FA5}">
                      <a16:colId xmlns:a16="http://schemas.microsoft.com/office/drawing/2014/main" val="2644497655"/>
                    </a:ext>
                  </a:extLst>
                </a:gridCol>
                <a:gridCol w="648072">
                  <a:extLst>
                    <a:ext uri="{9D8B030D-6E8A-4147-A177-3AD203B41FA5}">
                      <a16:colId xmlns:a16="http://schemas.microsoft.com/office/drawing/2014/main" val="918561277"/>
                    </a:ext>
                  </a:extLst>
                </a:gridCol>
                <a:gridCol w="1296144">
                  <a:extLst>
                    <a:ext uri="{9D8B030D-6E8A-4147-A177-3AD203B41FA5}">
                      <a16:colId xmlns:a16="http://schemas.microsoft.com/office/drawing/2014/main" val="110406823"/>
                    </a:ext>
                  </a:extLst>
                </a:gridCol>
                <a:gridCol w="1368152">
                  <a:extLst>
                    <a:ext uri="{9D8B030D-6E8A-4147-A177-3AD203B41FA5}">
                      <a16:colId xmlns:a16="http://schemas.microsoft.com/office/drawing/2014/main" val="2951110212"/>
                    </a:ext>
                  </a:extLst>
                </a:gridCol>
                <a:gridCol w="1451374">
                  <a:extLst>
                    <a:ext uri="{9D8B030D-6E8A-4147-A177-3AD203B41FA5}">
                      <a16:colId xmlns:a16="http://schemas.microsoft.com/office/drawing/2014/main" val="1729074159"/>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1,560 feet of Campus Drive, 2,180 feet of the relocated Pleasant Street and 2nd Street NE, and a 370-foot left turn lane on Campus Drive located on the east side of town.</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Bondurant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58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$3,675,594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60%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$2,205,356</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221357"/>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Bondurant</a:t>
            </a:r>
          </a:p>
          <a:p>
            <a:pPr marL="0" indent="0">
              <a:spcBef>
                <a:spcPts val="0"/>
              </a:spcBef>
              <a:buClr>
                <a:schemeClr val="tx1"/>
              </a:buClr>
              <a:buNone/>
              <a:defRPr/>
            </a:pPr>
            <a:r>
              <a:rPr lang="en-US" sz="1800" b="1" dirty="0">
                <a:latin typeface="PT Sans" panose="020B0503020203020204"/>
                <a:cs typeface="Arial" pitchFamily="34" charset="0"/>
              </a:rPr>
              <a:t>(Local Development – Certified Site)</a:t>
            </a:r>
          </a:p>
          <a:p>
            <a:pPr marL="0" indent="0">
              <a:buNone/>
            </a:pPr>
            <a:r>
              <a:rPr lang="en-US" sz="1800" dirty="0">
                <a:latin typeface="PT Sans" panose="020B0503020203020204"/>
              </a:rPr>
              <a:t>Construction of approximately 1,560 feet of Campus Drive, 2,180 feet of the relocated Pleasant Street and 2nd Street NE, and a 370-foot left turn lane on Campus Drive located on the east side of town. This project is necessary to provide improved access to the Myers Industrial Site, an Iowa Economic Development Authority certified site of more than 66 acres.</a:t>
            </a: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$3,675,594</a:t>
            </a:r>
          </a:p>
          <a:p>
            <a:pPr marL="0" indent="0">
              <a:spcBef>
                <a:spcPts val="0"/>
              </a:spcBef>
              <a:buClr>
                <a:schemeClr val="tx1"/>
              </a:buClr>
              <a:buNone/>
              <a:defRPr/>
            </a:pPr>
            <a:r>
              <a:rPr lang="en-US" sz="1800" dirty="0">
                <a:latin typeface="PT Sans" panose="020B0503020203020204"/>
                <a:cs typeface="Arial" pitchFamily="34" charset="0"/>
              </a:rPr>
              <a:t>Requested:    $2,205,356  (60%)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1859DDD-D0CB-4577-8904-2B888D02DB73}"/>
              </a:ext>
            </a:extLst>
          </p:cNvPr>
          <p:cNvSpPr>
            <a:spLocks noChangeAspect="1"/>
          </p:cNvSpPr>
          <p:nvPr/>
        </p:nvSpPr>
        <p:spPr>
          <a:xfrm>
            <a:off x="2431217" y="4336672"/>
            <a:ext cx="213287" cy="2008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DFCFF68E-F7F1-651D-513B-2CD94DBE2316}"/>
              </a:ext>
            </a:extLst>
          </p:cNvPr>
          <p:cNvPicPr>
            <a:picLocks noChangeAspect="1"/>
          </p:cNvPicPr>
          <p:nvPr/>
        </p:nvPicPr>
        <p:blipFill>
          <a:blip r:embed="rId2"/>
          <a:stretch>
            <a:fillRect/>
          </a:stretch>
        </p:blipFill>
        <p:spPr>
          <a:xfrm>
            <a:off x="611560" y="2996522"/>
            <a:ext cx="3168352" cy="3601256"/>
          </a:xfrm>
          <a:prstGeom prst="rect">
            <a:avLst/>
          </a:prstGeom>
          <a:ln>
            <a:solidFill>
              <a:schemeClr val="tx1"/>
            </a:solidFill>
          </a:ln>
        </p:spPr>
      </p:pic>
      <p:pic>
        <p:nvPicPr>
          <p:cNvPr id="4" name="Picture 3">
            <a:extLst>
              <a:ext uri="{FF2B5EF4-FFF2-40B4-BE49-F238E27FC236}">
                <a16:creationId xmlns:a16="http://schemas.microsoft.com/office/drawing/2014/main" id="{D1691183-B71F-CEB3-E292-6A1A6DFAD709}"/>
              </a:ext>
            </a:extLst>
          </p:cNvPr>
          <p:cNvPicPr>
            <a:picLocks noChangeAspect="1"/>
          </p:cNvPicPr>
          <p:nvPr/>
        </p:nvPicPr>
        <p:blipFill>
          <a:blip r:embed="rId3"/>
          <a:stretch>
            <a:fillRect/>
          </a:stretch>
        </p:blipFill>
        <p:spPr>
          <a:xfrm>
            <a:off x="4035332" y="2463020"/>
            <a:ext cx="4499258" cy="4149080"/>
          </a:xfrm>
          <a:prstGeom prst="rect">
            <a:avLst/>
          </a:prstGeom>
          <a:ln>
            <a:solidFill>
              <a:schemeClr val="tx1"/>
            </a:solidFill>
          </a:ln>
        </p:spPr>
      </p:pic>
    </p:spTree>
    <p:extLst>
      <p:ext uri="{BB962C8B-B14F-4D97-AF65-F5344CB8AC3E}">
        <p14:creationId xmlns:p14="http://schemas.microsoft.com/office/powerpoint/2010/main" val="33370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Debra Arp, Systems Planning Bureau</a:t>
            </a:r>
          </a:p>
          <a:p>
            <a:pPr algn="ctr"/>
            <a:r>
              <a:rPr lang="en-US" sz="1400" b="1" dirty="0">
                <a:solidFill>
                  <a:schemeClr val="bg1">
                    <a:lumMod val="50000"/>
                  </a:schemeClr>
                </a:solidFill>
                <a:latin typeface="Century Gothic" panose="020B0502020202020204" pitchFamily="34" charset="0"/>
                <a:cs typeface="Arial" panose="020B0604020202020204" pitchFamily="34" charset="0"/>
                <a:hlinkClick r:id="rId3"/>
              </a:rPr>
              <a:t>Debra.Arp@iowadot.us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515-239-1681</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14735</TotalTime>
  <Words>344</Words>
  <Application>Microsoft Office PowerPoint</Application>
  <PresentationFormat>On-screen Show (4:3)</PresentationFormat>
  <Paragraphs>63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Pedersen, Garrett</cp:lastModifiedBy>
  <cp:revision>413</cp:revision>
  <cp:lastPrinted>2020-11-02T13:28:55Z</cp:lastPrinted>
  <dcterms:created xsi:type="dcterms:W3CDTF">2014-05-10T08:44:16Z</dcterms:created>
  <dcterms:modified xsi:type="dcterms:W3CDTF">2023-07-28T13:02:51Z</dcterms:modified>
</cp:coreProperties>
</file>