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1637156604" r:id="rId3"/>
    <p:sldId id="1650760831" r:id="rId4"/>
    <p:sldId id="1650760833" r:id="rId5"/>
    <p:sldId id="1650760834" r:id="rId6"/>
    <p:sldId id="165076083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B0F2FE-F6A1-45A6-B870-8AC6E47343B1}" v="4" dt="2024-08-05T19:01:46.8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6113B-5899-4DA2-AB0E-447755A31CDD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0E6C04-0A05-4619-818A-CB3FCAAEC2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4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31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026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204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01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365FC-0669-47DB-B1AA-B9E797D8F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C7ED3-A7DA-4167-9B93-8DB24BBE6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3A06C6-0040-422C-A035-5E710112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D2712-19C3-4CCF-AABC-B3195ABE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78080-8513-459E-8C9B-55FDE781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7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8EFDC-C7A5-4980-BA74-7C51A6ACF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084B20-3543-49F8-B52C-921C31A89E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6C1C6D-1753-4C9D-AE8B-BAEC09193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0DCE3-B797-41A0-BCE3-B7F7D7FE4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DB088-B5EA-49A0-AA0C-0AABAEC8F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8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41BFDC-600F-4D8D-9DA4-AF44FD2F31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54B08B-ABCF-4C04-8FFA-A4311CCC3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D6A4F-02C4-4669-9435-BAB275176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41D14-C729-46D2-8DC8-C0AB76B2A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5DFE4-8E28-4142-8ECF-C654BDE6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2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2872D82-6EB7-2644-9216-B1E7ECE2F2DA}"/>
              </a:ext>
            </a:extLst>
          </p:cNvPr>
          <p:cNvSpPr txBox="1"/>
          <p:nvPr userDrawn="1"/>
        </p:nvSpPr>
        <p:spPr>
          <a:xfrm>
            <a:off x="-2439035" y="10130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10000"/>
              </a:lnSpc>
              <a:spcAft>
                <a:spcPts val="900"/>
              </a:spcAft>
            </a:pPr>
            <a:endParaRPr lang="pt-BR" sz="2000" b="0" spc="40" dirty="0" err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10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746EB-E1E3-4F42-A6EA-2AD2227ED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779FF6-B2E1-4469-9401-773E69A92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0A3D9-D7AC-4482-A18F-25AB57777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C1AB0D-901B-4B62-BB2D-A8EC2698A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DFFF1-6867-4E3B-BF69-AAFDBB5C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47CA3-C907-4925-A2B5-1674D0F9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AE9CDE-1569-46C9-B77D-AD28F20546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2A95F0-2163-45E3-B86B-E07BC3BF4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5B450-1818-4489-BB5D-763AD09C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2F0A1-5688-4DC2-9DA2-8D919BE48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452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5873F-2F9B-4D09-9DBF-1419CAA27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5FB3D-790A-4DA6-A22A-55ED1CBC90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57C486-D986-41ED-820F-2A95E0EF4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5708D-ED13-4A4B-A6B5-A0902319D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6F47A-C978-4175-8845-5D65A3B8C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AAAA26-2829-446D-9D97-5D746644B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93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8D585-83FE-4446-9519-CE627BC66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2CBF-05FA-4400-9760-480120EB3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45641E-D26F-4216-BC82-8E5E5ABE5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854337-2EE0-4BC5-8DA9-1F02CCDF49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FF6E65-2434-464F-B54B-C475097B8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FF4DE4-58E5-44F9-88E4-7551D90D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A9239E-A6F6-4FB0-A651-0E0C86619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952703-EE70-4957-B955-1084916E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DB5C-2165-497D-A511-F56C72C3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05FD4-6E8A-4A4E-BC26-3062EFDD5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FE557C-F196-4965-A3AF-8A9BA75C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F60C1-B42F-4BC4-BF45-6A585D139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9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09D4D-61BC-4B10-B52B-08BEF6165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A54CE5-2825-4E8F-821F-8B17475C3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DBBEC-EF59-4F9C-B4DD-1B2219CC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658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2080-1C97-4D91-917C-58A2B5475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B7860-397C-4E45-A834-864E969E82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B3272E-FA9E-4F1A-A715-DF2EAF96D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CB229-218E-4B45-9DD7-A9B8346B9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627D0-7348-481A-B880-21178A3A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7E047-46C0-4591-B574-754F649CB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14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A3BA3-6D4B-4703-BC83-9AF88E4D5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DDB8E2-23E4-4062-8B19-141B848B88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0D2D2-19F0-4F27-BD2B-5EAB534EE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03B15-CEB7-477C-A3A9-1610B69F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A7B742-FFB3-405B-A926-D5B64F9E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C84491-E104-4F3F-AC02-38C949882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52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9DFCC7-10B7-4A2A-93AF-7608DC8DF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B09C2C-8EC7-4853-8F22-4F74DE165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3734BE-0AD4-443A-BD3A-8CFC05E8ED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BB9B3-6DF7-458A-885E-799BAB135EA8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7D920-F497-410F-8E15-35E7B90917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61A3-B693-46AD-BC04-1894549DD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E7A7E-2E0B-4D01-BB1A-04BAB700BDA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-1763600996,&quot;Placement&quot;:&quot;Footer&quot;,&quot;Top&quot;:519.343,&quot;Left&quot;:881.810364,&quot;SlideWidth&quot;:960,&quot;SlideHeight&quot;:540}">
            <a:extLst>
              <a:ext uri="{FF2B5EF4-FFF2-40B4-BE49-F238E27FC236}">
                <a16:creationId xmlns:a16="http://schemas.microsoft.com/office/drawing/2014/main" id="{7F8C1888-AFAF-47C6-A7F6-2F9A67363BB0}"/>
              </a:ext>
            </a:extLst>
          </p:cNvPr>
          <p:cNvSpPr txBox="1"/>
          <p:nvPr userDrawn="1"/>
        </p:nvSpPr>
        <p:spPr>
          <a:xfrm>
            <a:off x="11198992" y="6595656"/>
            <a:ext cx="99300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FF0000"/>
                </a:solidFill>
                <a:latin typeface="Calibri" panose="020F0502020204030204" pitchFamily="34" charset="0"/>
              </a:rPr>
              <a:t>Company Use</a:t>
            </a:r>
          </a:p>
        </p:txBody>
      </p:sp>
    </p:spTree>
    <p:extLst>
      <p:ext uri="{BB962C8B-B14F-4D97-AF65-F5344CB8AC3E}">
        <p14:creationId xmlns:p14="http://schemas.microsoft.com/office/powerpoint/2010/main" val="1721490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5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3.jpeg"/><Relationship Id="rId5" Type="http://schemas.openxmlformats.org/officeDocument/2006/relationships/image" Target="../media/image6.png"/><Relationship Id="rId10" Type="http://schemas.openxmlformats.org/officeDocument/2006/relationships/image" Target="../media/image12.jpe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7.jpeg"/><Relationship Id="rId5" Type="http://schemas.openxmlformats.org/officeDocument/2006/relationships/image" Target="../media/image6.png"/><Relationship Id="rId10" Type="http://schemas.openxmlformats.org/officeDocument/2006/relationships/image" Target="../media/image16.jpe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11" Type="http://schemas.openxmlformats.org/officeDocument/2006/relationships/image" Target="../media/image19.jpeg"/><Relationship Id="rId5" Type="http://schemas.openxmlformats.org/officeDocument/2006/relationships/image" Target="../media/image6.png"/><Relationship Id="rId10" Type="http://schemas.openxmlformats.org/officeDocument/2006/relationships/image" Target="../media/image18.jpe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21.jp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209BE-7BF8-45C5-BC23-5CCB367685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61FA4-9351-4E5D-A3C2-5F63AC9E75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52981-276A-4422-98EA-38CD74E02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2235"/>
            <a:ext cx="12192000" cy="59757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581393-50E4-431D-8F2D-FDABECA9B0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37" y="0"/>
            <a:ext cx="1439436" cy="88223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100C259-0758-4A7D-8956-508DB966D891}"/>
              </a:ext>
            </a:extLst>
          </p:cNvPr>
          <p:cNvSpPr txBox="1"/>
          <p:nvPr/>
        </p:nvSpPr>
        <p:spPr>
          <a:xfrm>
            <a:off x="3135085" y="81081"/>
            <a:ext cx="753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latin typeface="Javanese Text" panose="02000000000000000000" pitchFamily="2" charset="0"/>
              </a:rPr>
              <a:t>OTTUMWA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885C0E-9B52-4F28-AAD4-A6BDB8FBE4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7920" y="0"/>
            <a:ext cx="2644079" cy="88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0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7B8DE0C8-F0B4-C043-BDD7-FFB779D1813F}"/>
              </a:ext>
            </a:extLst>
          </p:cNvPr>
          <p:cNvSpPr/>
          <p:nvPr/>
        </p:nvSpPr>
        <p:spPr>
          <a:xfrm flipH="1">
            <a:off x="10620154" y="2315193"/>
            <a:ext cx="18473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457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400" b="1" dirty="0">
              <a:solidFill>
                <a:srgbClr val="333333"/>
              </a:solidFill>
              <a:latin typeface="JD Sans Pro" panose="02000500000000020000" pitchFamily="2" charset="0"/>
              <a:cs typeface="Arial" panose="020B0604020202020204" pitchFamily="34" charset="0"/>
            </a:endParaRP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C99B7ECD-88AC-7245-BB24-362F3CD12089}"/>
              </a:ext>
            </a:extLst>
          </p:cNvPr>
          <p:cNvSpPr/>
          <p:nvPr/>
        </p:nvSpPr>
        <p:spPr>
          <a:xfrm>
            <a:off x="10072529" y="2538267"/>
            <a:ext cx="156798" cy="2862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r" defTabSz="457119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pt-BR" sz="1400" b="1" dirty="0">
              <a:solidFill>
                <a:srgbClr val="333333"/>
              </a:solidFill>
              <a:latin typeface="JD Sans Pro" panose="02000500000000020000" pitchFamily="2" charset="0"/>
              <a:cs typeface="Arial" panose="020B0604020202020204" pitchFamily="34" charset="0"/>
            </a:endParaRPr>
          </a:p>
        </p:txBody>
      </p:sp>
      <p:cxnSp>
        <p:nvCxnSpPr>
          <p:cNvPr id="84" name="Conector Reto 71">
            <a:extLst>
              <a:ext uri="{FF2B5EF4-FFF2-40B4-BE49-F238E27FC236}">
                <a16:creationId xmlns:a16="http://schemas.microsoft.com/office/drawing/2014/main" id="{D6083671-22AF-458A-9DA0-53CCA9790E84}"/>
              </a:ext>
            </a:extLst>
          </p:cNvPr>
          <p:cNvCxnSpPr>
            <a:cxnSpLocks/>
          </p:cNvCxnSpPr>
          <p:nvPr/>
        </p:nvCxnSpPr>
        <p:spPr bwMode="auto">
          <a:xfrm>
            <a:off x="4339105" y="3593577"/>
            <a:ext cx="34842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F79FA-9E21-447A-8F20-5D1461F6EA66}"/>
              </a:ext>
            </a:extLst>
          </p:cNvPr>
          <p:cNvSpPr/>
          <p:nvPr/>
        </p:nvSpPr>
        <p:spPr>
          <a:xfrm>
            <a:off x="3591490" y="60041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0BB98FC-369C-4E7B-A33E-046E82C4B611}"/>
              </a:ext>
            </a:extLst>
          </p:cNvPr>
          <p:cNvSpPr txBox="1"/>
          <p:nvPr/>
        </p:nvSpPr>
        <p:spPr>
          <a:xfrm>
            <a:off x="133404" y="-7369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 Black" panose="020B0604020202020204" pitchFamily="34" charset="0"/>
              </a:rPr>
              <a:t>      Ottumwa 					</a:t>
            </a:r>
          </a:p>
        </p:txBody>
      </p:sp>
      <p:pic>
        <p:nvPicPr>
          <p:cNvPr id="33" name="Graphic 32" descr="Traffic light outline">
            <a:extLst>
              <a:ext uri="{FF2B5EF4-FFF2-40B4-BE49-F238E27FC236}">
                <a16:creationId xmlns:a16="http://schemas.microsoft.com/office/drawing/2014/main" id="{76900FC9-B0D7-4FCE-9BB1-E05CA15E15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9671" y="-52785"/>
            <a:ext cx="584775" cy="584775"/>
          </a:xfrm>
          <a:prstGeom prst="rect">
            <a:avLst/>
          </a:prstGeom>
        </p:spPr>
      </p:pic>
      <p:pic>
        <p:nvPicPr>
          <p:cNvPr id="34" name="Graphique 86" descr="Car">
            <a:extLst>
              <a:ext uri="{FF2B5EF4-FFF2-40B4-BE49-F238E27FC236}">
                <a16:creationId xmlns:a16="http://schemas.microsoft.com/office/drawing/2014/main" id="{223F1F97-6967-4CF1-9535-7FBF6BC483B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3762" y="-36140"/>
            <a:ext cx="584776" cy="584776"/>
          </a:xfrm>
          <a:prstGeom prst="rect">
            <a:avLst/>
          </a:prstGeom>
        </p:spPr>
      </p:pic>
      <p:pic>
        <p:nvPicPr>
          <p:cNvPr id="35" name="Graphic 34" descr="Construction Barricade outline">
            <a:extLst>
              <a:ext uri="{FF2B5EF4-FFF2-40B4-BE49-F238E27FC236}">
                <a16:creationId xmlns:a16="http://schemas.microsoft.com/office/drawing/2014/main" id="{5870EA14-4EC3-4B16-A59B-CA35F2CD3E86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4112" y="-69060"/>
            <a:ext cx="584776" cy="584776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B13A6CB-E0CC-42FC-BC18-59476C75136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589299-60CF-FCF8-2C65-F722F83D4A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2235" y="1983094"/>
            <a:ext cx="5784431" cy="3404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A5707E-75BD-061E-5A5E-84980C817C44}"/>
              </a:ext>
            </a:extLst>
          </p:cNvPr>
          <p:cNvSpPr txBox="1"/>
          <p:nvPr/>
        </p:nvSpPr>
        <p:spPr>
          <a:xfrm>
            <a:off x="615297" y="2384291"/>
            <a:ext cx="47856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Public and Commercial Investment – 2023 Through 2024</a:t>
            </a:r>
          </a:p>
          <a:p>
            <a:endParaRPr lang="en-US" dirty="0"/>
          </a:p>
          <a:p>
            <a:r>
              <a:rPr lang="en-US" dirty="0"/>
              <a:t>Largest and fastest growth in 35 years.</a:t>
            </a:r>
          </a:p>
          <a:p>
            <a:endParaRPr lang="en-US" dirty="0"/>
          </a:p>
          <a:p>
            <a:r>
              <a:rPr lang="en-US" dirty="0"/>
              <a:t>Largest Private Sector growth on record.</a:t>
            </a:r>
          </a:p>
          <a:p>
            <a:endParaRPr lang="en-US" dirty="0"/>
          </a:p>
          <a:p>
            <a:r>
              <a:rPr lang="en-US" dirty="0"/>
              <a:t>Expect at least $5M in new private funded projects in late 2024.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19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F79FA-9E21-447A-8F20-5D1461F6EA66}"/>
              </a:ext>
            </a:extLst>
          </p:cNvPr>
          <p:cNvSpPr/>
          <p:nvPr/>
        </p:nvSpPr>
        <p:spPr>
          <a:xfrm>
            <a:off x="3591490" y="60041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E9426E4-0317-4D40-B760-6430D7F54163}"/>
              </a:ext>
            </a:extLst>
          </p:cNvPr>
          <p:cNvSpPr txBox="1"/>
          <p:nvPr/>
        </p:nvSpPr>
        <p:spPr>
          <a:xfrm>
            <a:off x="194143" y="-6395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 Black" panose="020B0604020202020204" pitchFamily="34" charset="0"/>
              </a:rPr>
              <a:t>      Ottumwa 					</a:t>
            </a:r>
          </a:p>
        </p:txBody>
      </p:sp>
      <p:pic>
        <p:nvPicPr>
          <p:cNvPr id="34" name="Graphic 33" descr="Traffic light outline">
            <a:extLst>
              <a:ext uri="{FF2B5EF4-FFF2-40B4-BE49-F238E27FC236}">
                <a16:creationId xmlns:a16="http://schemas.microsoft.com/office/drawing/2014/main" id="{561F3487-45A7-48C9-9223-047E6D6A239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9671" y="-52785"/>
            <a:ext cx="584775" cy="584775"/>
          </a:xfrm>
          <a:prstGeom prst="rect">
            <a:avLst/>
          </a:prstGeom>
        </p:spPr>
      </p:pic>
      <p:pic>
        <p:nvPicPr>
          <p:cNvPr id="35" name="Graphique 86" descr="Car">
            <a:extLst>
              <a:ext uri="{FF2B5EF4-FFF2-40B4-BE49-F238E27FC236}">
                <a16:creationId xmlns:a16="http://schemas.microsoft.com/office/drawing/2014/main" id="{27CC14FA-2576-4F41-A7DE-DF8AB75FCB5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3762" y="-36140"/>
            <a:ext cx="584776" cy="584776"/>
          </a:xfrm>
          <a:prstGeom prst="rect">
            <a:avLst/>
          </a:prstGeom>
        </p:spPr>
      </p:pic>
      <p:pic>
        <p:nvPicPr>
          <p:cNvPr id="37" name="Graphic 36" descr="Construction Barricade outline">
            <a:extLst>
              <a:ext uri="{FF2B5EF4-FFF2-40B4-BE49-F238E27FC236}">
                <a16:creationId xmlns:a16="http://schemas.microsoft.com/office/drawing/2014/main" id="{CF3F5D21-A121-4652-AE55-01B875B85F7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4112" y="-69060"/>
            <a:ext cx="584776" cy="58477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F471DB4-9869-4922-8EE5-ABC594FB880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  <p:pic>
        <p:nvPicPr>
          <p:cNvPr id="1026" name="Picture 2" descr="Bonita Apartments photo 1">
            <a:extLst>
              <a:ext uri="{FF2B5EF4-FFF2-40B4-BE49-F238E27FC236}">
                <a16:creationId xmlns:a16="http://schemas.microsoft.com/office/drawing/2014/main" id="{72ADE5CE-186B-B2F5-9938-C6D06295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2522" y="1496887"/>
            <a:ext cx="3116366" cy="233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 photo description available.">
            <a:extLst>
              <a:ext uri="{FF2B5EF4-FFF2-40B4-BE49-F238E27FC236}">
                <a16:creationId xmlns:a16="http://schemas.microsoft.com/office/drawing/2014/main" id="{B080A7E3-4795-30DC-7FE0-8ED20A40D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525" y="4413385"/>
            <a:ext cx="3136360" cy="2170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F27110-E638-F058-265B-22593A95E20F}"/>
              </a:ext>
            </a:extLst>
          </p:cNvPr>
          <p:cNvSpPr txBox="1"/>
          <p:nvPr/>
        </p:nvSpPr>
        <p:spPr>
          <a:xfrm>
            <a:off x="950492" y="1526184"/>
            <a:ext cx="654416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Housing Development</a:t>
            </a:r>
          </a:p>
          <a:p>
            <a:endParaRPr lang="en-US" dirty="0"/>
          </a:p>
          <a:p>
            <a:r>
              <a:rPr lang="en-US" b="1" dirty="0"/>
              <a:t>2022-2024</a:t>
            </a:r>
          </a:p>
          <a:p>
            <a:r>
              <a:rPr lang="en-US" dirty="0"/>
              <a:t>$19.6M in new housing inventory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$17.6 Private Investment</a:t>
            </a:r>
          </a:p>
          <a:p>
            <a:endParaRPr lang="en-US" dirty="0"/>
          </a:p>
          <a:p>
            <a:r>
              <a:rPr lang="en-US" dirty="0"/>
              <a:t>Current Projects:</a:t>
            </a:r>
          </a:p>
          <a:p>
            <a:r>
              <a:rPr lang="en-US" dirty="0"/>
              <a:t>10 acre market rate housing site</a:t>
            </a:r>
          </a:p>
          <a:p>
            <a:r>
              <a:rPr lang="en-US" dirty="0"/>
              <a:t>Multiple infill development sites</a:t>
            </a:r>
          </a:p>
          <a:p>
            <a:r>
              <a:rPr lang="en-US" dirty="0"/>
              <a:t>Downtown upper-level rehabilitation</a:t>
            </a:r>
          </a:p>
        </p:txBody>
      </p:sp>
      <p:pic>
        <p:nvPicPr>
          <p:cNvPr id="1030" name="Picture 6" descr="Iowa Economic Development Authority (IEDA) Grant Received for Capitol Lofts  Project - Ottumwa Regional Legacy Foundation">
            <a:extLst>
              <a:ext uri="{FF2B5EF4-FFF2-40B4-BE49-F238E27FC236}">
                <a16:creationId xmlns:a16="http://schemas.microsoft.com/office/drawing/2014/main" id="{BEF99C5E-142E-8F3A-42FB-80C76EA26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492" y="4388506"/>
            <a:ext cx="2484670" cy="217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. Joe's">
            <a:extLst>
              <a:ext uri="{FF2B5EF4-FFF2-40B4-BE49-F238E27FC236}">
                <a16:creationId xmlns:a16="http://schemas.microsoft.com/office/drawing/2014/main" id="{0109A122-901D-79DF-EC80-32D1265A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490" y="4524480"/>
            <a:ext cx="4572170" cy="205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86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F79FA-9E21-447A-8F20-5D1461F6EA66}"/>
              </a:ext>
            </a:extLst>
          </p:cNvPr>
          <p:cNvSpPr/>
          <p:nvPr/>
        </p:nvSpPr>
        <p:spPr>
          <a:xfrm>
            <a:off x="3591490" y="60041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E038B-7247-4B36-8D04-42C001A45619}"/>
              </a:ext>
            </a:extLst>
          </p:cNvPr>
          <p:cNvSpPr txBox="1"/>
          <p:nvPr/>
        </p:nvSpPr>
        <p:spPr>
          <a:xfrm>
            <a:off x="133404" y="-7369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 Black" panose="020B0604020202020204" pitchFamily="34" charset="0"/>
              </a:rPr>
              <a:t>      Ottumwa 					</a:t>
            </a:r>
          </a:p>
        </p:txBody>
      </p:sp>
      <p:pic>
        <p:nvPicPr>
          <p:cNvPr id="18" name="Graphic 17" descr="Traffic light outline">
            <a:extLst>
              <a:ext uri="{FF2B5EF4-FFF2-40B4-BE49-F238E27FC236}">
                <a16:creationId xmlns:a16="http://schemas.microsoft.com/office/drawing/2014/main" id="{F8E81476-C41D-416D-BB8E-FD69876ED5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9671" y="-52785"/>
            <a:ext cx="584775" cy="584775"/>
          </a:xfrm>
          <a:prstGeom prst="rect">
            <a:avLst/>
          </a:prstGeom>
        </p:spPr>
      </p:pic>
      <p:pic>
        <p:nvPicPr>
          <p:cNvPr id="19" name="Graphique 86" descr="Car">
            <a:extLst>
              <a:ext uri="{FF2B5EF4-FFF2-40B4-BE49-F238E27FC236}">
                <a16:creationId xmlns:a16="http://schemas.microsoft.com/office/drawing/2014/main" id="{39B8ACEE-2D48-4F5F-A7EB-E7DC169804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3762" y="-36140"/>
            <a:ext cx="584776" cy="584776"/>
          </a:xfrm>
          <a:prstGeom prst="rect">
            <a:avLst/>
          </a:prstGeom>
        </p:spPr>
      </p:pic>
      <p:pic>
        <p:nvPicPr>
          <p:cNvPr id="25" name="Graphic 24" descr="Construction Barricade outline">
            <a:extLst>
              <a:ext uri="{FF2B5EF4-FFF2-40B4-BE49-F238E27FC236}">
                <a16:creationId xmlns:a16="http://schemas.microsoft.com/office/drawing/2014/main" id="{1A351E88-B20B-4A17-9A5F-0F5083DC8D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4112" y="-69060"/>
            <a:ext cx="584776" cy="5847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494D4-C45F-4C15-B73C-E5A27BC13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9B9EA9-EB03-B9BB-5C5E-CCF674382A5A}"/>
              </a:ext>
            </a:extLst>
          </p:cNvPr>
          <p:cNvSpPr txBox="1"/>
          <p:nvPr/>
        </p:nvSpPr>
        <p:spPr>
          <a:xfrm>
            <a:off x="1100339" y="2599369"/>
            <a:ext cx="51274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Economic Growth – 2022 To 2024</a:t>
            </a:r>
          </a:p>
          <a:p>
            <a:endParaRPr lang="en-US" dirty="0"/>
          </a:p>
          <a:p>
            <a:r>
              <a:rPr lang="en-US" dirty="0"/>
              <a:t>Local Option Sales and Service Tax (LOSST) + 4%</a:t>
            </a:r>
          </a:p>
          <a:p>
            <a:endParaRPr lang="en-US" dirty="0"/>
          </a:p>
          <a:p>
            <a:r>
              <a:rPr lang="en-US" dirty="0"/>
              <a:t>Hotel/Motel Tax +16.17%</a:t>
            </a:r>
          </a:p>
          <a:p>
            <a:endParaRPr lang="en-US" dirty="0"/>
          </a:p>
          <a:p>
            <a:r>
              <a:rPr lang="en-US" dirty="0"/>
              <a:t>Overall Business Growth +1%</a:t>
            </a:r>
          </a:p>
        </p:txBody>
      </p:sp>
      <p:pic>
        <p:nvPicPr>
          <p:cNvPr id="2050" name="Picture 2" descr="Photo of pillows">
            <a:extLst>
              <a:ext uri="{FF2B5EF4-FFF2-40B4-BE49-F238E27FC236}">
                <a16:creationId xmlns:a16="http://schemas.microsoft.com/office/drawing/2014/main" id="{44B5C700-8350-5905-FD3E-AA5B66801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935" y="1437140"/>
            <a:ext cx="4543158" cy="255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ildwood Plaza, 1110 Wildwood Drive, Ottumwa, IA, 52501">
            <a:extLst>
              <a:ext uri="{FF2B5EF4-FFF2-40B4-BE49-F238E27FC236}">
                <a16:creationId xmlns:a16="http://schemas.microsoft.com/office/drawing/2014/main" id="{13312620-2D12-AB56-735B-053E774E9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456" y="4068955"/>
            <a:ext cx="3210115" cy="240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33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F79FA-9E21-447A-8F20-5D1461F6EA66}"/>
              </a:ext>
            </a:extLst>
          </p:cNvPr>
          <p:cNvSpPr/>
          <p:nvPr/>
        </p:nvSpPr>
        <p:spPr>
          <a:xfrm>
            <a:off x="3591490" y="60041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E038B-7247-4B36-8D04-42C001A45619}"/>
              </a:ext>
            </a:extLst>
          </p:cNvPr>
          <p:cNvSpPr txBox="1"/>
          <p:nvPr/>
        </p:nvSpPr>
        <p:spPr>
          <a:xfrm>
            <a:off x="133404" y="-7369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 Black" panose="020B0604020202020204" pitchFamily="34" charset="0"/>
              </a:rPr>
              <a:t>      Ottumwa 					</a:t>
            </a:r>
          </a:p>
        </p:txBody>
      </p:sp>
      <p:pic>
        <p:nvPicPr>
          <p:cNvPr id="18" name="Graphic 17" descr="Traffic light outline">
            <a:extLst>
              <a:ext uri="{FF2B5EF4-FFF2-40B4-BE49-F238E27FC236}">
                <a16:creationId xmlns:a16="http://schemas.microsoft.com/office/drawing/2014/main" id="{F8E81476-C41D-416D-BB8E-FD69876ED5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9671" y="-52785"/>
            <a:ext cx="584775" cy="584775"/>
          </a:xfrm>
          <a:prstGeom prst="rect">
            <a:avLst/>
          </a:prstGeom>
        </p:spPr>
      </p:pic>
      <p:pic>
        <p:nvPicPr>
          <p:cNvPr id="19" name="Graphique 86" descr="Car">
            <a:extLst>
              <a:ext uri="{FF2B5EF4-FFF2-40B4-BE49-F238E27FC236}">
                <a16:creationId xmlns:a16="http://schemas.microsoft.com/office/drawing/2014/main" id="{39B8ACEE-2D48-4F5F-A7EB-E7DC169804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3762" y="-36140"/>
            <a:ext cx="584776" cy="584776"/>
          </a:xfrm>
          <a:prstGeom prst="rect">
            <a:avLst/>
          </a:prstGeom>
        </p:spPr>
      </p:pic>
      <p:pic>
        <p:nvPicPr>
          <p:cNvPr id="25" name="Graphic 24" descr="Construction Barricade outline">
            <a:extLst>
              <a:ext uri="{FF2B5EF4-FFF2-40B4-BE49-F238E27FC236}">
                <a16:creationId xmlns:a16="http://schemas.microsoft.com/office/drawing/2014/main" id="{1A351E88-B20B-4A17-9A5F-0F5083DC8D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4112" y="-69060"/>
            <a:ext cx="584776" cy="5847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494D4-C45F-4C15-B73C-E5A27BC13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19C686-5240-9826-395A-E60B5010FA7C}"/>
              </a:ext>
            </a:extLst>
          </p:cNvPr>
          <p:cNvSpPr txBox="1"/>
          <p:nvPr/>
        </p:nvSpPr>
        <p:spPr>
          <a:xfrm>
            <a:off x="1786071" y="1563880"/>
            <a:ext cx="58880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Future of Ottumwa - Tourism</a:t>
            </a:r>
          </a:p>
          <a:p>
            <a:endParaRPr lang="en-US" dirty="0"/>
          </a:p>
          <a:p>
            <a:r>
              <a:rPr lang="en-US" dirty="0"/>
              <a:t>70K sq ft Indoor Sports Complex</a:t>
            </a:r>
          </a:p>
          <a:p>
            <a:endParaRPr lang="en-US" dirty="0"/>
          </a:p>
          <a:p>
            <a:r>
              <a:rPr lang="en-US" dirty="0"/>
              <a:t>School District Competition Gymnasium and Tennis Courts</a:t>
            </a:r>
          </a:p>
          <a:p>
            <a:endParaRPr lang="en-US" dirty="0"/>
          </a:p>
          <a:p>
            <a:r>
              <a:rPr lang="en-US" dirty="0"/>
              <a:t>Competition Soccer Complex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3074" name="Picture 2" descr="Ottumwa City Council, OCSD moving forward with plans for 12-court tennis  facility">
            <a:extLst>
              <a:ext uri="{FF2B5EF4-FFF2-40B4-BE49-F238E27FC236}">
                <a16:creationId xmlns:a16="http://schemas.microsoft.com/office/drawing/2014/main" id="{FB313A28-AC39-4061-C5B4-394680591B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18" y="4360373"/>
            <a:ext cx="5602479" cy="18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Ottumwa school board approves multi-million dollar athletic complex">
            <a:extLst>
              <a:ext uri="{FF2B5EF4-FFF2-40B4-BE49-F238E27FC236}">
                <a16:creationId xmlns:a16="http://schemas.microsoft.com/office/drawing/2014/main" id="{3DE0AFD8-AA57-0A5E-E06E-0058EC96C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797" y="4360372"/>
            <a:ext cx="5602479" cy="186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outheast Iowa JBS Sports Center">
            <a:extLst>
              <a:ext uri="{FF2B5EF4-FFF2-40B4-BE49-F238E27FC236}">
                <a16:creationId xmlns:a16="http://schemas.microsoft.com/office/drawing/2014/main" id="{5638B044-BD81-EFD6-40FF-0AF78A082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613" y="1563879"/>
            <a:ext cx="4141275" cy="231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35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C6DEAC6C-04E9-7347-9117-F67DF2FA3CDA}"/>
              </a:ext>
            </a:extLst>
          </p:cNvPr>
          <p:cNvSpPr txBox="1"/>
          <p:nvPr/>
        </p:nvSpPr>
        <p:spPr>
          <a:xfrm>
            <a:off x="-2231631" y="162216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defTabSz="457119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pt-BR" sz="2000" spc="40" dirty="0" err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ADF79FA-9E21-447A-8F20-5D1461F6EA66}"/>
              </a:ext>
            </a:extLst>
          </p:cNvPr>
          <p:cNvSpPr/>
          <p:nvPr/>
        </p:nvSpPr>
        <p:spPr>
          <a:xfrm>
            <a:off x="3591490" y="60041"/>
            <a:ext cx="942404" cy="3416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8600" tIns="118872" rIns="228600" bIns="11887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110000"/>
              </a:lnSpc>
              <a:spcBef>
                <a:spcPct val="0"/>
              </a:spcBef>
              <a:spcAft>
                <a:spcPts val="900"/>
              </a:spcAft>
              <a:defRPr/>
            </a:pPr>
            <a:endParaRPr lang="en-US" sz="2000" spc="4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FE038B-7247-4B36-8D04-42C001A45619}"/>
              </a:ext>
            </a:extLst>
          </p:cNvPr>
          <p:cNvSpPr txBox="1"/>
          <p:nvPr/>
        </p:nvSpPr>
        <p:spPr>
          <a:xfrm>
            <a:off x="133404" y="-7369"/>
            <a:ext cx="12188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u="sng" dirty="0">
                <a:latin typeface="Arial Black" panose="020B0604020202020204" pitchFamily="34" charset="0"/>
              </a:rPr>
              <a:t>      Ottumwa 					</a:t>
            </a:r>
          </a:p>
        </p:txBody>
      </p:sp>
      <p:pic>
        <p:nvPicPr>
          <p:cNvPr id="18" name="Graphic 17" descr="Traffic light outline">
            <a:extLst>
              <a:ext uri="{FF2B5EF4-FFF2-40B4-BE49-F238E27FC236}">
                <a16:creationId xmlns:a16="http://schemas.microsoft.com/office/drawing/2014/main" id="{F8E81476-C41D-416D-BB8E-FD69876ED52E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9671" y="-52785"/>
            <a:ext cx="584775" cy="584775"/>
          </a:xfrm>
          <a:prstGeom prst="rect">
            <a:avLst/>
          </a:prstGeom>
        </p:spPr>
      </p:pic>
      <p:pic>
        <p:nvPicPr>
          <p:cNvPr id="19" name="Graphique 86" descr="Car">
            <a:extLst>
              <a:ext uri="{FF2B5EF4-FFF2-40B4-BE49-F238E27FC236}">
                <a16:creationId xmlns:a16="http://schemas.microsoft.com/office/drawing/2014/main" id="{39B8ACEE-2D48-4F5F-A7EB-E7DC169804A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03762" y="-36140"/>
            <a:ext cx="584776" cy="584776"/>
          </a:xfrm>
          <a:prstGeom prst="rect">
            <a:avLst/>
          </a:prstGeom>
        </p:spPr>
      </p:pic>
      <p:pic>
        <p:nvPicPr>
          <p:cNvPr id="25" name="Graphic 24" descr="Construction Barricade outline">
            <a:extLst>
              <a:ext uri="{FF2B5EF4-FFF2-40B4-BE49-F238E27FC236}">
                <a16:creationId xmlns:a16="http://schemas.microsoft.com/office/drawing/2014/main" id="{1A351E88-B20B-4A17-9A5F-0F5083DC8D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44112" y="-69060"/>
            <a:ext cx="584776" cy="58477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B2494D4-C45F-4C15-B73C-E5A27BC13BB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143" y="0"/>
            <a:ext cx="756350" cy="457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19C686-5240-9826-395A-E60B5010FA7C}"/>
              </a:ext>
            </a:extLst>
          </p:cNvPr>
          <p:cNvSpPr txBox="1"/>
          <p:nvPr/>
        </p:nvSpPr>
        <p:spPr>
          <a:xfrm>
            <a:off x="1786070" y="1563880"/>
            <a:ext cx="860246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Future of Ottumwa – Commercial Development</a:t>
            </a:r>
          </a:p>
          <a:p>
            <a:endParaRPr lang="en-US" dirty="0"/>
          </a:p>
          <a:p>
            <a:r>
              <a:rPr lang="en-US" dirty="0"/>
              <a:t>Helgerson Flats</a:t>
            </a:r>
          </a:p>
          <a:p>
            <a:endParaRPr lang="en-US" dirty="0"/>
          </a:p>
          <a:p>
            <a:r>
              <a:rPr lang="en-US" dirty="0"/>
              <a:t>80 acres, Site Certified by Iowa Economic Development Authority</a:t>
            </a:r>
          </a:p>
          <a:p>
            <a:endParaRPr lang="en-US" dirty="0"/>
          </a:p>
          <a:p>
            <a:r>
              <a:rPr lang="en-US" dirty="0"/>
              <a:t>Adjacent to Ottumwa Industrial Park</a:t>
            </a:r>
          </a:p>
          <a:p>
            <a:endParaRPr lang="en-US" dirty="0"/>
          </a:p>
          <a:p>
            <a:r>
              <a:rPr lang="en-US" dirty="0"/>
              <a:t>Near access to Hwy 163</a:t>
            </a: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pic>
        <p:nvPicPr>
          <p:cNvPr id="4" name="Picture 3" descr="Aerial view of a farm land&#10;&#10;Description automatically generated">
            <a:extLst>
              <a:ext uri="{FF2B5EF4-FFF2-40B4-BE49-F238E27FC236}">
                <a16:creationId xmlns:a16="http://schemas.microsoft.com/office/drawing/2014/main" id="{5794F4D0-8129-2B54-E7DF-54C0CF394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272" y="3230310"/>
            <a:ext cx="4656348" cy="319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77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186</Words>
  <Application>Microsoft Office PowerPoint</Application>
  <PresentationFormat>Widescreen</PresentationFormat>
  <Paragraphs>51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Javanese Text</vt:lpstr>
      <vt:lpstr>JD Sans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Sadowski Troy S</dc:creator>
  <cp:lastModifiedBy>Bitting, Zachary</cp:lastModifiedBy>
  <cp:revision>46</cp:revision>
  <dcterms:created xsi:type="dcterms:W3CDTF">2021-09-27T15:49:13Z</dcterms:created>
  <dcterms:modified xsi:type="dcterms:W3CDTF">2024-08-05T21:01:57Z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88fff8-b053-4fb1-90cd-f0bc93ae9791_Enabled">
    <vt:lpwstr>true</vt:lpwstr>
  </property>
  <property fmtid="{D5CDD505-2E9C-101B-9397-08002B2CF9AE}" pid="3" name="MSIP_Label_6388fff8-b053-4fb1-90cd-f0bc93ae9791_SetDate">
    <vt:lpwstr>2021-09-30T20:17:19Z</vt:lpwstr>
  </property>
  <property fmtid="{D5CDD505-2E9C-101B-9397-08002B2CF9AE}" pid="4" name="MSIP_Label_6388fff8-b053-4fb1-90cd-f0bc93ae9791_Method">
    <vt:lpwstr>Privileged</vt:lpwstr>
  </property>
  <property fmtid="{D5CDD505-2E9C-101B-9397-08002B2CF9AE}" pid="5" name="MSIP_Label_6388fff8-b053-4fb1-90cd-f0bc93ae9791_Name">
    <vt:lpwstr>Company Use</vt:lpwstr>
  </property>
  <property fmtid="{D5CDD505-2E9C-101B-9397-08002B2CF9AE}" pid="6" name="MSIP_Label_6388fff8-b053-4fb1-90cd-f0bc93ae9791_SiteId">
    <vt:lpwstr>39b03722-b836-496a-85ec-850f0957ca6b</vt:lpwstr>
  </property>
  <property fmtid="{D5CDD505-2E9C-101B-9397-08002B2CF9AE}" pid="7" name="MSIP_Label_6388fff8-b053-4fb1-90cd-f0bc93ae9791_ActionId">
    <vt:lpwstr>fa07f480-bf3a-4d3c-b08b-1ac19db8e027</vt:lpwstr>
  </property>
  <property fmtid="{D5CDD505-2E9C-101B-9397-08002B2CF9AE}" pid="8" name="MSIP_Label_6388fff8-b053-4fb1-90cd-f0bc93ae9791_ContentBits">
    <vt:lpwstr>2</vt:lpwstr>
  </property>
</Properties>
</file>