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99" r:id="rId5"/>
    <p:sldId id="296" r:id="rId6"/>
    <p:sldId id="297" r:id="rId7"/>
    <p:sldId id="300" r:id="rId8"/>
    <p:sldId id="301" r:id="rId9"/>
    <p:sldId id="298" r:id="rId10"/>
    <p:sldId id="270" r:id="rId11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Neue Haas Grotesk Text Pro" panose="020B0504020202020204" pitchFamily="34" charset="0"/>
      <p:regular r:id="rId18"/>
      <p:bold r:id="rId19"/>
      <p:italic r:id="rId20"/>
      <p:boldItalic r:id="rId21"/>
    </p:embeddedFont>
    <p:embeddedFont>
      <p:font typeface="PT Sans" panose="020B0503020203020204" pitchFamily="34" charset="0"/>
      <p:regular r:id="rId22"/>
      <p:bold r:id="rId23"/>
      <p:italic r:id="rId24"/>
      <p:boldItalic r:id="rId25"/>
    </p:embeddedFont>
    <p:embeddedFont>
      <p:font typeface="Roboto Slab" pitchFamily="50" charset="0"/>
      <p:regular r:id="rId26"/>
      <p:bold r:id="rId27"/>
    </p:embeddedFont>
  </p:embeddedFontLst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11" autoAdjust="0"/>
    <p:restoredTop sz="94717" autoAdjust="0"/>
  </p:normalViewPr>
  <p:slideViewPr>
    <p:cSldViewPr snapToGrid="0">
      <p:cViewPr varScale="1">
        <p:scale>
          <a:sx n="81" d="100"/>
          <a:sy n="81" d="100"/>
        </p:scale>
        <p:origin x="96" y="6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Year-to-date</a:t>
            </a:r>
            <a:r>
              <a:rPr lang="en-US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Revenues vs. Lettings FY 24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7633213693539"/>
          <c:y val="0.11353912875867386"/>
          <c:w val="0.83554899133485516"/>
          <c:h val="0.735720316114109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Project Costs
(28.4)</c:v>
                </c:pt>
                <c:pt idx="1">
                  <c:v>PRF Receipts
52.5</c:v>
                </c:pt>
              </c:strCache>
            </c:strRef>
          </c:cat>
          <c:val>
            <c:numRef>
              <c:f>Sheet1!$B$2:$B$3</c:f>
              <c:numCache>
                <c:formatCode>"$"#,##0.0;[Red]"$"#,##0.0</c:formatCode>
                <c:ptCount val="2"/>
                <c:pt idx="0">
                  <c:v>771.7</c:v>
                </c:pt>
                <c:pt idx="1">
                  <c:v>956.1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4C-4AF7-A871-C89443B5D7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Forecast/Programmed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Project Costs
(28.4)</c:v>
                </c:pt>
                <c:pt idx="1">
                  <c:v>PRF Receipts
52.5</c:v>
                </c:pt>
              </c:strCache>
            </c:strRef>
          </c:cat>
          <c:val>
            <c:numRef>
              <c:f>Sheet1!$C$2:$C$3</c:f>
              <c:numCache>
                <c:formatCode>"$"#,##0.0;[Red]"$"#,##0.0</c:formatCode>
                <c:ptCount val="2"/>
                <c:pt idx="0">
                  <c:v>743.3</c:v>
                </c:pt>
                <c:pt idx="1">
                  <c:v>903.6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4C-4AF7-A871-C89443B5D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0598128"/>
        <c:axId val="860595248"/>
      </c:barChart>
      <c:catAx>
        <c:axId val="860598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60595248"/>
        <c:crosses val="autoZero"/>
        <c:auto val="1"/>
        <c:lblAlgn val="ctr"/>
        <c:lblOffset val="100"/>
        <c:noMultiLvlLbl val="0"/>
      </c:catAx>
      <c:valAx>
        <c:axId val="860595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&quot;$&quot;#,##0.0;[Red]&quot;$&quot;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9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1826105440474866"/>
          <c:y val="0.93603443844769985"/>
          <c:w val="0.85164214868775079"/>
          <c:h val="4.2921356977640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2024 Highway Program</a:t>
            </a:r>
            <a:r>
              <a:rPr lang="en-US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Balance</a:t>
            </a:r>
          </a:p>
          <a:p>
            <a:pPr>
              <a:defRPr sz="1600">
                <a:solidFill>
                  <a:schemeClr val="accent6"/>
                </a:solidFill>
              </a:defRPr>
            </a:pPr>
            <a:r>
              <a:rPr lang="en-US" sz="1100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($ in millions)</a:t>
            </a:r>
            <a:endParaRPr lang="en-US" sz="11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927124755757001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253848335333423E-2"/>
          <c:y val="0.15270649649807108"/>
          <c:w val="0.91305832027947231"/>
          <c:h val="0.64759385927459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Program Balance (June 2023)</c:v>
                </c:pt>
                <c:pt idx="1">
                  <c:v>Receipts Difference</c:v>
                </c:pt>
                <c:pt idx="2">
                  <c:v>Project Letting Difference</c:v>
                </c:pt>
                <c:pt idx="3">
                  <c:v>Program Balance (June 2024)</c:v>
                </c:pt>
              </c:strCache>
            </c:strRef>
          </c:cat>
          <c:val>
            <c:numRef>
              <c:f>Sheet1!$B$2:$B$5</c:f>
              <c:numCache>
                <c:formatCode>"$"#,##0.0_);\("$"#,##0.0\)</c:formatCode>
                <c:ptCount val="4"/>
                <c:pt idx="0">
                  <c:v>-24.9</c:v>
                </c:pt>
                <c:pt idx="1">
                  <c:v>52.5</c:v>
                </c:pt>
                <c:pt idx="2">
                  <c:v>-28.4</c:v>
                </c:pt>
                <c:pt idx="3">
                  <c:v>-0.8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62-44A1-B5B5-40C8FC88C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60598128"/>
        <c:axId val="860595248"/>
      </c:barChart>
      <c:catAx>
        <c:axId val="86059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60595248"/>
        <c:crosses val="autoZero"/>
        <c:auto val="1"/>
        <c:lblAlgn val="ctr"/>
        <c:lblOffset val="100"/>
        <c:noMultiLvlLbl val="0"/>
      </c:catAx>
      <c:valAx>
        <c:axId val="86059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&quot;$&quot;#,##0.0_);\(&quot;$&quot;#,##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Year-to-date</a:t>
            </a:r>
            <a:r>
              <a:rPr lang="en-US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Revenues vs. Lettings FY 25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7633213693539"/>
          <c:y val="0.11353912875867386"/>
          <c:w val="0.83554899133485516"/>
          <c:h val="0.735720316114109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Project Costs
17.4</c:v>
                </c:pt>
                <c:pt idx="1">
                  <c:v>PRF Receipts
0.0</c:v>
                </c:pt>
              </c:strCache>
            </c:strRef>
          </c:cat>
          <c:val>
            <c:numRef>
              <c:f>Sheet1!$B$2:$B$3</c:f>
              <c:numCache>
                <c:formatCode>"$"#,##0.0;[Red]"$"#,##0.0</c:formatCode>
                <c:ptCount val="2"/>
                <c:pt idx="0">
                  <c:v>224.5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4C-4AF7-A871-C89443B5D7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Forecast/Programmed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Project Costs
17.4</c:v>
                </c:pt>
                <c:pt idx="1">
                  <c:v>PRF Receipts
0.0</c:v>
                </c:pt>
              </c:strCache>
            </c:strRef>
          </c:cat>
          <c:val>
            <c:numRef>
              <c:f>Sheet1!$C$2:$C$3</c:f>
              <c:numCache>
                <c:formatCode>"$"#,##0.0;[Red]"$"#,##0.0</c:formatCode>
                <c:ptCount val="2"/>
                <c:pt idx="0">
                  <c:v>241.9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4C-4AF7-A871-C89443B5D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0598128"/>
        <c:axId val="860595248"/>
      </c:barChart>
      <c:catAx>
        <c:axId val="860598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60595248"/>
        <c:crosses val="autoZero"/>
        <c:auto val="1"/>
        <c:lblAlgn val="ctr"/>
        <c:lblOffset val="100"/>
        <c:noMultiLvlLbl val="0"/>
      </c:catAx>
      <c:valAx>
        <c:axId val="860595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&quot;$&quot;#,##0.0;[Red]&quot;$&quot;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9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1826105440474866"/>
          <c:y val="0.93603443844769985"/>
          <c:w val="0.85164214868775079"/>
          <c:h val="4.2921356977640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2025 Highway Program</a:t>
            </a:r>
            <a:r>
              <a:rPr lang="en-US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Balance</a:t>
            </a:r>
          </a:p>
          <a:p>
            <a:pPr>
              <a:defRPr sz="1600">
                <a:solidFill>
                  <a:schemeClr val="accent6"/>
                </a:solidFill>
              </a:defRPr>
            </a:pPr>
            <a:r>
              <a:rPr lang="en-US" sz="1100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($ in millions)</a:t>
            </a:r>
            <a:endParaRPr lang="en-US" sz="11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927124755757001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253848335333423E-2"/>
          <c:y val="0.15270649649807108"/>
          <c:w val="0.91305832027947231"/>
          <c:h val="0.64759385927459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Program Balance (June 2024)</c:v>
                </c:pt>
                <c:pt idx="1">
                  <c:v>Receipts Difference</c:v>
                </c:pt>
                <c:pt idx="2">
                  <c:v>Project Letting Difference</c:v>
                </c:pt>
                <c:pt idx="3">
                  <c:v>Program Balance (July 2024)</c:v>
                </c:pt>
              </c:strCache>
            </c:strRef>
          </c:cat>
          <c:val>
            <c:numRef>
              <c:f>Sheet1!$B$2:$B$5</c:f>
              <c:numCache>
                <c:formatCode>"$"#,##0.0_);\("$"#,##0.0\)</c:formatCode>
                <c:ptCount val="4"/>
                <c:pt idx="0">
                  <c:v>-29.5</c:v>
                </c:pt>
                <c:pt idx="1">
                  <c:v>0</c:v>
                </c:pt>
                <c:pt idx="2">
                  <c:v>17.399999999999999</c:v>
                </c:pt>
                <c:pt idx="3">
                  <c:v>-12.1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62-44A1-B5B5-40C8FC88C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60598128"/>
        <c:axId val="860595248"/>
      </c:barChart>
      <c:catAx>
        <c:axId val="86059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60595248"/>
        <c:crosses val="autoZero"/>
        <c:auto val="1"/>
        <c:lblAlgn val="ctr"/>
        <c:lblOffset val="100"/>
        <c:noMultiLvlLbl val="0"/>
      </c:catAx>
      <c:valAx>
        <c:axId val="86059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&quot;$&quot;#,##0.0_);\(&quot;$&quot;#,##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8/5/2024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8/5/2024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FY 2024/2025 Highway Program Balance Overview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6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65908" y="4559"/>
            <a:ext cx="10057583" cy="6705054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17511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1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FY 2024/FY 2025 Highway Program Balance Report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396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August 12, 2024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563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32CE9E-85F0-8489-6A8C-859EA333B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F35889-CD78-EC4E-08A2-9911878F4E1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461125"/>
            <a:ext cx="2362200" cy="273050"/>
          </a:xfrm>
        </p:spPr>
        <p:txBody>
          <a:bodyPr/>
          <a:lstStyle/>
          <a:p>
            <a:r>
              <a:rPr lang="en-US" dirty="0"/>
              <a:t>FY 2024/2025 Highway Program Balance Overview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AA7C83C-C687-8A02-7151-08452B3DA6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5317917"/>
              </p:ext>
            </p:extLst>
          </p:nvPr>
        </p:nvGraphicFramePr>
        <p:xfrm>
          <a:off x="3770488" y="1559681"/>
          <a:ext cx="5195711" cy="38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AECC6E-B67E-6B8A-89C6-DF1BD9AB3064}"/>
              </a:ext>
            </a:extLst>
          </p:cNvPr>
          <p:cNvSpPr txBox="1"/>
          <p:nvPr/>
        </p:nvSpPr>
        <p:spPr>
          <a:xfrm>
            <a:off x="373304" y="1611518"/>
            <a:ext cx="2784234" cy="4116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Receipts / Costs</a:t>
            </a:r>
          </a:p>
          <a:p>
            <a:pPr>
              <a:spcBef>
                <a:spcPts val="900"/>
              </a:spcBef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Revenue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Forecast PRF Receipts   (June)              $903.6m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 PRF Receipts      (June)              $956.1m</a:t>
            </a:r>
          </a:p>
          <a:p>
            <a:pPr>
              <a:spcBef>
                <a:spcPts val="900"/>
              </a:spcBef>
            </a:pPr>
            <a:endParaRPr lang="en-US" sz="1600" b="1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Lettings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Programmed Amounts  (June)            $743.3m 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Costs                  (June)             $771.7m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D9BFA9-ACF3-4A10-86C7-7BB5F7061366}"/>
              </a:ext>
            </a:extLst>
          </p:cNvPr>
          <p:cNvCxnSpPr/>
          <p:nvPr/>
        </p:nvCxnSpPr>
        <p:spPr>
          <a:xfrm>
            <a:off x="373304" y="2153536"/>
            <a:ext cx="480060" cy="0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419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8E28E6-A77D-EC5B-CAEE-CE00212D5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5A441D8-4D78-FBA1-D2F9-317105D710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6713490"/>
              </p:ext>
            </p:extLst>
          </p:nvPr>
        </p:nvGraphicFramePr>
        <p:xfrm>
          <a:off x="4030697" y="1876328"/>
          <a:ext cx="4500129" cy="3201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A8B4B89-D45A-9B44-2812-80FEE4A52B88}"/>
              </a:ext>
            </a:extLst>
          </p:cNvPr>
          <p:cNvSpPr txBox="1"/>
          <p:nvPr/>
        </p:nvSpPr>
        <p:spPr>
          <a:xfrm>
            <a:off x="373304" y="1611630"/>
            <a:ext cx="2784234" cy="460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Balance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2024 Program Balance (June 2023)               ($24.9m)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PRF Receipts   Difference                   $52.5m 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Project Letting Difference                 ($28.4m)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b="1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Balance             (June 2024)       ($0.8m)</a:t>
            </a:r>
            <a:endParaRPr lang="en-US" sz="2400" b="1" spc="38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200" i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Previous Balance Reported:     ($14.4m)</a:t>
            </a:r>
            <a:endParaRPr lang="en-US" sz="1200" i="1" spc="38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BE5FA7-4335-44D0-D0CE-4F2C0F2C7024}"/>
              </a:ext>
            </a:extLst>
          </p:cNvPr>
          <p:cNvCxnSpPr/>
          <p:nvPr/>
        </p:nvCxnSpPr>
        <p:spPr>
          <a:xfrm>
            <a:off x="371475" y="2153536"/>
            <a:ext cx="480060" cy="0"/>
          </a:xfrm>
          <a:prstGeom prst="line">
            <a:avLst/>
          </a:prstGeom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B4A9E9-57EC-B329-DDBE-4FFE38377EBF}"/>
              </a:ext>
            </a:extLst>
          </p:cNvPr>
          <p:cNvSpPr txBox="1">
            <a:spLocks/>
          </p:cNvSpPr>
          <p:nvPr/>
        </p:nvSpPr>
        <p:spPr>
          <a:xfrm>
            <a:off x="84667" y="6486005"/>
            <a:ext cx="2387600" cy="273050"/>
          </a:xfrm>
          <a:prstGeom prst="rect">
            <a:avLst/>
          </a:prstGeom>
        </p:spPr>
        <p:txBody>
          <a:bodyPr lIns="0" rIns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 spc="113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FY 2024/2025 Highway Program Balance Overview</a:t>
            </a:r>
          </a:p>
        </p:txBody>
      </p:sp>
    </p:spTree>
    <p:extLst>
      <p:ext uri="{BB962C8B-B14F-4D97-AF65-F5344CB8AC3E}">
        <p14:creationId xmlns:p14="http://schemas.microsoft.com/office/powerpoint/2010/main" val="1815630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32CE9E-85F0-8489-6A8C-859EA333B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F35889-CD78-EC4E-08A2-9911878F4E1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461125"/>
            <a:ext cx="2387600" cy="273050"/>
          </a:xfrm>
        </p:spPr>
        <p:txBody>
          <a:bodyPr/>
          <a:lstStyle/>
          <a:p>
            <a:r>
              <a:rPr lang="en-US" dirty="0"/>
              <a:t>FY 2024/2025 Highway Program Balance Overview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AA7C83C-C687-8A02-7151-08452B3DA6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9479521"/>
              </p:ext>
            </p:extLst>
          </p:nvPr>
        </p:nvGraphicFramePr>
        <p:xfrm>
          <a:off x="3770488" y="1559681"/>
          <a:ext cx="5195711" cy="38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AECC6E-B67E-6B8A-89C6-DF1BD9AB3064}"/>
              </a:ext>
            </a:extLst>
          </p:cNvPr>
          <p:cNvSpPr txBox="1"/>
          <p:nvPr/>
        </p:nvSpPr>
        <p:spPr>
          <a:xfrm>
            <a:off x="373304" y="1611518"/>
            <a:ext cx="2784234" cy="4116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Receipts / Costs</a:t>
            </a:r>
          </a:p>
          <a:p>
            <a:pPr>
              <a:spcBef>
                <a:spcPts val="900"/>
              </a:spcBef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Revenue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Forecast PRF Receipts    (July)              $0.0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 PRF Receipts       (July)              $0.0 </a:t>
            </a:r>
          </a:p>
          <a:p>
            <a:pPr>
              <a:spcBef>
                <a:spcPts val="900"/>
              </a:spcBef>
            </a:pPr>
            <a:endParaRPr lang="en-US" sz="1600" b="1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Lettings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Programmed Amounts  (July)            $241.9m 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Costs                   (July)             $224.5m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D9BFA9-ACF3-4A10-86C7-7BB5F7061366}"/>
              </a:ext>
            </a:extLst>
          </p:cNvPr>
          <p:cNvCxnSpPr/>
          <p:nvPr/>
        </p:nvCxnSpPr>
        <p:spPr>
          <a:xfrm>
            <a:off x="373304" y="2153536"/>
            <a:ext cx="480060" cy="0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782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8E28E6-A77D-EC5B-CAEE-CE00212D5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5A441D8-4D78-FBA1-D2F9-317105D710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0765466"/>
              </p:ext>
            </p:extLst>
          </p:nvPr>
        </p:nvGraphicFramePr>
        <p:xfrm>
          <a:off x="4030697" y="1876328"/>
          <a:ext cx="4500129" cy="3201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A8B4B89-D45A-9B44-2812-80FEE4A52B88}"/>
              </a:ext>
            </a:extLst>
          </p:cNvPr>
          <p:cNvSpPr txBox="1"/>
          <p:nvPr/>
        </p:nvSpPr>
        <p:spPr>
          <a:xfrm>
            <a:off x="373304" y="1611630"/>
            <a:ext cx="2784234" cy="44165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Balance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2025 Program Balance (June 2024)               ($29.5m)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July PRF Receipts    Difference                         $0.0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July Project Letting Difference                        17.4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b="1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Balance              (July 2024)               ($12.1m)</a:t>
            </a:r>
            <a:endParaRPr lang="en-US" sz="2400" b="1" spc="38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200" i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Previous Balance Reported:     ($0.0)</a:t>
            </a:r>
            <a:endParaRPr lang="en-US" sz="1200" i="1" spc="38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BE5FA7-4335-44D0-D0CE-4F2C0F2C7024}"/>
              </a:ext>
            </a:extLst>
          </p:cNvPr>
          <p:cNvCxnSpPr/>
          <p:nvPr/>
        </p:nvCxnSpPr>
        <p:spPr>
          <a:xfrm>
            <a:off x="371475" y="2153536"/>
            <a:ext cx="480060" cy="0"/>
          </a:xfrm>
          <a:prstGeom prst="line">
            <a:avLst/>
          </a:prstGeom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33FB80-32E7-82F9-AF52-F2F274C6882F}"/>
              </a:ext>
            </a:extLst>
          </p:cNvPr>
          <p:cNvSpPr txBox="1">
            <a:spLocks/>
          </p:cNvSpPr>
          <p:nvPr/>
        </p:nvSpPr>
        <p:spPr>
          <a:xfrm>
            <a:off x="118533" y="6538917"/>
            <a:ext cx="2387600" cy="273050"/>
          </a:xfrm>
          <a:prstGeom prst="rect">
            <a:avLst/>
          </a:prstGeom>
        </p:spPr>
        <p:txBody>
          <a:bodyPr lIns="0" rIns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 spc="113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FY 2024/2025 Highway Program Balance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929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D65A7D6-3FBD-B3E6-D4AA-984ECF1958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572000" cy="6496981"/>
          </a:xfrm>
          <a:prstGeom prst="rect">
            <a:avLst/>
          </a:prstGeom>
        </p:spPr>
      </p:pic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08C07903-C1F5-A486-062C-8F5503ED0B66}"/>
              </a:ext>
            </a:extLst>
          </p:cNvPr>
          <p:cNvSpPr txBox="1">
            <a:spLocks/>
          </p:cNvSpPr>
          <p:nvPr/>
        </p:nvSpPr>
        <p:spPr>
          <a:xfrm>
            <a:off x="4869183" y="1611634"/>
            <a:ext cx="3810476" cy="41339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pc="38" dirty="0">
                <a:solidFill>
                  <a:schemeClr val="accent1"/>
                </a:solidFill>
              </a:rPr>
              <a:t>Fiscal Year 2025 Overview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2EC48B7-B289-A0E8-F015-89C3E936C763}"/>
              </a:ext>
            </a:extLst>
          </p:cNvPr>
          <p:cNvGrpSpPr/>
          <p:nvPr/>
        </p:nvGrpSpPr>
        <p:grpSpPr>
          <a:xfrm>
            <a:off x="4839690" y="2158080"/>
            <a:ext cx="3926887" cy="646331"/>
            <a:chOff x="6019135" y="2157307"/>
            <a:chExt cx="5235849" cy="861773"/>
          </a:xfrm>
        </p:grpSpPr>
        <p:pic>
          <p:nvPicPr>
            <p:cNvPr id="8" name="Graphic 7" descr="Badge 1 with solid fill">
              <a:extLst>
                <a:ext uri="{FF2B5EF4-FFF2-40B4-BE49-F238E27FC236}">
                  <a16:creationId xmlns:a16="http://schemas.microsoft.com/office/drawing/2014/main" id="{5CA5A6FE-21E3-C546-76B5-B2C06C92A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19135" y="2297221"/>
              <a:ext cx="430418" cy="43041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483AD52-31DA-35BD-C9EA-56A52CCEE9A2}"/>
                </a:ext>
              </a:extLst>
            </p:cNvPr>
            <p:cNvSpPr txBox="1"/>
            <p:nvPr/>
          </p:nvSpPr>
          <p:spPr>
            <a:xfrm>
              <a:off x="6484602" y="2157307"/>
              <a:ext cx="4770382" cy="8617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Revenue: Expect monthly revenue fluctuations.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7D76C4-67C4-40E6-0EFC-03EA003CB81B}"/>
              </a:ext>
            </a:extLst>
          </p:cNvPr>
          <p:cNvGrpSpPr/>
          <p:nvPr/>
        </p:nvGrpSpPr>
        <p:grpSpPr>
          <a:xfrm>
            <a:off x="4839690" y="2986714"/>
            <a:ext cx="3694261" cy="374648"/>
            <a:chOff x="6019135" y="3153849"/>
            <a:chExt cx="5391148" cy="499531"/>
          </a:xfrm>
        </p:grpSpPr>
        <p:pic>
          <p:nvPicPr>
            <p:cNvPr id="6" name="Graphic 5" descr="Badge with solid fill">
              <a:extLst>
                <a:ext uri="{FF2B5EF4-FFF2-40B4-BE49-F238E27FC236}">
                  <a16:creationId xmlns:a16="http://schemas.microsoft.com/office/drawing/2014/main" id="{7A65F2FD-342F-0AF6-032A-0D8BCD5ED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19135" y="3153849"/>
              <a:ext cx="430418" cy="43041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3F9215-B61E-6035-0F17-6A1C5A85BFE6}"/>
                </a:ext>
              </a:extLst>
            </p:cNvPr>
            <p:cNvSpPr txBox="1"/>
            <p:nvPr/>
          </p:nvSpPr>
          <p:spPr>
            <a:xfrm>
              <a:off x="6484600" y="3160937"/>
              <a:ext cx="4925683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Lettings:</a:t>
              </a:r>
            </a:p>
          </p:txBody>
        </p:sp>
      </p:grpSp>
      <p:sp>
        <p:nvSpPr>
          <p:cNvPr id="5" name="Isosceles Triangle 30">
            <a:extLst>
              <a:ext uri="{FF2B5EF4-FFF2-40B4-BE49-F238E27FC236}">
                <a16:creationId xmlns:a16="http://schemas.microsoft.com/office/drawing/2014/main" id="{C7187A0E-420E-7503-7F1F-ADF77094A6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2756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CD7EA3-861B-B16D-685C-EF02F246FE11}"/>
              </a:ext>
            </a:extLst>
          </p:cNvPr>
          <p:cNvGrpSpPr/>
          <p:nvPr/>
        </p:nvGrpSpPr>
        <p:grpSpPr>
          <a:xfrm>
            <a:off x="5188787" y="3326823"/>
            <a:ext cx="3577791" cy="923330"/>
            <a:chOff x="6019135" y="4581063"/>
            <a:chExt cx="5027181" cy="1231106"/>
          </a:xfrm>
        </p:grpSpPr>
        <p:pic>
          <p:nvPicPr>
            <p:cNvPr id="25" name="Graphic 24" descr="Badge Tick1 with solid fill">
              <a:extLst>
                <a:ext uri="{FF2B5EF4-FFF2-40B4-BE49-F238E27FC236}">
                  <a16:creationId xmlns:a16="http://schemas.microsoft.com/office/drawing/2014/main" id="{98F81832-77BF-AE0B-3351-353BC8CA6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6019135" y="4981406"/>
              <a:ext cx="430417" cy="43041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5DF276-860B-19EF-C7AB-1C86A999E69E}"/>
                </a:ext>
              </a:extLst>
            </p:cNvPr>
            <p:cNvSpPr txBox="1"/>
            <p:nvPr/>
          </p:nvSpPr>
          <p:spPr>
            <a:xfrm>
              <a:off x="6484601" y="4581063"/>
              <a:ext cx="4561715" cy="123110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Approximately twenty-five percent of the FY 2025 Program has been awarded.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15EFF3-7355-01A3-6B0F-46D985DC534A}"/>
              </a:ext>
            </a:extLst>
          </p:cNvPr>
          <p:cNvGrpSpPr/>
          <p:nvPr/>
        </p:nvGrpSpPr>
        <p:grpSpPr>
          <a:xfrm>
            <a:off x="5188787" y="4328365"/>
            <a:ext cx="3745663" cy="646331"/>
            <a:chOff x="6019135" y="4765728"/>
            <a:chExt cx="5263059" cy="861774"/>
          </a:xfrm>
        </p:grpSpPr>
        <p:pic>
          <p:nvPicPr>
            <p:cNvPr id="29" name="Graphic 28" descr="Dollar with solid fill">
              <a:extLst>
                <a:ext uri="{FF2B5EF4-FFF2-40B4-BE49-F238E27FC236}">
                  <a16:creationId xmlns:a16="http://schemas.microsoft.com/office/drawing/2014/main" id="{DCB7523A-5339-3BAA-312D-6564B087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6019135" y="4992399"/>
              <a:ext cx="430417" cy="40843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D2533F-36BF-3A16-76DA-C9659BA986F9}"/>
                </a:ext>
              </a:extLst>
            </p:cNvPr>
            <p:cNvSpPr txBox="1"/>
            <p:nvPr/>
          </p:nvSpPr>
          <p:spPr>
            <a:xfrm>
              <a:off x="6484599" y="4765728"/>
              <a:ext cx="479759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The July letting was approximately $242 million.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7E9EC28-170A-5BB1-81F0-5BDBAE8CCA83}"/>
              </a:ext>
            </a:extLst>
          </p:cNvPr>
          <p:cNvGrpSpPr/>
          <p:nvPr/>
        </p:nvGrpSpPr>
        <p:grpSpPr>
          <a:xfrm>
            <a:off x="5188787" y="5052908"/>
            <a:ext cx="3745663" cy="646331"/>
            <a:chOff x="6019135" y="4765728"/>
            <a:chExt cx="5263059" cy="861774"/>
          </a:xfrm>
        </p:grpSpPr>
        <p:pic>
          <p:nvPicPr>
            <p:cNvPr id="32" name="Graphic 31" descr="End with solid fill">
              <a:extLst>
                <a:ext uri="{FF2B5EF4-FFF2-40B4-BE49-F238E27FC236}">
                  <a16:creationId xmlns:a16="http://schemas.microsoft.com/office/drawing/2014/main" id="{0DBD9F78-8163-5FD7-6C9C-19A786540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6019135" y="4992398"/>
              <a:ext cx="430417" cy="40843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875F19C-367C-3BE7-63CE-91E0D0F027B8}"/>
                </a:ext>
              </a:extLst>
            </p:cNvPr>
            <p:cNvSpPr txBox="1"/>
            <p:nvPr/>
          </p:nvSpPr>
          <p:spPr>
            <a:xfrm>
              <a:off x="6484599" y="4765728"/>
              <a:ext cx="479759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Next letting scheduled for          August 20, 2024.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7305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9B3369-3F0F-499C-9EE7-8EC46B6E8A79}">
  <ds:schemaRefs>
    <ds:schemaRef ds:uri="http://schemas.openxmlformats.org/package/2006/metadata/core-properties"/>
    <ds:schemaRef ds:uri="http://schemas.microsoft.com/office/2006/documentManagement/types"/>
    <ds:schemaRef ds:uri="16c05727-aa75-4e4a-9b5f-8a80a1165891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230e9df3-be65-4c73-a93b-d1236ebd677e"/>
    <ds:schemaRef ds:uri="http://purl.org/dc/terms/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2944</TotalTime>
  <Words>269</Words>
  <Application>Microsoft Office PowerPoint</Application>
  <PresentationFormat>On-screen Show (4:3)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Neue Haas Grotesk Text Pro</vt:lpstr>
      <vt:lpstr>Calibri</vt:lpstr>
      <vt:lpstr>Roboto Slab</vt:lpstr>
      <vt:lpstr>PT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Anderson, Stuart</cp:lastModifiedBy>
  <cp:revision>43</cp:revision>
  <cp:lastPrinted>2024-06-24T16:10:47Z</cp:lastPrinted>
  <dcterms:created xsi:type="dcterms:W3CDTF">2023-12-21T16:39:01Z</dcterms:created>
  <dcterms:modified xsi:type="dcterms:W3CDTF">2024-08-05T16:23:07Z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</Properties>
</file>