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5" r:id="rId6"/>
    <p:sldId id="352" r:id="rId7"/>
    <p:sldId id="365" r:id="rId8"/>
    <p:sldId id="362" r:id="rId9"/>
    <p:sldId id="367" r:id="rId10"/>
    <p:sldId id="368" r:id="rId11"/>
    <p:sldId id="369" r:id="rId12"/>
    <p:sldId id="370" r:id="rId13"/>
    <p:sldId id="371" r:id="rId14"/>
    <p:sldId id="366" r:id="rId15"/>
    <p:sldId id="269" r:id="rId16"/>
    <p:sldId id="270" r:id="rId17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eue Haas Grotesk Text Pro" panose="020B0504020202020204" pitchFamily="34" charset="0"/>
      <p:regular r:id="rId24"/>
      <p:bold r:id="rId25"/>
      <p:italic r:id="rId26"/>
      <p:boldItalic r:id="rId27"/>
    </p:embeddedFont>
    <p:embeddedFont>
      <p:font typeface="PT Sans" panose="020B0503020203020204" pitchFamily="34" charset="0"/>
      <p:regular r:id="rId28"/>
      <p:bold r:id="rId29"/>
      <p:italic r:id="rId30"/>
      <p:boldItalic r:id="rId31"/>
    </p:embeddedFont>
    <p:embeddedFont>
      <p:font typeface="Roboto Slab" pitchFamily="50" charset="0"/>
      <p:regular r:id="rId32"/>
      <p:bold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69E43AD5-D5E5-F658-C921-A75D4491FFD0}" name="Chambers, Matthew" initials="CM" userId="S::Matthew.Chambers@iowadot.us::746e2e84-502c-415c-842b-2a6b515a34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17A"/>
    <a:srgbClr val="2A6357"/>
    <a:srgbClr val="C6D667"/>
    <a:srgbClr val="007681"/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11" autoAdjust="0"/>
    <p:restoredTop sz="96323" autoAdjust="0"/>
  </p:normalViewPr>
  <p:slideViewPr>
    <p:cSldViewPr snapToGrid="0">
      <p:cViewPr varScale="1">
        <p:scale>
          <a:sx n="108" d="100"/>
          <a:sy n="108" d="100"/>
        </p:scale>
        <p:origin x="9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4120690" y="1833508"/>
            <a:ext cx="903803" cy="9145186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4380" y="1920240"/>
            <a:ext cx="7610952" cy="3752963"/>
          </a:xfrm>
          <a:prstGeom prst="rect">
            <a:avLst/>
          </a:prstGeom>
        </p:spPr>
        <p:txBody>
          <a:bodyPr/>
          <a:lstStyle>
            <a:lvl1pPr marL="214308" indent="-21430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38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27424" indent="-169065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01251" indent="-173827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383" y="1005840"/>
            <a:ext cx="7610951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spc="38" baseline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378622" y="631627"/>
            <a:ext cx="8386760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377409" y="6356355"/>
            <a:ext cx="3515083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pc="113" baseline="0" dirty="0">
                <a:latin typeface="Calibri" panose="020F0502020204030204" pitchFamily="34" charset="0"/>
                <a:cs typeface="Calibri" panose="020F0502020204030204" pitchFamily="34" charset="0"/>
              </a:rPr>
              <a:t>Proposed 2025-2029 HIGHWAY PROGRAM AMENDMENT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z="900" spc="113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900" spc="113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3515710" y="0"/>
            <a:ext cx="562829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F35FA-4C2D-7DE9-0605-69F5174A88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75D3-401A-2409-F7C3-A7F58B4B6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916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C1EB37-8D59-DED8-DBB7-CB8BAB82B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3515710" y="0"/>
            <a:ext cx="562808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548183" y="5100147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548183" y="4461978"/>
            <a:ext cx="2419349" cy="3515710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5709" y="0"/>
            <a:ext cx="5628084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0B674-D7D1-CC13-680A-E1945A0AF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1" y="148931"/>
            <a:ext cx="1815611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2" y="0"/>
            <a:ext cx="351571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600" spc="113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10" y="6356355"/>
            <a:ext cx="2191106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6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2759" y="6356355"/>
            <a:ext cx="883814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600" spc="113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6DC42EE-F50F-A0F2-4A16-29C98B968EC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10" y="148931"/>
            <a:ext cx="1815614" cy="4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9">
            <a:extLst>
              <a:ext uri="{FF2B5EF4-FFF2-40B4-BE49-F238E27FC236}">
                <a16:creationId xmlns:a16="http://schemas.microsoft.com/office/drawing/2014/main" id="{71399701-353F-22EB-42A6-506D7450D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3999" cy="6709612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17511" y="4253802"/>
            <a:ext cx="9161510" cy="2455811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350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511" y="4852961"/>
            <a:ext cx="9161511" cy="48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33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Proposed 2025-2029 Highway Program Amendment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4258958" y="5964416"/>
            <a:ext cx="605815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7573" y="5551711"/>
            <a:ext cx="642188" cy="15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ts val="1500"/>
              </a:spcBef>
            </a:pPr>
            <a:r>
              <a:rPr lang="en-US" altLang="en-US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7512" y="6099977"/>
            <a:ext cx="9167626" cy="754861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612" y="6099552"/>
            <a:ext cx="1764509" cy="4411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C08C2-0403-237A-5B3F-3FA7BFB93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96" y="5490431"/>
            <a:ext cx="9161510" cy="36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500"/>
              </a:spcBef>
            </a:pPr>
            <a:r>
              <a:rPr lang="en-US" altLang="en-US" sz="21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August 12,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645354"/>
            <a:ext cx="7635240" cy="763032"/>
          </a:xfrm>
          <a:prstGeom prst="rect">
            <a:avLst/>
          </a:prstGeom>
        </p:spPr>
        <p:txBody>
          <a:bodyPr lIns="0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100" b="1" dirty="0">
                <a:solidFill>
                  <a:schemeClr val="accent1"/>
                </a:solidFill>
                <a:latin typeface="+mj-lt"/>
              </a:rPr>
              <a:t>IA 3</a:t>
            </a:r>
            <a:endParaRPr lang="en-US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49A5313-9A11-B9E2-CDAC-B937EE051324}"/>
              </a:ext>
            </a:extLst>
          </p:cNvPr>
          <p:cNvSpPr txBox="1">
            <a:spLocks/>
          </p:cNvSpPr>
          <p:nvPr/>
        </p:nvSpPr>
        <p:spPr>
          <a:xfrm>
            <a:off x="754380" y="2608042"/>
            <a:ext cx="7635240" cy="2814722"/>
          </a:xfrm>
          <a:prstGeom prst="rect">
            <a:avLst/>
          </a:prstGeom>
        </p:spPr>
        <p:txBody>
          <a:bodyPr lIns="0"/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6B8C7-6952-DEE7-DC46-E2F8E3BA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3" y="1122617"/>
            <a:ext cx="5664199" cy="50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90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1881" y="2216580"/>
            <a:ext cx="7635240" cy="5219420"/>
          </a:xfrm>
          <a:prstGeom prst="rect">
            <a:avLst/>
          </a:prstGeom>
        </p:spPr>
        <p:txBody>
          <a:bodyPr lIns="0"/>
          <a:lstStyle/>
          <a:p>
            <a:pPr marL="0" indent="0">
              <a:lnSpc>
                <a:spcPct val="90000"/>
              </a:lnSpc>
              <a:spcBef>
                <a:spcPts val="750"/>
              </a:spcBef>
              <a:spcAft>
                <a:spcPts val="1800"/>
              </a:spcAft>
              <a:buNone/>
            </a:pPr>
            <a:r>
              <a:rPr lang="en-US" sz="2100" b="1" dirty="0">
                <a:solidFill>
                  <a:schemeClr val="accent1"/>
                </a:solidFill>
                <a:latin typeface="+mj-lt"/>
              </a:rPr>
              <a:t>Proposed Highway Program Amendment Projects</a:t>
            </a:r>
          </a:p>
          <a:p>
            <a:pPr marL="0" indent="0">
              <a:buNone/>
            </a:pPr>
            <a:endParaRPr lang="en-US" sz="1600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buNone/>
            </a:pPr>
            <a:endParaRPr lang="en-US" sz="1600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buNone/>
            </a:pPr>
            <a:endParaRPr lang="en-US" sz="1600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buNone/>
            </a:pPr>
            <a:endParaRPr lang="en-US" sz="1600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lvl="1"/>
            <a:endParaRPr lang="en-US" dirty="0">
              <a:solidFill>
                <a:srgbClr val="2A63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754380" y="1222402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69BF3E7-E442-E2F5-9C3A-E78BB4CB6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937850"/>
              </p:ext>
            </p:extLst>
          </p:nvPr>
        </p:nvGraphicFramePr>
        <p:xfrm>
          <a:off x="522513" y="1492003"/>
          <a:ext cx="8146476" cy="191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027">
                  <a:extLst>
                    <a:ext uri="{9D8B030D-6E8A-4147-A177-3AD203B41FA5}">
                      <a16:colId xmlns:a16="http://schemas.microsoft.com/office/drawing/2014/main" val="2550249068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31968312"/>
                    </a:ext>
                  </a:extLst>
                </a:gridCol>
                <a:gridCol w="3562597">
                  <a:extLst>
                    <a:ext uri="{9D8B030D-6E8A-4147-A177-3AD203B41FA5}">
                      <a16:colId xmlns:a16="http://schemas.microsoft.com/office/drawing/2014/main" val="3984555851"/>
                    </a:ext>
                  </a:extLst>
                </a:gridCol>
                <a:gridCol w="1021278">
                  <a:extLst>
                    <a:ext uri="{9D8B030D-6E8A-4147-A177-3AD203B41FA5}">
                      <a16:colId xmlns:a16="http://schemas.microsoft.com/office/drawing/2014/main" val="1232665230"/>
                    </a:ext>
                  </a:extLst>
                </a:gridCol>
                <a:gridCol w="1033153">
                  <a:extLst>
                    <a:ext uri="{9D8B030D-6E8A-4147-A177-3AD203B41FA5}">
                      <a16:colId xmlns:a16="http://schemas.microsoft.com/office/drawing/2014/main" val="1164147599"/>
                    </a:ext>
                  </a:extLst>
                </a:gridCol>
                <a:gridCol w="938153">
                  <a:extLst>
                    <a:ext uri="{9D8B030D-6E8A-4147-A177-3AD203B41FA5}">
                      <a16:colId xmlns:a16="http://schemas.microsoft.com/office/drawing/2014/main" val="426687295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County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Route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Location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Estimated Project Costs x $1,000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523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County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Route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Location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2026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2027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292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Cherokee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 mi E of US 59 to 1.8 mi E of US 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12,260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(12,812)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096812"/>
                  </a:ext>
                </a:extLst>
              </a:tr>
              <a:tr h="279730">
                <a:tc>
                  <a:txBody>
                    <a:bodyPr/>
                    <a:lstStyle/>
                    <a:p>
                      <a:r>
                        <a:rPr lang="en-US" dirty="0"/>
                        <a:t>Clay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Stony Creek 5.3 mi W of W </a:t>
                      </a:r>
                      <a:r>
                        <a:rPr lang="en-US" dirty="0" err="1"/>
                        <a:t>Jct</a:t>
                      </a:r>
                      <a:r>
                        <a:rPr lang="en-US" dirty="0"/>
                        <a:t> US 71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(3,741)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398173"/>
                  </a:ext>
                </a:extLst>
              </a:tr>
              <a:tr h="2797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Total change to the highway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15,686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(12,812)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(3,741)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51952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3346616-7F57-D044-EE4A-95EB8A26531A}"/>
              </a:ext>
            </a:extLst>
          </p:cNvPr>
          <p:cNvSpPr txBox="1"/>
          <p:nvPr/>
        </p:nvSpPr>
        <p:spPr>
          <a:xfrm>
            <a:off x="712519" y="774212"/>
            <a:ext cx="76002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eue Haas Grotesk Text Pro" panose="020B0504020202020204" pitchFamily="34" charset="0"/>
                <a:cs typeface="Helvetica" pitchFamily="34" charset="0"/>
              </a:rPr>
              <a:t>Proposed FY 2025-2029 Iowa Highway Program Revisions</a:t>
            </a:r>
          </a:p>
        </p:txBody>
      </p:sp>
    </p:spTree>
    <p:extLst>
      <p:ext uri="{BB962C8B-B14F-4D97-AF65-F5344CB8AC3E}">
        <p14:creationId xmlns:p14="http://schemas.microsoft.com/office/powerpoint/2010/main" val="642248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FC1767-38A8-CA99-C094-278EB70417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9" y="0"/>
            <a:ext cx="4562291" cy="6513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AC432D-D294-5BEE-BBC8-E0BB808A2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8127" y="1518479"/>
            <a:ext cx="5095874" cy="362062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endParaRPr lang="en-US" sz="1350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92C11CD2-BF1E-4CC9-83F6-2C46282A584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048127" y="1724213"/>
            <a:ext cx="4338638" cy="3414889"/>
          </a:xfrm>
          <a:prstGeom prst="rect">
            <a:avLst/>
          </a:prstGeom>
        </p:spPr>
        <p:txBody>
          <a:bodyPr lIns="342900" rIns="342900"/>
          <a:lstStyle/>
          <a:p>
            <a:pPr marL="0" indent="0"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Next Steps</a:t>
            </a:r>
          </a:p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Amendment is on the agenda for the business meeting of August 13</a:t>
            </a:r>
          </a:p>
          <a:p>
            <a:r>
              <a:rPr lang="en-US" dirty="0">
                <a:solidFill>
                  <a:schemeClr val="bg1"/>
                </a:solidFill>
              </a:rPr>
              <a:t>Commission can act on the action item or defer for future consideration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BDECC8-6894-AE57-95F3-BE290B84923B}"/>
              </a:ext>
            </a:extLst>
          </p:cNvPr>
          <p:cNvCxnSpPr/>
          <p:nvPr/>
        </p:nvCxnSpPr>
        <p:spPr>
          <a:xfrm>
            <a:off x="4407694" y="2283678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30">
            <a:extLst>
              <a:ext uri="{FF2B5EF4-FFF2-40B4-BE49-F238E27FC236}">
                <a16:creationId xmlns:a16="http://schemas.microsoft.com/office/drawing/2014/main" id="{8A7DD3BC-4EF1-04E7-B597-029D459514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079043" y="4023746"/>
            <a:ext cx="422330" cy="458041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281836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283666" y="2389801"/>
            <a:ext cx="2569702" cy="35837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2400" dirty="0"/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350169" y="2962960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4FBEE-3CF1-ACF5-AF89-3913D211AA5A}"/>
              </a:ext>
            </a:extLst>
          </p:cNvPr>
          <p:cNvGrpSpPr/>
          <p:nvPr/>
        </p:nvGrpSpPr>
        <p:grpSpPr>
          <a:xfrm>
            <a:off x="770558" y="0"/>
            <a:ext cx="244954" cy="1094750"/>
            <a:chOff x="770558" y="0"/>
            <a:chExt cx="168795" cy="75438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D9DF08D-DD1D-DA96-F338-7E68C9958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54955" y="0"/>
              <a:ext cx="0" cy="75438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B40BBF4-0A67-7875-6D06-AEF4C69B6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70558" y="0"/>
              <a:ext cx="0" cy="75438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B7F03F-1D5D-9686-AA9D-8DCB8A424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939353" y="0"/>
              <a:ext cx="0" cy="75438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708414"/>
            <a:ext cx="7635240" cy="5219420"/>
          </a:xfrm>
          <a:prstGeom prst="rect">
            <a:avLst/>
          </a:prstGeom>
        </p:spPr>
        <p:txBody>
          <a:bodyPr lIns="0"/>
          <a:lstStyle/>
          <a:p>
            <a:pPr marL="0" indent="0">
              <a:lnSpc>
                <a:spcPct val="90000"/>
              </a:lnSpc>
              <a:spcBef>
                <a:spcPts val="750"/>
              </a:spcBef>
              <a:spcAft>
                <a:spcPts val="1800"/>
              </a:spcAft>
              <a:buNone/>
            </a:pPr>
            <a:r>
              <a:rPr lang="en-US" sz="2100" b="1" dirty="0">
                <a:solidFill>
                  <a:schemeClr val="accent1"/>
                </a:solidFill>
                <a:latin typeface="+mj-lt"/>
              </a:rPr>
              <a:t>Background</a:t>
            </a:r>
          </a:p>
          <a:p>
            <a:pPr lvl="1"/>
            <a:r>
              <a:rPr lang="en-US" sz="2400" dirty="0">
                <a:solidFill>
                  <a:srgbClr val="2A63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Severe flooding in northwest Iowa impacted many primary highways and bridges</a:t>
            </a:r>
          </a:p>
          <a:p>
            <a:pPr lvl="1"/>
            <a:r>
              <a:rPr lang="en-US" sz="2400" dirty="0">
                <a:solidFill>
                  <a:srgbClr val="2A6357"/>
                </a:solidFill>
              </a:rPr>
              <a:t>Recommend amending the FY 2025 Highway Program to advance two bridge projects that were already programmed in order to accelerate replacement and enhance resiliency for future flood events.</a:t>
            </a:r>
          </a:p>
          <a:p>
            <a:pPr marL="258359" lvl="1" indent="0">
              <a:buNone/>
            </a:pPr>
            <a:endParaRPr lang="en-US" dirty="0">
              <a:solidFill>
                <a:srgbClr val="2A6357"/>
              </a:solidFill>
            </a:endParaRPr>
          </a:p>
          <a:p>
            <a:pPr lvl="1"/>
            <a:endParaRPr lang="en-US" dirty="0">
              <a:solidFill>
                <a:srgbClr val="2A63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754380" y="1222402"/>
            <a:ext cx="48006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442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645354"/>
            <a:ext cx="7635240" cy="763032"/>
          </a:xfrm>
          <a:prstGeom prst="rect">
            <a:avLst/>
          </a:prstGeom>
        </p:spPr>
        <p:txBody>
          <a:bodyPr lIns="0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100" b="1" dirty="0">
                <a:solidFill>
                  <a:schemeClr val="accent1"/>
                </a:solidFill>
                <a:latin typeface="+mj-lt"/>
              </a:rPr>
              <a:t>US 18</a:t>
            </a:r>
            <a:endParaRPr lang="en-US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49A5313-9A11-B9E2-CDAC-B937EE051324}"/>
              </a:ext>
            </a:extLst>
          </p:cNvPr>
          <p:cNvSpPr txBox="1">
            <a:spLocks/>
          </p:cNvSpPr>
          <p:nvPr/>
        </p:nvSpPr>
        <p:spPr>
          <a:xfrm>
            <a:off x="754380" y="2608042"/>
            <a:ext cx="7635240" cy="2814722"/>
          </a:xfrm>
          <a:prstGeom prst="rect">
            <a:avLst/>
          </a:prstGeom>
        </p:spPr>
        <p:txBody>
          <a:bodyPr lIns="0"/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F5AFA-312F-92E4-AEBC-0913F27F7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90" y="1006148"/>
            <a:ext cx="6705820" cy="50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80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645354"/>
            <a:ext cx="7635240" cy="763032"/>
          </a:xfrm>
          <a:prstGeom prst="rect">
            <a:avLst/>
          </a:prstGeom>
        </p:spPr>
        <p:txBody>
          <a:bodyPr lIns="0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100" b="1" dirty="0">
                <a:solidFill>
                  <a:schemeClr val="accent1"/>
                </a:solidFill>
                <a:latin typeface="+mj-lt"/>
              </a:rPr>
              <a:t>US 18</a:t>
            </a:r>
            <a:endParaRPr lang="en-US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49A5313-9A11-B9E2-CDAC-B937EE051324}"/>
              </a:ext>
            </a:extLst>
          </p:cNvPr>
          <p:cNvSpPr txBox="1">
            <a:spLocks/>
          </p:cNvSpPr>
          <p:nvPr/>
        </p:nvSpPr>
        <p:spPr>
          <a:xfrm>
            <a:off x="754380" y="2608042"/>
            <a:ext cx="7635240" cy="2814722"/>
          </a:xfrm>
          <a:prstGeom prst="rect">
            <a:avLst/>
          </a:prstGeom>
        </p:spPr>
        <p:txBody>
          <a:bodyPr lIns="0"/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D0130-87A3-A2FE-D484-3140AF11F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7" y="1069512"/>
            <a:ext cx="6818489" cy="494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4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645354"/>
            <a:ext cx="7635240" cy="763032"/>
          </a:xfrm>
          <a:prstGeom prst="rect">
            <a:avLst/>
          </a:prstGeom>
        </p:spPr>
        <p:txBody>
          <a:bodyPr lIns="0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100" b="1" dirty="0">
                <a:solidFill>
                  <a:schemeClr val="accent1"/>
                </a:solidFill>
                <a:latin typeface="+mj-lt"/>
              </a:rPr>
              <a:t>US 18</a:t>
            </a:r>
            <a:endParaRPr lang="en-US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49A5313-9A11-B9E2-CDAC-B937EE051324}"/>
              </a:ext>
            </a:extLst>
          </p:cNvPr>
          <p:cNvSpPr txBox="1">
            <a:spLocks/>
          </p:cNvSpPr>
          <p:nvPr/>
        </p:nvSpPr>
        <p:spPr>
          <a:xfrm>
            <a:off x="754380" y="2608042"/>
            <a:ext cx="7635240" cy="2814722"/>
          </a:xfrm>
          <a:prstGeom prst="rect">
            <a:avLst/>
          </a:prstGeom>
        </p:spPr>
        <p:txBody>
          <a:bodyPr lIns="0"/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43CC6-CB61-828C-9BF2-FCD6A150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3" y="1066800"/>
            <a:ext cx="6189133" cy="502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8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645354"/>
            <a:ext cx="7635240" cy="763032"/>
          </a:xfrm>
          <a:prstGeom prst="rect">
            <a:avLst/>
          </a:prstGeom>
        </p:spPr>
        <p:txBody>
          <a:bodyPr lIns="0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100" b="1" dirty="0">
                <a:solidFill>
                  <a:schemeClr val="accent1"/>
                </a:solidFill>
                <a:latin typeface="+mj-lt"/>
              </a:rPr>
              <a:t>IA 3</a:t>
            </a:r>
            <a:endParaRPr lang="en-US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49A5313-9A11-B9E2-CDAC-B937EE051324}"/>
              </a:ext>
            </a:extLst>
          </p:cNvPr>
          <p:cNvSpPr txBox="1">
            <a:spLocks/>
          </p:cNvSpPr>
          <p:nvPr/>
        </p:nvSpPr>
        <p:spPr>
          <a:xfrm>
            <a:off x="754380" y="2608042"/>
            <a:ext cx="7635240" cy="2814722"/>
          </a:xfrm>
          <a:prstGeom prst="rect">
            <a:avLst/>
          </a:prstGeom>
        </p:spPr>
        <p:txBody>
          <a:bodyPr lIns="0"/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023C2-76F6-8912-1FFB-16CC2F7AB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992" y="1263910"/>
            <a:ext cx="7145807" cy="468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6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645354"/>
            <a:ext cx="7635240" cy="763032"/>
          </a:xfrm>
          <a:prstGeom prst="rect">
            <a:avLst/>
          </a:prstGeom>
        </p:spPr>
        <p:txBody>
          <a:bodyPr lIns="0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100" b="1" dirty="0">
                <a:solidFill>
                  <a:schemeClr val="accent1"/>
                </a:solidFill>
                <a:latin typeface="+mj-lt"/>
              </a:rPr>
              <a:t>IA 3</a:t>
            </a:r>
            <a:endParaRPr lang="en-US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49A5313-9A11-B9E2-CDAC-B937EE051324}"/>
              </a:ext>
            </a:extLst>
          </p:cNvPr>
          <p:cNvSpPr txBox="1">
            <a:spLocks/>
          </p:cNvSpPr>
          <p:nvPr/>
        </p:nvSpPr>
        <p:spPr>
          <a:xfrm>
            <a:off x="754380" y="2608042"/>
            <a:ext cx="7635240" cy="2814722"/>
          </a:xfrm>
          <a:prstGeom prst="rect">
            <a:avLst/>
          </a:prstGeom>
        </p:spPr>
        <p:txBody>
          <a:bodyPr lIns="0"/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B6636-E9BC-9FDF-0299-F958EF5D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72" y="1009936"/>
            <a:ext cx="6716055" cy="503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75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645354"/>
            <a:ext cx="7635240" cy="763032"/>
          </a:xfrm>
          <a:prstGeom prst="rect">
            <a:avLst/>
          </a:prstGeom>
        </p:spPr>
        <p:txBody>
          <a:bodyPr lIns="0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100" b="1" dirty="0">
                <a:solidFill>
                  <a:schemeClr val="accent1"/>
                </a:solidFill>
                <a:latin typeface="+mj-lt"/>
              </a:rPr>
              <a:t>IA 3</a:t>
            </a:r>
            <a:endParaRPr lang="en-US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49A5313-9A11-B9E2-CDAC-B937EE051324}"/>
              </a:ext>
            </a:extLst>
          </p:cNvPr>
          <p:cNvSpPr txBox="1">
            <a:spLocks/>
          </p:cNvSpPr>
          <p:nvPr/>
        </p:nvSpPr>
        <p:spPr>
          <a:xfrm>
            <a:off x="754380" y="2608042"/>
            <a:ext cx="7635240" cy="2814722"/>
          </a:xfrm>
          <a:prstGeom prst="rect">
            <a:avLst/>
          </a:prstGeom>
        </p:spPr>
        <p:txBody>
          <a:bodyPr lIns="0"/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E06F45-C609-2480-38B3-97F8C4658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1" y="1049866"/>
            <a:ext cx="5181600" cy="50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69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54380" y="645354"/>
            <a:ext cx="7635240" cy="763032"/>
          </a:xfrm>
          <a:prstGeom prst="rect">
            <a:avLst/>
          </a:prstGeom>
        </p:spPr>
        <p:txBody>
          <a:bodyPr lIns="0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100" b="1" dirty="0">
                <a:solidFill>
                  <a:schemeClr val="accent1"/>
                </a:solidFill>
                <a:latin typeface="+mj-lt"/>
              </a:rPr>
              <a:t>IA 3</a:t>
            </a:r>
            <a:endParaRPr lang="en-US" sz="1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F49A5313-9A11-B9E2-CDAC-B937EE051324}"/>
              </a:ext>
            </a:extLst>
          </p:cNvPr>
          <p:cNvSpPr txBox="1">
            <a:spLocks/>
          </p:cNvSpPr>
          <p:nvPr/>
        </p:nvSpPr>
        <p:spPr>
          <a:xfrm>
            <a:off x="754380" y="2608042"/>
            <a:ext cx="7635240" cy="2814722"/>
          </a:xfrm>
          <a:prstGeom prst="rect">
            <a:avLst/>
          </a:prstGeom>
        </p:spPr>
        <p:txBody>
          <a:bodyPr lIns="0"/>
          <a:lstStyle>
            <a:lvl1pPr marL="214308" indent="-214308" algn="l" defTabSz="685783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 spc="38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27424" indent="-169065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1251" indent="-173827" algn="l" defTabSz="685783" rtl="0" eaLnBrk="1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DD9BB-148F-EDEC-76FE-5D1984324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667" y="1066800"/>
            <a:ext cx="5427133" cy="507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159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http://schemas.microsoft.com/sharepoint/v3"/>
    <ds:schemaRef ds:uri="http://purl.org/dc/elements/1.1/"/>
    <ds:schemaRef ds:uri="http://schemas.openxmlformats.org/package/2006/metadata/core-properties"/>
    <ds:schemaRef ds:uri="230e9df3-be65-4c73-a93b-d1236ebd677e"/>
    <ds:schemaRef ds:uri="16c05727-aa75-4e4a-9b5f-8a80a1165891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7766</TotalTime>
  <Words>167</Words>
  <Application>Microsoft Office PowerPoint</Application>
  <PresentationFormat>On-screen Show (4:3)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Roboto Slab</vt:lpstr>
      <vt:lpstr>PT Sans</vt:lpstr>
      <vt:lpstr>Calibri</vt:lpstr>
      <vt:lpstr>Neue Haas Grotesk Text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Anderson, Stuart</cp:lastModifiedBy>
  <cp:revision>117</cp:revision>
  <cp:lastPrinted>2024-08-06T13:18:42Z</cp:lastPrinted>
  <dcterms:created xsi:type="dcterms:W3CDTF">2023-12-21T16:39:01Z</dcterms:created>
  <dcterms:modified xsi:type="dcterms:W3CDTF">2024-08-06T16:17:57Z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9DFC2674-CBAD-4243-8E3F-A62D1A9F64C9</vt:lpwstr>
  </property>
  <property fmtid="{D5CDD505-2E9C-101B-9397-08002B2CF9AE}" pid="5" name="ArticulatePath">
    <vt:lpwstr>Iowa-DOT-PPT-Template-Standard</vt:lpwstr>
  </property>
</Properties>
</file>