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7"/>
  </p:notesMasterIdLst>
  <p:handoutMasterIdLst>
    <p:handoutMasterId r:id="rId18"/>
  </p:handoutMasterIdLst>
  <p:sldIdLst>
    <p:sldId id="256" r:id="rId5"/>
    <p:sldId id="300" r:id="rId6"/>
    <p:sldId id="302" r:id="rId7"/>
    <p:sldId id="303" r:id="rId8"/>
    <p:sldId id="304" r:id="rId9"/>
    <p:sldId id="270" r:id="rId10"/>
    <p:sldId id="301" r:id="rId11"/>
    <p:sldId id="307" r:id="rId12"/>
    <p:sldId id="308" r:id="rId13"/>
    <p:sldId id="309" r:id="rId14"/>
    <p:sldId id="310" r:id="rId15"/>
    <p:sldId id="306" r:id="rId16"/>
  </p:sldIdLst>
  <p:sldSz cx="9144000" cy="6858000" type="screen4x3"/>
  <p:notesSz cx="6858000" cy="9144000"/>
  <p:embeddedFontLst>
    <p:embeddedFont>
      <p:font typeface="Calibri" panose="020F0502020204030204" pitchFamily="34" charset="0"/>
      <p:regular r:id="rId19"/>
      <p:bold r:id="rId20"/>
      <p:italic r:id="rId21"/>
      <p:boldItalic r:id="rId22"/>
    </p:embeddedFont>
    <p:embeddedFont>
      <p:font typeface="Neue Haas Grotesk Text Pro" panose="020B0504020202020204" pitchFamily="34" charset="0"/>
      <p:regular r:id="rId23"/>
      <p:bold r:id="rId24"/>
      <p:italic r:id="rId25"/>
      <p:boldItalic r:id="rId26"/>
    </p:embeddedFont>
    <p:embeddedFont>
      <p:font typeface="PT Sans" panose="020B0503020203020204" pitchFamily="34" charset="0"/>
      <p:regular r:id="rId27"/>
      <p:bold r:id="rId28"/>
      <p:italic r:id="rId29"/>
      <p:boldItalic r:id="rId30"/>
    </p:embeddedFont>
    <p:embeddedFont>
      <p:font typeface="Roboto Slab" pitchFamily="50" charset="0"/>
      <p:regular r:id="rId31"/>
      <p:bold r:id="rId32"/>
    </p:embeddedFont>
  </p:embeddedFontLst>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BF"/>
    <a:srgbClr val="58696B"/>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04" autoAdjust="0"/>
    <p:restoredTop sz="95380" autoAdjust="0"/>
  </p:normalViewPr>
  <p:slideViewPr>
    <p:cSldViewPr snapToGrid="0">
      <p:cViewPr>
        <p:scale>
          <a:sx n="80" d="100"/>
          <a:sy n="80" d="100"/>
        </p:scale>
        <p:origin x="414" y="25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3696" y="105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tags" Target="tags/tag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7/30/2024</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7/30/2024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a:t>
            </a:fld>
            <a:endParaRPr lang="en-US" dirty="0"/>
          </a:p>
        </p:txBody>
      </p:sp>
    </p:spTree>
    <p:extLst>
      <p:ext uri="{BB962C8B-B14F-4D97-AF65-F5344CB8AC3E}">
        <p14:creationId xmlns:p14="http://schemas.microsoft.com/office/powerpoint/2010/main" val="1103164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Public Transit Infrastructure Grant </a:t>
            </a:r>
            <a:r>
              <a:rPr lang="en-US" sz="1200"/>
              <a:t>Program (PTIwas </a:t>
            </a:r>
            <a:r>
              <a:rPr lang="en-US" sz="1200" dirty="0"/>
              <a:t>created in 2006 by the General Assembly. This program funds vertical infrastructure projects for public transit. All 35 transit systems are eligible. Projects can involve new construction, reconstruction or remodeling.</a:t>
            </a:r>
          </a:p>
          <a:p>
            <a:endParaRPr lang="en-US" sz="1200" dirty="0">
              <a:latin typeface="+mn-lt"/>
            </a:endParaRPr>
          </a:p>
        </p:txBody>
      </p:sp>
      <p:sp>
        <p:nvSpPr>
          <p:cNvPr id="4" name="Slide Number Placeholder 3"/>
          <p:cNvSpPr>
            <a:spLocks noGrp="1"/>
          </p:cNvSpPr>
          <p:nvPr>
            <p:ph type="sldNum" sz="quarter" idx="5"/>
          </p:nvPr>
        </p:nvSpPr>
        <p:spPr/>
        <p:txBody>
          <a:bodyPr/>
          <a:lstStyle/>
          <a:p>
            <a:fld id="{C37D7554-D10C-4E29-B8E6-BB7111FA614F}" type="slidenum">
              <a:rPr lang="en-US" smtClean="0"/>
              <a:t>2</a:t>
            </a:fld>
            <a:endParaRPr lang="en-US" dirty="0"/>
          </a:p>
        </p:txBody>
      </p:sp>
    </p:spTree>
    <p:extLst>
      <p:ext uri="{BB962C8B-B14F-4D97-AF65-F5344CB8AC3E}">
        <p14:creationId xmlns:p14="http://schemas.microsoft.com/office/powerpoint/2010/main" val="1802509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mn-lt"/>
              </a:rPr>
              <a:t>For this </a:t>
            </a:r>
            <a:r>
              <a:rPr lang="en-US" sz="1200" b="0" i="0" kern="1200" dirty="0">
                <a:effectLst/>
                <a:latin typeface="+mn-lt"/>
                <a:ea typeface="+mn-ea"/>
                <a:cs typeface="+mn-cs"/>
              </a:rPr>
              <a:t>program, no more than 40-percent of the appropriation can be awarded to an individual transit system. The PTIG share is up to 80 percent of the project cost. The structural integrity of existing facilities, potential safety enhancements to existing facilities, as well as new facilities that will enhance the life of the transit fleet or optimize service are project considerations. Projects should be “shovel ready” and capable of completion within 18 months. Projects may include but are not </a:t>
            </a:r>
            <a:r>
              <a:rPr lang="en-US" sz="1200" b="0" i="0" kern="1200">
                <a:effectLst/>
                <a:latin typeface="+mn-lt"/>
                <a:ea typeface="+mn-ea"/>
                <a:cs typeface="+mn-cs"/>
              </a:rPr>
              <a:t>limited to </a:t>
            </a:r>
            <a:r>
              <a:rPr lang="en-US" sz="1200" b="0" i="0" kern="1200" dirty="0">
                <a:effectLst/>
                <a:latin typeface="+mn-lt"/>
                <a:ea typeface="+mn-ea"/>
                <a:cs typeface="+mn-cs"/>
              </a:rPr>
              <a:t>facilities for the administration of public transit operations, facilities for servicing, maintenance or storage of public transit vehicles, transit vehicle fueling facilities, bus wash bays, passenger waiting facilities.</a:t>
            </a:r>
          </a:p>
          <a:p>
            <a:endParaRPr lang="en-US" sz="1200" dirty="0">
              <a:latin typeface="+mn-lt"/>
            </a:endParaRPr>
          </a:p>
        </p:txBody>
      </p:sp>
      <p:sp>
        <p:nvSpPr>
          <p:cNvPr id="4" name="Slide Number Placeholder 3"/>
          <p:cNvSpPr>
            <a:spLocks noGrp="1"/>
          </p:cNvSpPr>
          <p:nvPr>
            <p:ph type="sldNum" sz="quarter" idx="5"/>
          </p:nvPr>
        </p:nvSpPr>
        <p:spPr/>
        <p:txBody>
          <a:bodyPr/>
          <a:lstStyle/>
          <a:p>
            <a:fld id="{C37D7554-D10C-4E29-B8E6-BB7111FA614F}" type="slidenum">
              <a:rPr lang="en-US" smtClean="0"/>
              <a:t>3</a:t>
            </a:fld>
            <a:endParaRPr lang="en-US" dirty="0"/>
          </a:p>
        </p:txBody>
      </p:sp>
    </p:spTree>
    <p:extLst>
      <p:ext uri="{BB962C8B-B14F-4D97-AF65-F5344CB8AC3E}">
        <p14:creationId xmlns:p14="http://schemas.microsoft.com/office/powerpoint/2010/main" val="1169469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PTIG annual appropriation for FY25 is $1.5 million. There are $220,923 in underrun/withdrawal funds to add to the annual appropriation totaling $1,720,923 in available funding. Five projects </a:t>
            </a:r>
            <a:r>
              <a:rPr lang="en-US" sz="1200" kern="1200" dirty="0">
                <a:solidFill>
                  <a:schemeClr val="tx1"/>
                </a:solidFill>
                <a:latin typeface="+mn-lt"/>
                <a:ea typeface="+mn-ea"/>
                <a:cs typeface="+mn-cs"/>
              </a:rPr>
              <a:t>were submitted totaling </a:t>
            </a:r>
            <a:r>
              <a:rPr lang="en-US" sz="1200" dirty="0"/>
              <a:t>$2,427,000 </a:t>
            </a:r>
            <a:r>
              <a:rPr lang="en-US" sz="1200" kern="1200" dirty="0">
                <a:solidFill>
                  <a:schemeClr val="tx1"/>
                </a:solidFill>
                <a:latin typeface="+mn-lt"/>
                <a:ea typeface="+mn-ea"/>
                <a:cs typeface="+mn-cs"/>
              </a:rPr>
              <a:t>in federal, state, and local project costs. The total amount of PTIG requested is $1,873,600. </a:t>
            </a:r>
          </a:p>
          <a:p>
            <a:endParaRPr lang="en-US" sz="1200" dirty="0">
              <a:latin typeface="+mn-lt"/>
            </a:endParaRPr>
          </a:p>
        </p:txBody>
      </p:sp>
      <p:sp>
        <p:nvSpPr>
          <p:cNvPr id="4" name="Slide Number Placeholder 3"/>
          <p:cNvSpPr>
            <a:spLocks noGrp="1"/>
          </p:cNvSpPr>
          <p:nvPr>
            <p:ph type="sldNum" sz="quarter" idx="5"/>
          </p:nvPr>
        </p:nvSpPr>
        <p:spPr/>
        <p:txBody>
          <a:bodyPr/>
          <a:lstStyle/>
          <a:p>
            <a:fld id="{C37D7554-D10C-4E29-B8E6-BB7111FA614F}" type="slidenum">
              <a:rPr lang="en-US" smtClean="0"/>
              <a:t>4</a:t>
            </a:fld>
            <a:endParaRPr lang="en-US" dirty="0"/>
          </a:p>
        </p:txBody>
      </p:sp>
    </p:spTree>
    <p:extLst>
      <p:ext uri="{BB962C8B-B14F-4D97-AF65-F5344CB8AC3E}">
        <p14:creationId xmlns:p14="http://schemas.microsoft.com/office/powerpoint/2010/main" val="2873791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dk1"/>
                </a:solidFill>
                <a:latin typeface="+mn-lt"/>
              </a:rPr>
              <a:t>Four projects were recommended for Award. The first project is </a:t>
            </a:r>
            <a:r>
              <a:rPr lang="en-US" sz="1200" kern="1200" dirty="0">
                <a:solidFill>
                  <a:schemeClr val="dk1"/>
                </a:solidFill>
                <a:latin typeface="+mn-lt"/>
                <a:ea typeface="+mn-ea"/>
                <a:cs typeface="+mn-cs"/>
              </a:rPr>
              <a:t>Heat Pump Condenser Water Piping Replacement Project for Sioux City Transit. </a:t>
            </a:r>
            <a:r>
              <a:rPr lang="en-US" sz="1200" b="0" kern="1200" dirty="0">
                <a:solidFill>
                  <a:schemeClr val="dk1"/>
                </a:solidFill>
                <a:latin typeface="+mn-lt"/>
                <a:ea typeface="+mn-ea"/>
                <a:cs typeface="+mn-cs"/>
              </a:rPr>
              <a:t>It has </a:t>
            </a:r>
            <a:r>
              <a:rPr lang="en-US" sz="1200" b="0" dirty="0">
                <a:solidFill>
                  <a:schemeClr val="dk1"/>
                </a:solidFill>
                <a:latin typeface="+mn-lt"/>
              </a:rPr>
              <a:t>a total project cost of $835,000, with a requested and recommended funding amount of $600,000 or 72% of the total project cost. The second project is a </a:t>
            </a:r>
            <a:r>
              <a:rPr lang="en-US" sz="1200" kern="1200" dirty="0">
                <a:solidFill>
                  <a:schemeClr val="dk1"/>
                </a:solidFill>
                <a:latin typeface="+mn-lt"/>
                <a:ea typeface="+mn-ea"/>
                <a:cs typeface="+mn-cs"/>
              </a:rPr>
              <a:t>Two Bay Parking Garage for Indoor Storage of Winnebago County Transit and Forest City Transit buses. </a:t>
            </a:r>
            <a:r>
              <a:rPr lang="en-US" sz="1200" b="0" dirty="0">
                <a:solidFill>
                  <a:schemeClr val="dk1"/>
                </a:solidFill>
                <a:latin typeface="+mn-lt"/>
              </a:rPr>
              <a:t>The total project cost is $625,000, with a requested and recommended amount of $500,000 or 80% of the total project cost. The third project is Bus Storage Facility for River Bend Transit The total funds requested is $137,000 with a requested and recommended amount of $109,600 or 80% of the total project cost. The fourth project is Phase 1: Bus Storage Fire Mitigation Upgrade for Ames Transit Agency. The total project costs is 750,000 with a requested amount of $600,000 and recommended amount of $511,323. </a:t>
            </a: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5</a:t>
            </a:fld>
            <a:endParaRPr lang="en-US" dirty="0"/>
          </a:p>
        </p:txBody>
      </p:sp>
    </p:spTree>
    <p:extLst>
      <p:ext uri="{BB962C8B-B14F-4D97-AF65-F5344CB8AC3E}">
        <p14:creationId xmlns:p14="http://schemas.microsoft.com/office/powerpoint/2010/main" val="2784193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6</a:t>
            </a:fld>
            <a:endParaRPr lang="en-US" dirty="0"/>
          </a:p>
        </p:txBody>
      </p:sp>
    </p:spTree>
    <p:extLst>
      <p:ext uri="{BB962C8B-B14F-4D97-AF65-F5344CB8AC3E}">
        <p14:creationId xmlns:p14="http://schemas.microsoft.com/office/powerpoint/2010/main" val="636437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dk1"/>
                </a:solidFill>
                <a:latin typeface="+mn-lt"/>
                <a:ea typeface="+mn-ea"/>
                <a:cs typeface="+mn-cs"/>
              </a:rPr>
              <a:t>There was one application not recommended for funding – Paved Parking Lot from </a:t>
            </a:r>
            <a:r>
              <a:rPr lang="en-US" sz="1200" kern="1200" dirty="0">
                <a:solidFill>
                  <a:schemeClr val="dk1"/>
                </a:solidFill>
                <a:latin typeface="+mn-lt"/>
                <a:ea typeface="+mn-ea"/>
                <a:cs typeface="+mn-cs"/>
              </a:rPr>
              <a:t>Southeast Iowa Regional Planning Commission.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12</a:t>
            </a:fld>
            <a:endParaRPr lang="en-US" dirty="0"/>
          </a:p>
        </p:txBody>
      </p:sp>
    </p:spTree>
    <p:extLst>
      <p:ext uri="{BB962C8B-B14F-4D97-AF65-F5344CB8AC3E}">
        <p14:creationId xmlns:p14="http://schemas.microsoft.com/office/powerpoint/2010/main" val="725866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ame">
    <p:bg>
      <p:bgPr>
        <a:solidFill>
          <a:schemeClr val="bg1">
            <a:alpha val="1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DAF0714-05F3-0032-F5CA-3E9020090869}"/>
              </a:ext>
            </a:extLst>
          </p:cNvPr>
          <p:cNvSpPr>
            <a:spLocks/>
          </p:cNvSpPr>
          <p:nvPr userDrawn="1"/>
        </p:nvSpPr>
        <p:spPr>
          <a:xfrm rot="16200000">
            <a:off x="4120690" y="1833508"/>
            <a:ext cx="903803" cy="9145186"/>
          </a:xfrm>
          <a:custGeom>
            <a:avLst/>
            <a:gdLst>
              <a:gd name="connsiteX0" fmla="*/ 903803 w 903803"/>
              <a:gd name="connsiteY0" fmla="*/ 12193581 h 12193581"/>
              <a:gd name="connsiteX1" fmla="*/ 350824 w 903803"/>
              <a:gd name="connsiteY1" fmla="*/ 12192013 h 12193581"/>
              <a:gd name="connsiteX2" fmla="*/ 350824 w 903803"/>
              <a:gd name="connsiteY2" fmla="*/ 12192001 h 12193581"/>
              <a:gd name="connsiteX3" fmla="*/ 0 w 903803"/>
              <a:gd name="connsiteY3" fmla="*/ 12192001 h 12193581"/>
              <a:gd name="connsiteX4" fmla="*/ 1 w 903803"/>
              <a:gd name="connsiteY4" fmla="*/ 2 h 12193581"/>
              <a:gd name="connsiteX5" fmla="*/ 365759 w 903803"/>
              <a:gd name="connsiteY5" fmla="*/ 2 h 12193581"/>
              <a:gd name="connsiteX6" fmla="*/ 365759 w 903803"/>
              <a:gd name="connsiteY6" fmla="*/ 1533 h 12193581"/>
              <a:gd name="connsiteX7" fmla="*/ 903802 w 903803"/>
              <a:gd name="connsiteY7" fmla="*/ 0 h 12193581"/>
              <a:gd name="connsiteX8" fmla="*/ 365759 w 903803"/>
              <a:gd name="connsiteY8" fmla="*/ 6048638 h 12193581"/>
              <a:gd name="connsiteX9" fmla="*/ 365759 w 903803"/>
              <a:gd name="connsiteY9" fmla="*/ 6176118 h 1219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803" h="12193581">
                <a:moveTo>
                  <a:pt x="903803" y="12193581"/>
                </a:moveTo>
                <a:lnTo>
                  <a:pt x="350824" y="12192013"/>
                </a:lnTo>
                <a:lnTo>
                  <a:pt x="350824" y="12192001"/>
                </a:lnTo>
                <a:lnTo>
                  <a:pt x="0" y="12192001"/>
                </a:lnTo>
                <a:lnTo>
                  <a:pt x="1" y="2"/>
                </a:lnTo>
                <a:lnTo>
                  <a:pt x="365759" y="2"/>
                </a:lnTo>
                <a:lnTo>
                  <a:pt x="365759" y="1533"/>
                </a:lnTo>
                <a:lnTo>
                  <a:pt x="903802" y="0"/>
                </a:lnTo>
                <a:lnTo>
                  <a:pt x="365759" y="6048638"/>
                </a:lnTo>
                <a:lnTo>
                  <a:pt x="365759" y="61761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3" name="Content Placeholder 15">
            <a:extLst>
              <a:ext uri="{FF2B5EF4-FFF2-40B4-BE49-F238E27FC236}">
                <a16:creationId xmlns:a16="http://schemas.microsoft.com/office/drawing/2014/main" id="{A25AFECF-0C52-4AD9-7A75-9BDCD4CDC9EB}"/>
              </a:ext>
            </a:extLst>
          </p:cNvPr>
          <p:cNvSpPr>
            <a:spLocks noGrp="1"/>
          </p:cNvSpPr>
          <p:nvPr>
            <p:ph sz="quarter" idx="16" hasCustomPrompt="1"/>
          </p:nvPr>
        </p:nvSpPr>
        <p:spPr>
          <a:xfrm>
            <a:off x="754380" y="1920240"/>
            <a:ext cx="7610952" cy="3752963"/>
          </a:xfrm>
          <a:prstGeom prst="rect">
            <a:avLst/>
          </a:prstGeom>
        </p:spPr>
        <p:txBody>
          <a:bodyPr/>
          <a:lstStyle>
            <a:lvl1pPr marL="214308" indent="-214308">
              <a:lnSpc>
                <a:spcPct val="100000"/>
              </a:lnSpc>
              <a:spcBef>
                <a:spcPts val="900"/>
              </a:spcBef>
              <a:spcAft>
                <a:spcPts val="0"/>
              </a:spcAft>
              <a:buFont typeface="Arial" panose="020B0604020202020204" pitchFamily="34" charset="0"/>
              <a:buChar char="•"/>
              <a:defRPr sz="1800" spc="38" baseline="0">
                <a:solidFill>
                  <a:schemeClr val="tx1"/>
                </a:solidFill>
                <a:latin typeface="Calibri" panose="020F0502020204030204" pitchFamily="34" charset="0"/>
                <a:cs typeface="Calibri" panose="020F0502020204030204" pitchFamily="34" charset="0"/>
              </a:defRPr>
            </a:lvl1pPr>
            <a:lvl2pPr marL="427424" indent="-169065">
              <a:spcBef>
                <a:spcPts val="450"/>
              </a:spcBef>
              <a:spcAft>
                <a:spcPts val="0"/>
              </a:spcAft>
              <a:buFont typeface="Arial" panose="020B0604020202020204" pitchFamily="34" charset="0"/>
              <a:buChar char="•"/>
              <a:defRPr sz="1800">
                <a:latin typeface="Calibri" panose="020F0502020204030204" pitchFamily="34" charset="0"/>
                <a:cs typeface="Calibri" panose="020F0502020204030204" pitchFamily="34" charset="0"/>
              </a:defRPr>
            </a:lvl2pPr>
            <a:lvl3pPr marL="601251" indent="-173827">
              <a:spcBef>
                <a:spcPts val="450"/>
              </a:spcBef>
              <a:spcAft>
                <a:spcPts val="0"/>
              </a:spcAft>
              <a:buFont typeface="Arial" panose="020B0604020202020204" pitchFamily="34" charset="0"/>
              <a:buChar char="•"/>
              <a:defRPr sz="1800">
                <a:latin typeface="Calibri" panose="020F0502020204030204" pitchFamily="34" charset="0"/>
                <a:cs typeface="Calibri" panose="020F0502020204030204" pitchFamily="34" charset="0"/>
              </a:defRPr>
            </a:lvl3pPr>
          </a:lstStyle>
          <a:p>
            <a:pPr lvl="0"/>
            <a:r>
              <a:rPr lang="en-US" dirty="0"/>
              <a:t>Click to add text</a:t>
            </a:r>
          </a:p>
          <a:p>
            <a:pPr lvl="1"/>
            <a:r>
              <a:rPr lang="en-US" dirty="0"/>
              <a:t>Click to add text</a:t>
            </a:r>
          </a:p>
          <a:p>
            <a:pPr lvl="2"/>
            <a:r>
              <a:rPr lang="en-US" dirty="0"/>
              <a:t>Click to add text</a:t>
            </a:r>
          </a:p>
        </p:txBody>
      </p:sp>
      <p:sp>
        <p:nvSpPr>
          <p:cNvPr id="4" name="Text Placeholder 3">
            <a:extLst>
              <a:ext uri="{FF2B5EF4-FFF2-40B4-BE49-F238E27FC236}">
                <a16:creationId xmlns:a16="http://schemas.microsoft.com/office/drawing/2014/main" id="{399BF6E8-FE26-DC6A-E66C-C899DECCA75A}"/>
              </a:ext>
            </a:extLst>
          </p:cNvPr>
          <p:cNvSpPr>
            <a:spLocks noGrp="1"/>
          </p:cNvSpPr>
          <p:nvPr>
            <p:ph type="body" sz="quarter" idx="18" hasCustomPrompt="1"/>
          </p:nvPr>
        </p:nvSpPr>
        <p:spPr>
          <a:xfrm>
            <a:off x="754383" y="1005840"/>
            <a:ext cx="7610951" cy="574222"/>
          </a:xfrm>
          <a:prstGeom prst="rect">
            <a:avLst/>
          </a:prstGeom>
        </p:spPr>
        <p:txBody>
          <a:bodyPr anchor="b"/>
          <a:lstStyle>
            <a:lvl1pPr marL="0" indent="0">
              <a:buNone/>
              <a:defRPr sz="2400" b="1" spc="38" baseline="0">
                <a:solidFill>
                  <a:schemeClr val="accent1"/>
                </a:solidFill>
                <a:latin typeface="+mj-lt"/>
              </a:defRPr>
            </a:lvl1pPr>
            <a:lvl2pPr marL="342892" indent="0">
              <a:buNone/>
              <a:defRPr/>
            </a:lvl2pPr>
            <a:lvl3pPr marL="685783" indent="0">
              <a:buNone/>
              <a:defRPr/>
            </a:lvl3pPr>
            <a:lvl4pPr marL="1028675" indent="0">
              <a:buNone/>
              <a:defRPr/>
            </a:lvl4pPr>
            <a:lvl5pPr marL="1371566" indent="0">
              <a:buNone/>
              <a:defRPr/>
            </a:lvl5pPr>
          </a:lstStyle>
          <a:p>
            <a:pPr lvl="0"/>
            <a:r>
              <a:rPr lang="en-US" dirty="0"/>
              <a:t>Headline Here</a:t>
            </a:r>
          </a:p>
        </p:txBody>
      </p:sp>
      <p:sp>
        <p:nvSpPr>
          <p:cNvPr id="5" name="Rectangle 4">
            <a:extLst>
              <a:ext uri="{FF2B5EF4-FFF2-40B4-BE49-F238E27FC236}">
                <a16:creationId xmlns:a16="http://schemas.microsoft.com/office/drawing/2014/main" id="{C05A17F4-8DD1-4400-C949-ADC6D5E12907}"/>
              </a:ext>
            </a:extLst>
          </p:cNvPr>
          <p:cNvSpPr/>
          <p:nvPr userDrawn="1"/>
        </p:nvSpPr>
        <p:spPr>
          <a:xfrm>
            <a:off x="378622" y="631627"/>
            <a:ext cx="8386760" cy="608984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Footer Placeholder 4">
            <a:extLst>
              <a:ext uri="{FF2B5EF4-FFF2-40B4-BE49-F238E27FC236}">
                <a16:creationId xmlns:a16="http://schemas.microsoft.com/office/drawing/2014/main" id="{B33F4350-BDB8-F442-158E-E9948ECD25BB}"/>
              </a:ext>
            </a:extLst>
          </p:cNvPr>
          <p:cNvSpPr txBox="1">
            <a:spLocks/>
          </p:cNvSpPr>
          <p:nvPr userDrawn="1"/>
        </p:nvSpPr>
        <p:spPr>
          <a:xfrm>
            <a:off x="377410" y="6356355"/>
            <a:ext cx="3424970" cy="365125"/>
          </a:xfrm>
          <a:prstGeom prst="rect">
            <a:avLst/>
          </a:prstGeom>
        </p:spPr>
        <p:txBody>
          <a:bodyPr lIns="0" rIns="0" anchor="b"/>
          <a:lstStyle>
            <a:defPPr>
              <a:defRPr lang="en-US"/>
            </a:defPPr>
            <a:lvl1pPr marL="0" algn="l" defTabSz="914400" rtl="0" eaLnBrk="1" latinLnBrk="0" hangingPunct="1">
              <a:defRPr sz="800" kern="1200" spc="1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spc="113" baseline="0" dirty="0">
                <a:latin typeface="Calibri" panose="020F0502020204030204" pitchFamily="34" charset="0"/>
                <a:cs typeface="Calibri" panose="020F0502020204030204" pitchFamily="34" charset="0"/>
              </a:rPr>
              <a:t>FY 2025 Public Transit Infrastructure Grant Program</a:t>
            </a:r>
          </a:p>
        </p:txBody>
      </p:sp>
      <p:sp>
        <p:nvSpPr>
          <p:cNvPr id="12" name="Slide Number Placeholder 5">
            <a:extLst>
              <a:ext uri="{FF2B5EF4-FFF2-40B4-BE49-F238E27FC236}">
                <a16:creationId xmlns:a16="http://schemas.microsoft.com/office/drawing/2014/main" id="{1F952649-AA3B-C06C-E042-C84208E9F92E}"/>
              </a:ext>
            </a:extLst>
          </p:cNvPr>
          <p:cNvSpPr txBox="1">
            <a:spLocks/>
          </p:cNvSpPr>
          <p:nvPr userDrawn="1"/>
        </p:nvSpPr>
        <p:spPr>
          <a:xfrm>
            <a:off x="7882759" y="6356355"/>
            <a:ext cx="883814" cy="365125"/>
          </a:xfrm>
          <a:prstGeom prst="rect">
            <a:avLst/>
          </a:prstGeom>
        </p:spPr>
        <p:txBody>
          <a:bodyPr lIns="0" rIns="0" anchor="b"/>
          <a:lstStyle>
            <a:defPPr>
              <a:defRPr lang="en-US"/>
            </a:defPPr>
            <a:lvl1pPr marL="0" algn="r" defTabSz="914400" rtl="0" eaLnBrk="1" latinLnBrk="0" hangingPunct="1">
              <a:defRPr sz="800" kern="1200" spc="1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D65601-5AE2-46FC-B138-694DDD2B510D}" type="slidenum">
              <a:rPr lang="en-US" sz="600" spc="113" baseline="0" smtClean="0">
                <a:latin typeface="Calibri" panose="020F0502020204030204" pitchFamily="34" charset="0"/>
                <a:cs typeface="Calibri" panose="020F0502020204030204" pitchFamily="34" charset="0"/>
              </a:rPr>
              <a:pPr/>
              <a:t>‹#›</a:t>
            </a:fld>
            <a:endParaRPr lang="en-US" sz="600" spc="113" baseline="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642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lor block">
    <p:bg>
      <p:bgPr>
        <a:solidFill>
          <a:schemeClr val="accent6">
            <a:lumMod val="20000"/>
            <a:lumOff val="80000"/>
            <a:alpha val="2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5">
            <a:extLst>
              <a:ext uri="{FF2B5EF4-FFF2-40B4-BE49-F238E27FC236}">
                <a16:creationId xmlns:a16="http://schemas.microsoft.com/office/drawing/2014/main" id="{0344BD20-CD77-6297-5667-62E9351976FD}"/>
              </a:ext>
            </a:extLst>
          </p:cNvPr>
          <p:cNvSpPr>
            <a:spLocks noGrp="1"/>
          </p:cNvSpPr>
          <p:nvPr>
            <p:ph type="sldNum" sz="quarter" idx="4"/>
          </p:nvPr>
        </p:nvSpPr>
        <p:spPr>
          <a:xfrm>
            <a:off x="7882759" y="6356355"/>
            <a:ext cx="883814" cy="365125"/>
          </a:xfrm>
          <a:prstGeom prst="rect">
            <a:avLst/>
          </a:prstGeom>
        </p:spPr>
        <p:txBody>
          <a:bodyPr lIns="0" rIns="0" anchor="b"/>
          <a:lstStyle>
            <a:lvl1pPr algn="r">
              <a:defRPr sz="600" spc="113"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0301752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5803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_1">
    <p:bg>
      <p:bgPr>
        <a:solidFill>
          <a:schemeClr val="accent3">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A322BF-82BA-C699-B774-DC0222F4B15C}"/>
              </a:ext>
            </a:extLst>
          </p:cNvPr>
          <p:cNvSpPr/>
          <p:nvPr userDrawn="1"/>
        </p:nvSpPr>
        <p:spPr>
          <a:xfrm>
            <a:off x="3515710" y="0"/>
            <a:ext cx="562829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3" y="5100147"/>
            <a:ext cx="2419349" cy="3515710"/>
          </a:xfrm>
          <a:prstGeom prst="chevron">
            <a:avLst>
              <a:gd name="adj" fmla="val 47999"/>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3" y="4461978"/>
            <a:ext cx="2419349" cy="3515710"/>
          </a:xfrm>
          <a:prstGeom prst="chevron">
            <a:avLst>
              <a:gd name="adj" fmla="val 47999"/>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3" name="Picture Placeholder 3">
            <a:extLst>
              <a:ext uri="{FF2B5EF4-FFF2-40B4-BE49-F238E27FC236}">
                <a16:creationId xmlns:a16="http://schemas.microsoft.com/office/drawing/2014/main" id="{5E68AD97-B9A7-8FA7-0145-DF72EBC5F92D}"/>
              </a:ext>
            </a:extLst>
          </p:cNvPr>
          <p:cNvSpPr>
            <a:spLocks noGrp="1"/>
          </p:cNvSpPr>
          <p:nvPr>
            <p:ph type="pic" sz="quarter" idx="10"/>
          </p:nvPr>
        </p:nvSpPr>
        <p:spPr>
          <a:xfrm>
            <a:off x="3515709"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8" name="Picture 7">
            <a:extLst>
              <a:ext uri="{FF2B5EF4-FFF2-40B4-BE49-F238E27FC236}">
                <a16:creationId xmlns:a16="http://schemas.microsoft.com/office/drawing/2014/main" id="{BE0F35FA-4C2D-7DE9-0605-69F5174A887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1" y="148931"/>
            <a:ext cx="1815611" cy="455416"/>
          </a:xfrm>
          <a:prstGeom prst="rect">
            <a:avLst/>
          </a:prstGeom>
        </p:spPr>
      </p:pic>
    </p:spTree>
    <p:extLst>
      <p:ext uri="{BB962C8B-B14F-4D97-AF65-F5344CB8AC3E}">
        <p14:creationId xmlns:p14="http://schemas.microsoft.com/office/powerpoint/2010/main" val="3694730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_2">
    <p:bg>
      <p:bgPr>
        <a:solidFill>
          <a:schemeClr val="accent5">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8BC479-7D9E-D5B0-195B-3338C7ADE0FB}"/>
              </a:ext>
            </a:extLst>
          </p:cNvPr>
          <p:cNvSpPr/>
          <p:nvPr userDrawn="1"/>
        </p:nvSpPr>
        <p:spPr>
          <a:xfrm>
            <a:off x="3515710" y="0"/>
            <a:ext cx="5628084"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3" y="5100147"/>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3" y="4461978"/>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3" name="Picture Placeholder 3">
            <a:extLst>
              <a:ext uri="{FF2B5EF4-FFF2-40B4-BE49-F238E27FC236}">
                <a16:creationId xmlns:a16="http://schemas.microsoft.com/office/drawing/2014/main" id="{6B84F1BA-DF39-6E64-7400-15BE49C7D29B}"/>
              </a:ext>
            </a:extLst>
          </p:cNvPr>
          <p:cNvSpPr>
            <a:spLocks noGrp="1"/>
          </p:cNvSpPr>
          <p:nvPr>
            <p:ph type="pic" sz="quarter" idx="10"/>
          </p:nvPr>
        </p:nvSpPr>
        <p:spPr>
          <a:xfrm>
            <a:off x="3515916"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6" name="Picture 5">
            <a:extLst>
              <a:ext uri="{FF2B5EF4-FFF2-40B4-BE49-F238E27FC236}">
                <a16:creationId xmlns:a16="http://schemas.microsoft.com/office/drawing/2014/main" id="{72DA75D3-401A-2409-F7C3-A7F58B4B624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1" y="148931"/>
            <a:ext cx="1815611" cy="455416"/>
          </a:xfrm>
          <a:prstGeom prst="rect">
            <a:avLst/>
          </a:prstGeom>
        </p:spPr>
      </p:pic>
    </p:spTree>
    <p:extLst>
      <p:ext uri="{BB962C8B-B14F-4D97-AF65-F5344CB8AC3E}">
        <p14:creationId xmlns:p14="http://schemas.microsoft.com/office/powerpoint/2010/main" val="36193914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_3">
    <p:bg>
      <p:bgPr>
        <a:solidFill>
          <a:schemeClr val="accent2">
            <a:alpha val="1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98A732-26A8-A525-B413-7C704695F5B9}"/>
              </a:ext>
            </a:extLst>
          </p:cNvPr>
          <p:cNvSpPr/>
          <p:nvPr userDrawn="1"/>
        </p:nvSpPr>
        <p:spPr>
          <a:xfrm>
            <a:off x="3515710" y="0"/>
            <a:ext cx="5628084"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3" y="5100147"/>
            <a:ext cx="2419349" cy="3515710"/>
          </a:xfrm>
          <a:prstGeom prst="chevron">
            <a:avLst>
              <a:gd name="adj" fmla="val 47999"/>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3" y="4461978"/>
            <a:ext cx="2419349" cy="3515710"/>
          </a:xfrm>
          <a:prstGeom prst="chevron">
            <a:avLst>
              <a:gd name="adj" fmla="val 47999"/>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4" name="Picture Placeholder 3">
            <a:extLst>
              <a:ext uri="{FF2B5EF4-FFF2-40B4-BE49-F238E27FC236}">
                <a16:creationId xmlns:a16="http://schemas.microsoft.com/office/drawing/2014/main" id="{C6DA5683-EC86-E73C-75F8-1505F0EE507F}"/>
              </a:ext>
            </a:extLst>
          </p:cNvPr>
          <p:cNvSpPr>
            <a:spLocks noGrp="1"/>
          </p:cNvSpPr>
          <p:nvPr>
            <p:ph type="pic" sz="quarter" idx="10"/>
          </p:nvPr>
        </p:nvSpPr>
        <p:spPr>
          <a:xfrm>
            <a:off x="3515916"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7" name="Picture 6">
            <a:extLst>
              <a:ext uri="{FF2B5EF4-FFF2-40B4-BE49-F238E27FC236}">
                <a16:creationId xmlns:a16="http://schemas.microsoft.com/office/drawing/2014/main" id="{96C1EB37-8D59-DED8-DBB7-CB8BAB82B1CD}"/>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1" y="148931"/>
            <a:ext cx="1815611" cy="455416"/>
          </a:xfrm>
          <a:prstGeom prst="rect">
            <a:avLst/>
          </a:prstGeom>
        </p:spPr>
      </p:pic>
    </p:spTree>
    <p:extLst>
      <p:ext uri="{BB962C8B-B14F-4D97-AF65-F5344CB8AC3E}">
        <p14:creationId xmlns:p14="http://schemas.microsoft.com/office/powerpoint/2010/main" val="31058470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_4">
    <p:bg>
      <p:bgPr>
        <a:solidFill>
          <a:schemeClr val="accent6">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C1E08E-31F3-0870-CE34-1BE1FD668A98}"/>
              </a:ext>
            </a:extLst>
          </p:cNvPr>
          <p:cNvSpPr/>
          <p:nvPr userDrawn="1"/>
        </p:nvSpPr>
        <p:spPr>
          <a:xfrm>
            <a:off x="3515710" y="0"/>
            <a:ext cx="5628084"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3" y="5100147"/>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3" y="4461978"/>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3" name="Picture Placeholder 3">
            <a:extLst>
              <a:ext uri="{FF2B5EF4-FFF2-40B4-BE49-F238E27FC236}">
                <a16:creationId xmlns:a16="http://schemas.microsoft.com/office/drawing/2014/main" id="{0946A1BC-3827-B021-D2CE-5ED3AD4C7E22}"/>
              </a:ext>
            </a:extLst>
          </p:cNvPr>
          <p:cNvSpPr>
            <a:spLocks noGrp="1"/>
          </p:cNvSpPr>
          <p:nvPr>
            <p:ph type="pic" sz="quarter" idx="10"/>
          </p:nvPr>
        </p:nvSpPr>
        <p:spPr>
          <a:xfrm>
            <a:off x="3515709"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6" name="Picture 5">
            <a:extLst>
              <a:ext uri="{FF2B5EF4-FFF2-40B4-BE49-F238E27FC236}">
                <a16:creationId xmlns:a16="http://schemas.microsoft.com/office/drawing/2014/main" id="{C9E0B674-D7D1-CC13-680A-E1945A0AFFA7}"/>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1" y="148931"/>
            <a:ext cx="1815611" cy="455416"/>
          </a:xfrm>
          <a:prstGeom prst="rect">
            <a:avLst/>
          </a:prstGeom>
        </p:spPr>
      </p:pic>
    </p:spTree>
    <p:extLst>
      <p:ext uri="{BB962C8B-B14F-4D97-AF65-F5344CB8AC3E}">
        <p14:creationId xmlns:p14="http://schemas.microsoft.com/office/powerpoint/2010/main" val="1096096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block">
    <p:bg>
      <p:bgPr>
        <a:solidFill>
          <a:schemeClr val="accent5">
            <a:alpha val="1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5">
            <a:extLst>
              <a:ext uri="{FF2B5EF4-FFF2-40B4-BE49-F238E27FC236}">
                <a16:creationId xmlns:a16="http://schemas.microsoft.com/office/drawing/2014/main" id="{6353CF9D-DF5C-B6A2-D308-E8A5E24C7822}"/>
              </a:ext>
            </a:extLst>
          </p:cNvPr>
          <p:cNvSpPr>
            <a:spLocks noGrp="1"/>
          </p:cNvSpPr>
          <p:nvPr>
            <p:ph type="sldNum" sz="quarter" idx="4"/>
          </p:nvPr>
        </p:nvSpPr>
        <p:spPr>
          <a:xfrm>
            <a:off x="7882759" y="6356355"/>
            <a:ext cx="883814" cy="365125"/>
          </a:xfrm>
          <a:prstGeom prst="rect">
            <a:avLst/>
          </a:prstGeom>
        </p:spPr>
        <p:txBody>
          <a:bodyPr lIns="0" rIns="0" anchor="b"/>
          <a:lstStyle>
            <a:lvl1pPr algn="r">
              <a:defRPr sz="600" spc="113" baseline="0">
                <a:solidFill>
                  <a:schemeClr val="bg1"/>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627448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lor block">
    <p:bg>
      <p:bgPr>
        <a:solidFill>
          <a:schemeClr val="accent2">
            <a:lumMod val="20000"/>
            <a:lumOff val="80000"/>
            <a:alpha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5">
            <a:extLst>
              <a:ext uri="{FF2B5EF4-FFF2-40B4-BE49-F238E27FC236}">
                <a16:creationId xmlns:a16="http://schemas.microsoft.com/office/drawing/2014/main" id="{361FBC4E-A834-3A9B-8A81-BDBC0D6422BC}"/>
              </a:ext>
            </a:extLst>
          </p:cNvPr>
          <p:cNvSpPr>
            <a:spLocks noGrp="1"/>
          </p:cNvSpPr>
          <p:nvPr>
            <p:ph type="sldNum" sz="quarter" idx="4"/>
          </p:nvPr>
        </p:nvSpPr>
        <p:spPr>
          <a:xfrm>
            <a:off x="7882759" y="6356355"/>
            <a:ext cx="883814" cy="365125"/>
          </a:xfrm>
          <a:prstGeom prst="rect">
            <a:avLst/>
          </a:prstGeom>
        </p:spPr>
        <p:txBody>
          <a:bodyPr lIns="0" rIns="0" anchor="b"/>
          <a:lstStyle>
            <a:lvl1pPr algn="r">
              <a:defRPr sz="600" spc="113"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2091926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lor block">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Slide Number Placeholder 5">
            <a:extLst>
              <a:ext uri="{FF2B5EF4-FFF2-40B4-BE49-F238E27FC236}">
                <a16:creationId xmlns:a16="http://schemas.microsoft.com/office/drawing/2014/main" id="{5DA67448-4435-D20A-B854-D1F45E345579}"/>
              </a:ext>
            </a:extLst>
          </p:cNvPr>
          <p:cNvSpPr>
            <a:spLocks noGrp="1"/>
          </p:cNvSpPr>
          <p:nvPr>
            <p:ph type="sldNum" sz="quarter" idx="4"/>
          </p:nvPr>
        </p:nvSpPr>
        <p:spPr>
          <a:xfrm>
            <a:off x="7882759" y="6356355"/>
            <a:ext cx="883814" cy="365125"/>
          </a:xfrm>
          <a:prstGeom prst="rect">
            <a:avLst/>
          </a:prstGeom>
        </p:spPr>
        <p:txBody>
          <a:bodyPr lIns="0" rIns="0" anchor="b"/>
          <a:lstStyle>
            <a:lvl1pPr algn="r">
              <a:defRPr sz="600" spc="113"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0741029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44571705-2E20-024A-15CB-E3138EDEC61B}"/>
              </a:ext>
            </a:extLst>
          </p:cNvPr>
          <p:cNvSpPr>
            <a:spLocks noGrp="1"/>
          </p:cNvSpPr>
          <p:nvPr>
            <p:ph type="ftr" sz="quarter" idx="3"/>
          </p:nvPr>
        </p:nvSpPr>
        <p:spPr>
          <a:xfrm>
            <a:off x="377410" y="6356355"/>
            <a:ext cx="2191106" cy="365125"/>
          </a:xfrm>
          <a:prstGeom prst="rect">
            <a:avLst/>
          </a:prstGeom>
        </p:spPr>
        <p:txBody>
          <a:bodyPr lIns="0" rIns="0" anchor="ctr"/>
          <a:lstStyle>
            <a:lvl1pPr algn="l">
              <a:defRPr sz="600" spc="113" baseline="0">
                <a:solidFill>
                  <a:schemeClr val="bg1"/>
                </a:solidFill>
              </a:defRPr>
            </a:lvl1pPr>
          </a:lstStyle>
          <a:p>
            <a:r>
              <a:rPr lang="en-US" dirty="0"/>
              <a:t>Presentation title</a:t>
            </a:r>
          </a:p>
        </p:txBody>
      </p:sp>
      <p:sp>
        <p:nvSpPr>
          <p:cNvPr id="10" name="Slide Number Placeholder 5">
            <a:extLst>
              <a:ext uri="{FF2B5EF4-FFF2-40B4-BE49-F238E27FC236}">
                <a16:creationId xmlns:a16="http://schemas.microsoft.com/office/drawing/2014/main" id="{C30EE630-9E25-FA1D-173D-B34329DA9536}"/>
              </a:ext>
            </a:extLst>
          </p:cNvPr>
          <p:cNvSpPr>
            <a:spLocks noGrp="1"/>
          </p:cNvSpPr>
          <p:nvPr>
            <p:ph type="sldNum" sz="quarter" idx="4"/>
          </p:nvPr>
        </p:nvSpPr>
        <p:spPr>
          <a:xfrm>
            <a:off x="7882759" y="6356355"/>
            <a:ext cx="883814" cy="365125"/>
          </a:xfrm>
          <a:prstGeom prst="rect">
            <a:avLst/>
          </a:prstGeom>
        </p:spPr>
        <p:txBody>
          <a:bodyPr lIns="0" rIns="0" anchor="ctr"/>
          <a:lstStyle>
            <a:lvl1pPr algn="r">
              <a:defRPr sz="600" spc="113" baseline="0">
                <a:solidFill>
                  <a:schemeClr val="bg1"/>
                </a:solidFill>
              </a:defRPr>
            </a:lvl1pPr>
          </a:lstStyle>
          <a:p>
            <a:fld id="{18D65601-5AE2-46FC-B138-694DDD2B510D}" type="slidenum">
              <a:rPr lang="en-US" smtClean="0"/>
              <a:pPr/>
              <a:t>‹#›</a:t>
            </a:fld>
            <a:endParaRPr lang="en-US" dirty="0"/>
          </a:p>
        </p:txBody>
      </p:sp>
      <p:pic>
        <p:nvPicPr>
          <p:cNvPr id="5" name="Picture 4" descr="Logo&#10;&#10;Description automatically generated">
            <a:extLst>
              <a:ext uri="{FF2B5EF4-FFF2-40B4-BE49-F238E27FC236}">
                <a16:creationId xmlns:a16="http://schemas.microsoft.com/office/drawing/2014/main" id="{C6DC42EE-F50F-A0F2-4A16-29C98B968ECC}"/>
              </a:ext>
            </a:extLst>
          </p:cNvPr>
          <p:cNvPicPr>
            <a:picLocks noChangeAspect="1"/>
          </p:cNvPicPr>
          <p:nvPr userDrawn="1"/>
        </p:nvPicPr>
        <p:blipFill>
          <a:blip r:embed="rId12" cstate="screen">
            <a:extLst>
              <a:ext uri="{28A0092B-C50C-407E-A947-70E740481C1C}">
                <a14:useLocalDpi xmlns:a14="http://schemas.microsoft.com/office/drawing/2010/main" val="0"/>
              </a:ext>
            </a:extLst>
          </a:blip>
          <a:stretch>
            <a:fillRect/>
          </a:stretch>
        </p:blipFill>
        <p:spPr>
          <a:xfrm>
            <a:off x="7077810" y="148931"/>
            <a:ext cx="1815614" cy="455416"/>
          </a:xfrm>
          <a:prstGeom prst="rect">
            <a:avLst/>
          </a:prstGeom>
        </p:spPr>
      </p:pic>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86" r:id="rId1"/>
    <p:sldLayoutId id="2147483649" r:id="rId2"/>
    <p:sldLayoutId id="2147483680" r:id="rId3"/>
    <p:sldLayoutId id="2147483681" r:id="rId4"/>
    <p:sldLayoutId id="2147483682" r:id="rId5"/>
    <p:sldLayoutId id="2147483683" r:id="rId6"/>
    <p:sldLayoutId id="2147483655" r:id="rId7"/>
    <p:sldLayoutId id="2147483668" r:id="rId8"/>
    <p:sldLayoutId id="2147483669" r:id="rId9"/>
    <p:sldLayoutId id="2147483670" r:id="rId10"/>
  </p:sldLayoutIdLst>
  <p:hf hdr="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sv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hyperlink" Target="http://www.iowadot.gov/transit"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9E4B82-5BBB-B56B-382A-1B9685A09A2A}"/>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t="-294"/>
          <a:stretch/>
        </p:blipFill>
        <p:spPr>
          <a:xfrm rot="5400000">
            <a:off x="1186854" y="-1198252"/>
            <a:ext cx="6785837" cy="9182339"/>
          </a:xfrm>
          <a:prstGeom prst="rect">
            <a:avLst/>
          </a:prstGeom>
        </p:spPr>
      </p:pic>
      <p:sp>
        <p:nvSpPr>
          <p:cNvPr id="15" name="Graphic 2">
            <a:extLst>
              <a:ext uri="{FF2B5EF4-FFF2-40B4-BE49-F238E27FC236}">
                <a16:creationId xmlns:a16="http://schemas.microsoft.com/office/drawing/2014/main" id="{0843006F-98F3-5378-ADE3-1EFEFEDDA12B}"/>
              </a:ext>
            </a:extLst>
          </p:cNvPr>
          <p:cNvSpPr>
            <a:spLocks/>
          </p:cNvSpPr>
          <p:nvPr/>
        </p:nvSpPr>
        <p:spPr bwMode="auto">
          <a:xfrm>
            <a:off x="-17511" y="4253802"/>
            <a:ext cx="9161510" cy="2455811"/>
          </a:xfrm>
          <a:custGeom>
            <a:avLst/>
            <a:gdLst>
              <a:gd name="T0" fmla="*/ 53211096 w 18294857"/>
              <a:gd name="T1" fmla="*/ 8668539 h 5362670"/>
              <a:gd name="T2" fmla="*/ 53211096 w 18294857"/>
              <a:gd name="T3" fmla="*/ 8726178 h 5362670"/>
              <a:gd name="T4" fmla="*/ 0 w 18294857"/>
              <a:gd name="T5" fmla="*/ 58264 h 5362670"/>
              <a:gd name="T6" fmla="*/ 0 w 18294857"/>
              <a:gd name="T7" fmla="*/ 26801920 h 5362670"/>
              <a:gd name="T8" fmla="*/ 53211096 w 18294857"/>
              <a:gd name="T9" fmla="*/ 35273730 h 5362670"/>
              <a:gd name="T10" fmla="*/ 53211096 w 18294857"/>
              <a:gd name="T11" fmla="*/ 35215464 h 5362670"/>
              <a:gd name="T12" fmla="*/ 106422181 w 18294857"/>
              <a:gd name="T13" fmla="*/ 26743646 h 5362670"/>
              <a:gd name="T14" fmla="*/ 106422181 w 18294857"/>
              <a:gd name="T15" fmla="*/ 0 h 5362670"/>
              <a:gd name="T16" fmla="*/ 53211096 w 18294857"/>
              <a:gd name="T17" fmla="*/ 8668539 h 53626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294857" h="5362670">
                <a:moveTo>
                  <a:pt x="9147429" y="1317879"/>
                </a:moveTo>
                <a:lnTo>
                  <a:pt x="9147429" y="1326642"/>
                </a:lnTo>
                <a:lnTo>
                  <a:pt x="0" y="8858"/>
                </a:lnTo>
                <a:lnTo>
                  <a:pt x="0" y="4074700"/>
                </a:lnTo>
                <a:lnTo>
                  <a:pt x="9147429" y="5362671"/>
                </a:lnTo>
                <a:lnTo>
                  <a:pt x="9147429" y="5353812"/>
                </a:lnTo>
                <a:lnTo>
                  <a:pt x="18294858" y="4065841"/>
                </a:lnTo>
                <a:lnTo>
                  <a:pt x="18294858" y="0"/>
                </a:lnTo>
                <a:lnTo>
                  <a:pt x="9147429" y="1317879"/>
                </a:lnTo>
                <a:close/>
              </a:path>
            </a:pathLst>
          </a:custGeom>
          <a:solidFill>
            <a:srgbClr val="231F20">
              <a:alpha val="56862"/>
            </a:srgbClr>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sz="1350" dirty="0"/>
          </a:p>
        </p:txBody>
      </p:sp>
      <p:sp>
        <p:nvSpPr>
          <p:cNvPr id="17" name="Title Placeholder 1">
            <a:extLst>
              <a:ext uri="{FF2B5EF4-FFF2-40B4-BE49-F238E27FC236}">
                <a16:creationId xmlns:a16="http://schemas.microsoft.com/office/drawing/2014/main" id="{FD603461-FEA5-815F-B639-A68B57939682}"/>
              </a:ext>
            </a:extLst>
          </p:cNvPr>
          <p:cNvSpPr txBox="1">
            <a:spLocks noChangeArrowheads="1"/>
          </p:cNvSpPr>
          <p:nvPr/>
        </p:nvSpPr>
        <p:spPr bwMode="auto">
          <a:xfrm>
            <a:off x="-704811" y="5359754"/>
            <a:ext cx="11139167" cy="480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827213">
              <a:defRPr>
                <a:solidFill>
                  <a:schemeClr val="tx1"/>
                </a:solidFill>
                <a:latin typeface="Calibri" panose="020F0502020204030204" pitchFamily="34" charset="0"/>
              </a:defRPr>
            </a:lvl1pPr>
            <a:lvl2pPr marL="742950" indent="-285750" defTabSz="1827213">
              <a:defRPr>
                <a:solidFill>
                  <a:schemeClr val="tx1"/>
                </a:solidFill>
                <a:latin typeface="Calibri" panose="020F0502020204030204" pitchFamily="34" charset="0"/>
              </a:defRPr>
            </a:lvl2pPr>
            <a:lvl3pPr marL="1143000" indent="-228600" defTabSz="1827213">
              <a:defRPr>
                <a:solidFill>
                  <a:schemeClr val="tx1"/>
                </a:solidFill>
                <a:latin typeface="Calibri" panose="020F0502020204030204" pitchFamily="34" charset="0"/>
              </a:defRPr>
            </a:lvl3pPr>
            <a:lvl4pPr marL="1600200" indent="-228600" defTabSz="1827213">
              <a:defRPr>
                <a:solidFill>
                  <a:schemeClr val="tx1"/>
                </a:solidFill>
                <a:latin typeface="Calibri" panose="020F0502020204030204" pitchFamily="34" charset="0"/>
              </a:defRPr>
            </a:lvl4pPr>
            <a:lvl5pPr marL="2057400" indent="-228600" defTabSz="1827213">
              <a:defRPr>
                <a:solidFill>
                  <a:schemeClr val="tx1"/>
                </a:solidFill>
                <a:latin typeface="Calibri" panose="020F0502020204030204" pitchFamily="34" charset="0"/>
              </a:defRPr>
            </a:lvl5pPr>
            <a:lvl6pPr marL="2514600" indent="-228600" defTabSz="1827213" eaLnBrk="0" fontAlgn="base" hangingPunct="0">
              <a:spcBef>
                <a:spcPct val="0"/>
              </a:spcBef>
              <a:spcAft>
                <a:spcPct val="0"/>
              </a:spcAft>
              <a:defRPr>
                <a:solidFill>
                  <a:schemeClr val="tx1"/>
                </a:solidFill>
                <a:latin typeface="Calibri" panose="020F0502020204030204" pitchFamily="34" charset="0"/>
              </a:defRPr>
            </a:lvl6pPr>
            <a:lvl7pPr marL="2971800" indent="-228600" defTabSz="1827213" eaLnBrk="0" fontAlgn="base" hangingPunct="0">
              <a:spcBef>
                <a:spcPct val="0"/>
              </a:spcBef>
              <a:spcAft>
                <a:spcPct val="0"/>
              </a:spcAft>
              <a:defRPr>
                <a:solidFill>
                  <a:schemeClr val="tx1"/>
                </a:solidFill>
                <a:latin typeface="Calibri" panose="020F0502020204030204" pitchFamily="34" charset="0"/>
              </a:defRPr>
            </a:lvl7pPr>
            <a:lvl8pPr marL="3429000" indent="-228600" defTabSz="1827213" eaLnBrk="0" fontAlgn="base" hangingPunct="0">
              <a:spcBef>
                <a:spcPct val="0"/>
              </a:spcBef>
              <a:spcAft>
                <a:spcPct val="0"/>
              </a:spcAft>
              <a:defRPr>
                <a:solidFill>
                  <a:schemeClr val="tx1"/>
                </a:solidFill>
                <a:latin typeface="Calibri" panose="020F0502020204030204" pitchFamily="34" charset="0"/>
              </a:defRPr>
            </a:lvl8pPr>
            <a:lvl9pPr marL="3886200" indent="-228600" defTabSz="1827213" eaLnBrk="0" fontAlgn="base" hangingPunct="0">
              <a:spcBef>
                <a:spcPct val="0"/>
              </a:spcBef>
              <a:spcAft>
                <a:spcPct val="0"/>
              </a:spcAft>
              <a:defRPr>
                <a:solidFill>
                  <a:schemeClr val="tx1"/>
                </a:solidFill>
                <a:latin typeface="Calibri" panose="020F0502020204030204" pitchFamily="34" charset="0"/>
              </a:defRPr>
            </a:lvl9pPr>
          </a:lstStyle>
          <a:p>
            <a:pPr algn="ctr"/>
            <a:r>
              <a:rPr lang="en-US" sz="3600" dirty="0">
                <a:solidFill>
                  <a:schemeClr val="bg1"/>
                </a:solidFill>
                <a:latin typeface="PT Sans" panose="020B0503020203020204" pitchFamily="34" charset="0"/>
              </a:rPr>
              <a:t>FY 2025 Public Transit Infrastructure </a:t>
            </a:r>
          </a:p>
          <a:p>
            <a:pPr algn="ctr"/>
            <a:r>
              <a:rPr lang="en-US" sz="3600" dirty="0">
                <a:solidFill>
                  <a:schemeClr val="bg1"/>
                </a:solidFill>
                <a:latin typeface="PT Sans" panose="020B0503020203020204" pitchFamily="34" charset="0"/>
              </a:rPr>
              <a:t>Grant Program</a:t>
            </a:r>
          </a:p>
          <a:p>
            <a:pPr algn="ctr" eaLnBrk="1" hangingPunct="1">
              <a:lnSpc>
                <a:spcPct val="90000"/>
              </a:lnSpc>
            </a:pPr>
            <a:endParaRPr lang="en-US" altLang="en-US" sz="3300" b="1" dirty="0">
              <a:solidFill>
                <a:schemeClr val="bg1"/>
              </a:solidFill>
              <a:latin typeface="+mj-lt"/>
              <a:ea typeface="Roboto Slab" pitchFamily="2" charset="0"/>
              <a:cs typeface="Roboto Slab" pitchFamily="2" charset="0"/>
            </a:endParaRPr>
          </a:p>
        </p:txBody>
      </p:sp>
      <p:sp>
        <p:nvSpPr>
          <p:cNvPr id="19" name="Text Placeholder 2">
            <a:extLst>
              <a:ext uri="{FF2B5EF4-FFF2-40B4-BE49-F238E27FC236}">
                <a16:creationId xmlns:a16="http://schemas.microsoft.com/office/drawing/2014/main" id="{5ECEC6BD-4218-D50A-8F38-D4D2DFD6DF64}"/>
              </a:ext>
            </a:extLst>
          </p:cNvPr>
          <p:cNvSpPr txBox="1">
            <a:spLocks noChangeArrowheads="1"/>
          </p:cNvSpPr>
          <p:nvPr/>
        </p:nvSpPr>
        <p:spPr bwMode="auto">
          <a:xfrm>
            <a:off x="-11396" y="5490431"/>
            <a:ext cx="9161510" cy="360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spcBef>
                <a:spcPts val="1500"/>
              </a:spcBef>
            </a:pPr>
            <a:endParaRPr lang="en-US" altLang="en-US" sz="2100" b="1" dirty="0">
              <a:solidFill>
                <a:schemeClr val="bg1"/>
              </a:solidFill>
              <a:latin typeface="Roboto Slab" pitchFamily="2" charset="0"/>
              <a:ea typeface="Roboto Slab" pitchFamily="2" charset="0"/>
              <a:cs typeface="PT Sans" panose="020B0503020203020204" pitchFamily="34" charset="0"/>
            </a:endParaRPr>
          </a:p>
        </p:txBody>
      </p:sp>
      <p:cxnSp>
        <p:nvCxnSpPr>
          <p:cNvPr id="20" name="Straight Connector 19">
            <a:extLst>
              <a:ext uri="{FF2B5EF4-FFF2-40B4-BE49-F238E27FC236}">
                <a16:creationId xmlns:a16="http://schemas.microsoft.com/office/drawing/2014/main" id="{77842182-EE84-12E6-1390-BC1DD14536F0}"/>
              </a:ext>
            </a:extLst>
          </p:cNvPr>
          <p:cNvCxnSpPr/>
          <p:nvPr/>
        </p:nvCxnSpPr>
        <p:spPr>
          <a:xfrm>
            <a:off x="4258958" y="5964416"/>
            <a:ext cx="605815" cy="1"/>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5A0B7E08-2A36-D1A7-ED69-6D2568EEEFA8}"/>
              </a:ext>
            </a:extLst>
          </p:cNvPr>
          <p:cNvSpPr txBox="1">
            <a:spLocks noChangeArrowheads="1"/>
          </p:cNvSpPr>
          <p:nvPr/>
        </p:nvSpPr>
        <p:spPr bwMode="auto">
          <a:xfrm>
            <a:off x="16767573" y="5551711"/>
            <a:ext cx="642188" cy="15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r">
              <a:lnSpc>
                <a:spcPct val="90000"/>
              </a:lnSpc>
              <a:spcBef>
                <a:spcPts val="1500"/>
              </a:spcBef>
            </a:pPr>
            <a:r>
              <a:rPr lang="en-US" altLang="en-US" dirty="0">
                <a:solidFill>
                  <a:schemeClr val="bg1"/>
                </a:solidFill>
                <a:latin typeface="PT Sans" panose="020B0503020203020204" pitchFamily="34" charset="0"/>
                <a:ea typeface="PT Sans" panose="020B0503020203020204" pitchFamily="34" charset="0"/>
                <a:cs typeface="PT Sans" panose="020B0503020203020204" pitchFamily="34" charset="0"/>
              </a:rPr>
              <a:t>3/2/2023</a:t>
            </a:r>
          </a:p>
        </p:txBody>
      </p:sp>
      <p:pic>
        <p:nvPicPr>
          <p:cNvPr id="27" name="Graphic 26">
            <a:extLst>
              <a:ext uri="{FF2B5EF4-FFF2-40B4-BE49-F238E27FC236}">
                <a16:creationId xmlns:a16="http://schemas.microsoft.com/office/drawing/2014/main" id="{4A7719FD-1DC4-C482-4733-0F10D60002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512" y="6099977"/>
            <a:ext cx="9167626" cy="754861"/>
          </a:xfrm>
          <a:prstGeom prst="rect">
            <a:avLst/>
          </a:prstGeom>
        </p:spPr>
      </p:pic>
      <p:sp>
        <p:nvSpPr>
          <p:cNvPr id="22" name="Text Placeholder 2">
            <a:extLst>
              <a:ext uri="{FF2B5EF4-FFF2-40B4-BE49-F238E27FC236}">
                <a16:creationId xmlns:a16="http://schemas.microsoft.com/office/drawing/2014/main" id="{59AF3B16-3FC2-FE84-6EFE-7C8664AE9746}"/>
              </a:ext>
            </a:extLst>
          </p:cNvPr>
          <p:cNvSpPr txBox="1">
            <a:spLocks noChangeArrowheads="1"/>
          </p:cNvSpPr>
          <p:nvPr/>
        </p:nvSpPr>
        <p:spPr bwMode="auto">
          <a:xfrm>
            <a:off x="374797" y="6329576"/>
            <a:ext cx="1604022" cy="45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nSpc>
                <a:spcPct val="90000"/>
              </a:lnSpc>
              <a:spcBef>
                <a:spcPts val="1500"/>
              </a:spcBef>
              <a:spcAft>
                <a:spcPts val="450"/>
              </a:spcAft>
            </a:pPr>
            <a:r>
              <a:rPr lang="en-US" altLang="en-US" sz="900" dirty="0">
                <a:solidFill>
                  <a:schemeClr val="bg1"/>
                </a:solidFill>
                <a:latin typeface="+mn-lt"/>
                <a:ea typeface="PT Sans" panose="020B0503020203020204" pitchFamily="34" charset="0"/>
                <a:cs typeface="PT Sans" panose="020B0503020203020204" pitchFamily="34" charset="0"/>
              </a:rPr>
              <a:t>Brent Paulsen</a:t>
            </a:r>
          </a:p>
          <a:p>
            <a:pPr>
              <a:spcAft>
                <a:spcPts val="450"/>
              </a:spcAft>
            </a:pPr>
            <a:r>
              <a:rPr lang="en-US" altLang="en-US" sz="900" dirty="0">
                <a:solidFill>
                  <a:schemeClr val="bg1"/>
                </a:solidFill>
                <a:latin typeface="+mn-lt"/>
                <a:ea typeface="PT Sans" panose="020B0503020203020204" pitchFamily="34" charset="0"/>
                <a:cs typeface="PT Sans" panose="020B0503020203020204" pitchFamily="34" charset="0"/>
              </a:rPr>
              <a:t>Transit Programs Manager</a:t>
            </a:r>
          </a:p>
        </p:txBody>
      </p:sp>
      <p:pic>
        <p:nvPicPr>
          <p:cNvPr id="29" name="Picture 28" descr="A picture containing text, clipart&#10;&#10;Description automatically generated">
            <a:extLst>
              <a:ext uri="{FF2B5EF4-FFF2-40B4-BE49-F238E27FC236}">
                <a16:creationId xmlns:a16="http://schemas.microsoft.com/office/drawing/2014/main" id="{17FF21B2-3928-7AEE-415D-1E685082712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679612" y="6099552"/>
            <a:ext cx="1764509" cy="441128"/>
          </a:xfrm>
          <a:prstGeom prst="rect">
            <a:avLst/>
          </a:prstGeom>
        </p:spPr>
      </p:pic>
      <p:sp>
        <p:nvSpPr>
          <p:cNvPr id="2" name="Text Placeholder 2">
            <a:extLst>
              <a:ext uri="{FF2B5EF4-FFF2-40B4-BE49-F238E27FC236}">
                <a16:creationId xmlns:a16="http://schemas.microsoft.com/office/drawing/2014/main" id="{81C0747B-1E0F-1C17-3F2A-F9A51F93016E}"/>
              </a:ext>
            </a:extLst>
          </p:cNvPr>
          <p:cNvSpPr txBox="1">
            <a:spLocks noChangeArrowheads="1"/>
          </p:cNvSpPr>
          <p:nvPr/>
        </p:nvSpPr>
        <p:spPr bwMode="auto">
          <a:xfrm>
            <a:off x="6685139" y="6290822"/>
            <a:ext cx="2206171" cy="56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r">
              <a:lnSpc>
                <a:spcPct val="90000"/>
              </a:lnSpc>
              <a:spcBef>
                <a:spcPts val="1500"/>
              </a:spcBef>
              <a:spcAft>
                <a:spcPts val="450"/>
              </a:spcAft>
            </a:pPr>
            <a:r>
              <a:rPr lang="en-US" altLang="en-US" sz="900" dirty="0">
                <a:solidFill>
                  <a:schemeClr val="bg1"/>
                </a:solidFill>
                <a:latin typeface="+mn-lt"/>
                <a:ea typeface="PT Sans" panose="020B0503020203020204" pitchFamily="34" charset="0"/>
                <a:cs typeface="PT Sans" panose="020B0503020203020204" pitchFamily="34" charset="0"/>
              </a:rPr>
              <a:t> Commission Workshop   August 12, 2024</a:t>
            </a:r>
          </a:p>
        </p:txBody>
      </p:sp>
    </p:spTree>
    <p:custDataLst>
      <p:tags r:id="rId1"/>
    </p:custDataLst>
    <p:extLst>
      <p:ext uri="{BB962C8B-B14F-4D97-AF65-F5344CB8AC3E}">
        <p14:creationId xmlns:p14="http://schemas.microsoft.com/office/powerpoint/2010/main" val="1401199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69C2A9-D8AD-4883-7A7D-E9CD22EE2E80}"/>
              </a:ext>
            </a:extLst>
          </p:cNvPr>
          <p:cNvSpPr>
            <a:spLocks noGrp="1"/>
          </p:cNvSpPr>
          <p:nvPr>
            <p:ph sz="quarter" idx="16"/>
          </p:nvPr>
        </p:nvSpPr>
        <p:spPr>
          <a:xfrm>
            <a:off x="754380" y="1920240"/>
            <a:ext cx="3817620" cy="3752963"/>
          </a:xfrm>
        </p:spPr>
        <p:txBody>
          <a:bodyPr/>
          <a:lstStyle/>
          <a:p>
            <a:pPr marL="0" indent="0">
              <a:buNone/>
            </a:pPr>
            <a:r>
              <a:rPr lang="en-US" b="1" kern="1200" dirty="0">
                <a:solidFill>
                  <a:schemeClr val="dk1"/>
                </a:solidFill>
              </a:rPr>
              <a:t>River Bend Transit</a:t>
            </a:r>
          </a:p>
          <a:p>
            <a:pPr marL="0" indent="0">
              <a:buNone/>
            </a:pPr>
            <a:r>
              <a:rPr lang="en-US" b="1" kern="1200" dirty="0">
                <a:solidFill>
                  <a:schemeClr val="dk1"/>
                </a:solidFill>
              </a:rPr>
              <a:t>Bus Storage Facility Project</a:t>
            </a:r>
          </a:p>
          <a:p>
            <a:pPr marL="0" indent="0">
              <a:buNone/>
            </a:pPr>
            <a:r>
              <a:rPr lang="en-US" dirty="0">
                <a:solidFill>
                  <a:schemeClr val="dk1"/>
                </a:solidFill>
              </a:rPr>
              <a:t>This project will provide funding to cover cost increases associated with a Bus Storage Facility project awarded in FY23 through FTA’s Low-No Emission Program.</a:t>
            </a:r>
            <a:endParaRPr lang="en-US" kern="1200" dirty="0">
              <a:solidFill>
                <a:schemeClr val="dk1"/>
              </a:solidFill>
            </a:endParaRPr>
          </a:p>
          <a:p>
            <a:pPr marL="0" indent="0">
              <a:buNone/>
            </a:pPr>
            <a:endParaRPr lang="en-US" kern="1200" dirty="0">
              <a:solidFill>
                <a:schemeClr val="dk1"/>
              </a:solidFill>
            </a:endParaRPr>
          </a:p>
          <a:p>
            <a:pPr marL="0" indent="0">
              <a:buNone/>
            </a:pPr>
            <a:r>
              <a:rPr lang="en-US" dirty="0">
                <a:solidFill>
                  <a:schemeClr val="dk1"/>
                </a:solidFill>
              </a:rPr>
              <a:t>Funding Request: 	$137,000</a:t>
            </a:r>
            <a:endParaRPr lang="en-US" kern="1200" dirty="0">
              <a:solidFill>
                <a:schemeClr val="dk1"/>
              </a:solidFill>
            </a:endParaRPr>
          </a:p>
          <a:p>
            <a:pPr marL="0" indent="0">
              <a:buNone/>
            </a:pPr>
            <a:r>
              <a:rPr lang="en-US" dirty="0">
                <a:solidFill>
                  <a:schemeClr val="dk1"/>
                </a:solidFill>
              </a:rPr>
              <a:t>Recommended:	$109,600 (80%)</a:t>
            </a:r>
          </a:p>
          <a:p>
            <a:pPr marL="0" indent="0">
              <a:buNone/>
            </a:pPr>
            <a:r>
              <a:rPr lang="en-US" sz="1400" dirty="0">
                <a:solidFill>
                  <a:schemeClr val="dk1"/>
                </a:solidFill>
                <a:hlinkClick r:id="rId2" action="ppaction://hlinksldjump"/>
              </a:rPr>
              <a:t>Return to Table of Projects Recommended for Award</a:t>
            </a:r>
            <a:endParaRPr lang="en-US" sz="1400" dirty="0"/>
          </a:p>
          <a:p>
            <a:pPr marL="0" indent="0">
              <a:buNone/>
            </a:pPr>
            <a:endParaRPr lang="en-US" sz="1400" kern="1200" dirty="0">
              <a:solidFill>
                <a:schemeClr val="dk1"/>
              </a:solidFill>
              <a:hlinkClick r:id="rId2" action="ppaction://hlinksldjump"/>
            </a:endParaRPr>
          </a:p>
        </p:txBody>
      </p:sp>
      <p:sp>
        <p:nvSpPr>
          <p:cNvPr id="3" name="Text Placeholder 2">
            <a:extLst>
              <a:ext uri="{FF2B5EF4-FFF2-40B4-BE49-F238E27FC236}">
                <a16:creationId xmlns:a16="http://schemas.microsoft.com/office/drawing/2014/main" id="{9103D62A-F4AE-DD52-11FF-263B69EAF93A}"/>
              </a:ext>
            </a:extLst>
          </p:cNvPr>
          <p:cNvSpPr>
            <a:spLocks noGrp="1"/>
          </p:cNvSpPr>
          <p:nvPr>
            <p:ph type="body" sz="quarter" idx="18"/>
          </p:nvPr>
        </p:nvSpPr>
        <p:spPr/>
        <p:txBody>
          <a:bodyPr/>
          <a:lstStyle/>
          <a:p>
            <a:r>
              <a:rPr lang="en-US" dirty="0"/>
              <a:t>Project Recommended </a:t>
            </a:r>
          </a:p>
          <a:p>
            <a:r>
              <a:rPr lang="en-US" dirty="0"/>
              <a:t>for Award</a:t>
            </a:r>
          </a:p>
        </p:txBody>
      </p:sp>
      <p:pic>
        <p:nvPicPr>
          <p:cNvPr id="4" name="Picture 3">
            <a:extLst>
              <a:ext uri="{FF2B5EF4-FFF2-40B4-BE49-F238E27FC236}">
                <a16:creationId xmlns:a16="http://schemas.microsoft.com/office/drawing/2014/main" id="{E2C3F555-95ED-AE36-9651-6022F2356A84}"/>
              </a:ext>
            </a:extLst>
          </p:cNvPr>
          <p:cNvPicPr>
            <a:picLocks noChangeAspect="1"/>
          </p:cNvPicPr>
          <p:nvPr/>
        </p:nvPicPr>
        <p:blipFill>
          <a:blip r:embed="rId3"/>
          <a:stretch>
            <a:fillRect/>
          </a:stretch>
        </p:blipFill>
        <p:spPr>
          <a:xfrm rot="16200000">
            <a:off x="4311653" y="1644650"/>
            <a:ext cx="5232400" cy="339089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Freeform: Shape 10">
            <a:extLst>
              <a:ext uri="{FF2B5EF4-FFF2-40B4-BE49-F238E27FC236}">
                <a16:creationId xmlns:a16="http://schemas.microsoft.com/office/drawing/2014/main" id="{BAC0244A-48B3-5968-460E-9E4B41923798}"/>
              </a:ext>
            </a:extLst>
          </p:cNvPr>
          <p:cNvSpPr/>
          <p:nvPr/>
        </p:nvSpPr>
        <p:spPr>
          <a:xfrm>
            <a:off x="5460999" y="3721100"/>
            <a:ext cx="3028953" cy="2131060"/>
          </a:xfrm>
          <a:custGeom>
            <a:avLst/>
            <a:gdLst>
              <a:gd name="connsiteX0" fmla="*/ 0 w 3124200"/>
              <a:gd name="connsiteY0" fmla="*/ 0 h 2108200"/>
              <a:gd name="connsiteX1" fmla="*/ 0 w 3124200"/>
              <a:gd name="connsiteY1" fmla="*/ 1117600 h 2108200"/>
              <a:gd name="connsiteX2" fmla="*/ 1054100 w 3124200"/>
              <a:gd name="connsiteY2" fmla="*/ 2108200 h 2108200"/>
              <a:gd name="connsiteX3" fmla="*/ 3124200 w 3124200"/>
              <a:gd name="connsiteY3" fmla="*/ 2095500 h 2108200"/>
              <a:gd name="connsiteX4" fmla="*/ 3124200 w 3124200"/>
              <a:gd name="connsiteY4" fmla="*/ 101600 h 2108200"/>
              <a:gd name="connsiteX5" fmla="*/ 0 w 3124200"/>
              <a:gd name="connsiteY5" fmla="*/ 0 h 210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200" h="2108200">
                <a:moveTo>
                  <a:pt x="0" y="0"/>
                </a:moveTo>
                <a:lnTo>
                  <a:pt x="0" y="1117600"/>
                </a:lnTo>
                <a:lnTo>
                  <a:pt x="1054100" y="2108200"/>
                </a:lnTo>
                <a:lnTo>
                  <a:pt x="3124200" y="2095500"/>
                </a:lnTo>
                <a:lnTo>
                  <a:pt x="3124200" y="101600"/>
                </a:lnTo>
                <a:lnTo>
                  <a:pt x="0" y="0"/>
                </a:ln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2838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69C2A9-D8AD-4883-7A7D-E9CD22EE2E80}"/>
              </a:ext>
            </a:extLst>
          </p:cNvPr>
          <p:cNvSpPr>
            <a:spLocks noGrp="1"/>
          </p:cNvSpPr>
          <p:nvPr>
            <p:ph sz="quarter" idx="16"/>
          </p:nvPr>
        </p:nvSpPr>
        <p:spPr>
          <a:xfrm>
            <a:off x="754380" y="1920240"/>
            <a:ext cx="3817620" cy="3752963"/>
          </a:xfrm>
        </p:spPr>
        <p:txBody>
          <a:bodyPr/>
          <a:lstStyle/>
          <a:p>
            <a:pPr marL="0" indent="0">
              <a:buNone/>
            </a:pPr>
            <a:r>
              <a:rPr lang="en-US" b="1" kern="1200" dirty="0">
                <a:solidFill>
                  <a:schemeClr val="dk1"/>
                </a:solidFill>
              </a:rPr>
              <a:t>Ames Transit Agency</a:t>
            </a:r>
          </a:p>
          <a:p>
            <a:pPr marL="0" indent="0">
              <a:buNone/>
            </a:pPr>
            <a:r>
              <a:rPr lang="en-US" b="1" kern="1200" dirty="0">
                <a:solidFill>
                  <a:schemeClr val="dk1"/>
                </a:solidFill>
              </a:rPr>
              <a:t>Phase 1: Bus Storage Fire Mitigation Upgrade</a:t>
            </a:r>
          </a:p>
          <a:p>
            <a:pPr marL="0" indent="0">
              <a:buNone/>
            </a:pPr>
            <a:r>
              <a:rPr lang="en-US" dirty="0">
                <a:solidFill>
                  <a:schemeClr val="dk1"/>
                </a:solidFill>
              </a:rPr>
              <a:t>This project will increase sprinkler capacity and install fire doors for the portion of the </a:t>
            </a:r>
            <a:r>
              <a:rPr lang="en-US" dirty="0" err="1"/>
              <a:t>CyRide</a:t>
            </a:r>
            <a:r>
              <a:rPr lang="en-US" dirty="0"/>
              <a:t> Transit Facility </a:t>
            </a:r>
            <a:r>
              <a:rPr lang="en-US" dirty="0">
                <a:solidFill>
                  <a:schemeClr val="dk1"/>
                </a:solidFill>
              </a:rPr>
              <a:t>that stores and services the battery electric bus fleet.</a:t>
            </a:r>
            <a:endParaRPr lang="en-US" kern="1200" dirty="0">
              <a:solidFill>
                <a:schemeClr val="dk1"/>
              </a:solidFill>
            </a:endParaRPr>
          </a:p>
          <a:p>
            <a:pPr marL="0" indent="0">
              <a:buNone/>
            </a:pPr>
            <a:r>
              <a:rPr lang="en-US" dirty="0">
                <a:solidFill>
                  <a:schemeClr val="dk1"/>
                </a:solidFill>
              </a:rPr>
              <a:t>Funding Request: 	$600,000</a:t>
            </a:r>
            <a:endParaRPr lang="en-US" kern="1200" dirty="0">
              <a:solidFill>
                <a:schemeClr val="dk1"/>
              </a:solidFill>
            </a:endParaRPr>
          </a:p>
          <a:p>
            <a:pPr marL="0" indent="0">
              <a:buNone/>
            </a:pPr>
            <a:r>
              <a:rPr lang="en-US" dirty="0">
                <a:solidFill>
                  <a:schemeClr val="dk1"/>
                </a:solidFill>
              </a:rPr>
              <a:t>Recommended:	$511,323 (68%)</a:t>
            </a:r>
          </a:p>
          <a:p>
            <a:pPr marL="0" indent="0">
              <a:buNone/>
            </a:pPr>
            <a:r>
              <a:rPr lang="en-US" sz="1400" dirty="0">
                <a:solidFill>
                  <a:schemeClr val="dk1"/>
                </a:solidFill>
                <a:hlinkClick r:id="rId2" action="ppaction://hlinksldjump"/>
              </a:rPr>
              <a:t>Return to Table of Projects Recommended for Award</a:t>
            </a:r>
            <a:endParaRPr lang="en-US" sz="1400" dirty="0"/>
          </a:p>
          <a:p>
            <a:pPr marL="0" indent="0">
              <a:buNone/>
            </a:pPr>
            <a:endParaRPr lang="en-US" sz="1400" kern="1200" dirty="0">
              <a:solidFill>
                <a:schemeClr val="dk1"/>
              </a:solidFill>
              <a:hlinkClick r:id="rId2" action="ppaction://hlinksldjump"/>
            </a:endParaRPr>
          </a:p>
        </p:txBody>
      </p:sp>
      <p:sp>
        <p:nvSpPr>
          <p:cNvPr id="3" name="Text Placeholder 2">
            <a:extLst>
              <a:ext uri="{FF2B5EF4-FFF2-40B4-BE49-F238E27FC236}">
                <a16:creationId xmlns:a16="http://schemas.microsoft.com/office/drawing/2014/main" id="{9103D62A-F4AE-DD52-11FF-263B69EAF93A}"/>
              </a:ext>
            </a:extLst>
          </p:cNvPr>
          <p:cNvSpPr>
            <a:spLocks noGrp="1"/>
          </p:cNvSpPr>
          <p:nvPr>
            <p:ph type="body" sz="quarter" idx="18"/>
          </p:nvPr>
        </p:nvSpPr>
        <p:spPr/>
        <p:txBody>
          <a:bodyPr/>
          <a:lstStyle/>
          <a:p>
            <a:r>
              <a:rPr lang="en-US" dirty="0"/>
              <a:t>Project Recommended </a:t>
            </a:r>
          </a:p>
          <a:p>
            <a:r>
              <a:rPr lang="en-US" dirty="0"/>
              <a:t>for Award</a:t>
            </a:r>
          </a:p>
        </p:txBody>
      </p:sp>
      <p:pic>
        <p:nvPicPr>
          <p:cNvPr id="8" name="Picture 7">
            <a:extLst>
              <a:ext uri="{FF2B5EF4-FFF2-40B4-BE49-F238E27FC236}">
                <a16:creationId xmlns:a16="http://schemas.microsoft.com/office/drawing/2014/main" id="{FD4F980B-DE35-E944-6A8E-583C262713B9}"/>
              </a:ext>
            </a:extLst>
          </p:cNvPr>
          <p:cNvPicPr>
            <a:picLocks noChangeAspect="1"/>
          </p:cNvPicPr>
          <p:nvPr/>
        </p:nvPicPr>
        <p:blipFill>
          <a:blip r:embed="rId3"/>
          <a:stretch>
            <a:fillRect/>
          </a:stretch>
        </p:blipFill>
        <p:spPr>
          <a:xfrm>
            <a:off x="5348288" y="3354743"/>
            <a:ext cx="3314700" cy="2617433"/>
          </a:xfrm>
          <a:prstGeom prst="rect">
            <a:avLst/>
          </a:prstGeom>
        </p:spPr>
      </p:pic>
      <p:pic>
        <p:nvPicPr>
          <p:cNvPr id="10" name="Picture 9">
            <a:extLst>
              <a:ext uri="{FF2B5EF4-FFF2-40B4-BE49-F238E27FC236}">
                <a16:creationId xmlns:a16="http://schemas.microsoft.com/office/drawing/2014/main" id="{0F1C7A4D-B754-3969-461F-D72FEC74A355}"/>
              </a:ext>
            </a:extLst>
          </p:cNvPr>
          <p:cNvPicPr>
            <a:picLocks noChangeAspect="1"/>
          </p:cNvPicPr>
          <p:nvPr/>
        </p:nvPicPr>
        <p:blipFill>
          <a:blip r:embed="rId4"/>
          <a:stretch>
            <a:fillRect/>
          </a:stretch>
        </p:blipFill>
        <p:spPr>
          <a:xfrm>
            <a:off x="5348288" y="811568"/>
            <a:ext cx="3314700" cy="2543175"/>
          </a:xfrm>
          <a:prstGeom prst="rect">
            <a:avLst/>
          </a:prstGeom>
        </p:spPr>
      </p:pic>
    </p:spTree>
    <p:extLst>
      <p:ext uri="{BB962C8B-B14F-4D97-AF65-F5344CB8AC3E}">
        <p14:creationId xmlns:p14="http://schemas.microsoft.com/office/powerpoint/2010/main" val="2469015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74BC878-3EE4-4755-7510-64C278D724E9}"/>
              </a:ext>
            </a:extLst>
          </p:cNvPr>
          <p:cNvGraphicFramePr>
            <a:graphicFrameLocks noGrp="1"/>
          </p:cNvGraphicFramePr>
          <p:nvPr>
            <p:ph sz="quarter" idx="16"/>
            <p:extLst>
              <p:ext uri="{D42A27DB-BD31-4B8C-83A1-F6EECF244321}">
                <p14:modId xmlns:p14="http://schemas.microsoft.com/office/powerpoint/2010/main" val="3124511253"/>
              </p:ext>
            </p:extLst>
          </p:nvPr>
        </p:nvGraphicFramePr>
        <p:xfrm>
          <a:off x="754063" y="1920874"/>
          <a:ext cx="7612060" cy="1746885"/>
        </p:xfrm>
        <a:graphic>
          <a:graphicData uri="http://schemas.openxmlformats.org/drawingml/2006/table">
            <a:tbl>
              <a:tblPr firstRow="1" bandRow="1">
                <a:tableStyleId>{5C22544A-7EE6-4342-B048-85BDC9FD1C3A}</a:tableStyleId>
              </a:tblPr>
              <a:tblGrid>
                <a:gridCol w="2962914">
                  <a:extLst>
                    <a:ext uri="{9D8B030D-6E8A-4147-A177-3AD203B41FA5}">
                      <a16:colId xmlns:a16="http://schemas.microsoft.com/office/drawing/2014/main" val="1291386817"/>
                    </a:ext>
                  </a:extLst>
                </a:gridCol>
                <a:gridCol w="1353787">
                  <a:extLst>
                    <a:ext uri="{9D8B030D-6E8A-4147-A177-3AD203B41FA5}">
                      <a16:colId xmlns:a16="http://schemas.microsoft.com/office/drawing/2014/main" val="1038420412"/>
                    </a:ext>
                  </a:extLst>
                </a:gridCol>
                <a:gridCol w="985652">
                  <a:extLst>
                    <a:ext uri="{9D8B030D-6E8A-4147-A177-3AD203B41FA5}">
                      <a16:colId xmlns:a16="http://schemas.microsoft.com/office/drawing/2014/main" val="64477779"/>
                    </a:ext>
                  </a:extLst>
                </a:gridCol>
                <a:gridCol w="1163781">
                  <a:extLst>
                    <a:ext uri="{9D8B030D-6E8A-4147-A177-3AD203B41FA5}">
                      <a16:colId xmlns:a16="http://schemas.microsoft.com/office/drawing/2014/main" val="1102733517"/>
                    </a:ext>
                  </a:extLst>
                </a:gridCol>
                <a:gridCol w="1145926">
                  <a:extLst>
                    <a:ext uri="{9D8B030D-6E8A-4147-A177-3AD203B41FA5}">
                      <a16:colId xmlns:a16="http://schemas.microsoft.com/office/drawing/2014/main" val="3498347228"/>
                    </a:ext>
                  </a:extLst>
                </a:gridCol>
              </a:tblGrid>
              <a:tr h="704760">
                <a:tc>
                  <a:txBody>
                    <a:bodyPr/>
                    <a:lstStyle/>
                    <a:p>
                      <a:r>
                        <a:rPr lang="en-US" dirty="0"/>
                        <a:t>Project Name</a:t>
                      </a:r>
                    </a:p>
                  </a:txBody>
                  <a:tcPr anchor="ctr" anchorCtr="1"/>
                </a:tc>
                <a:tc>
                  <a:txBody>
                    <a:bodyPr/>
                    <a:lstStyle/>
                    <a:p>
                      <a:r>
                        <a:rPr lang="en-US" dirty="0"/>
                        <a:t>Sponsor</a:t>
                      </a:r>
                    </a:p>
                  </a:txBody>
                  <a:tcPr anchor="ctr" anchorCtr="1"/>
                </a:tc>
                <a:tc>
                  <a:txBody>
                    <a:bodyPr/>
                    <a:lstStyle/>
                    <a:p>
                      <a:r>
                        <a:rPr lang="en-US" dirty="0"/>
                        <a:t>Total Project Cost</a:t>
                      </a:r>
                    </a:p>
                  </a:txBody>
                  <a:tcPr anchor="ctr" anchorCtr="1"/>
                </a:tc>
                <a:tc>
                  <a:txBody>
                    <a:bodyPr/>
                    <a:lstStyle/>
                    <a:p>
                      <a:r>
                        <a:rPr lang="en-US" dirty="0"/>
                        <a:t>Requested Amount     (% of Total Project Cost)</a:t>
                      </a:r>
                    </a:p>
                  </a:txBody>
                  <a:tcPr anchor="ctr" anchorCtr="1"/>
                </a:tc>
                <a:tc>
                  <a:txBody>
                    <a:bodyPr/>
                    <a:lstStyle/>
                    <a:p>
                      <a:r>
                        <a:rPr lang="en-US" dirty="0"/>
                        <a:t>Recommended Amount (% of Total Project Cost)</a:t>
                      </a:r>
                    </a:p>
                  </a:txBody>
                  <a:tcPr anchor="ctr" anchorCtr="1"/>
                </a:tc>
                <a:extLst>
                  <a:ext uri="{0D108BD9-81ED-4DB2-BD59-A6C34878D82A}">
                    <a16:rowId xmlns:a16="http://schemas.microsoft.com/office/drawing/2014/main" val="1565050295"/>
                  </a:ext>
                </a:extLst>
              </a:tr>
              <a:tr h="558848">
                <a:tc>
                  <a:txBody>
                    <a:bodyPr/>
                    <a:lstStyle/>
                    <a:p>
                      <a:pPr algn="ctr" fontAlgn="b"/>
                      <a:r>
                        <a:rPr lang="en-US" sz="1350" kern="1200" dirty="0">
                          <a:solidFill>
                            <a:schemeClr val="dk1"/>
                          </a:solidFill>
                          <a:latin typeface="+mn-lt"/>
                          <a:ea typeface="+mn-ea"/>
                          <a:cs typeface="+mn-cs"/>
                        </a:rPr>
                        <a:t>Paved Parking Lot</a:t>
                      </a:r>
                    </a:p>
                  </a:txBody>
                  <a:tcPr marL="9525" marR="9525" marT="9525" marB="0" anchor="ctr" anchorCtr="1"/>
                </a:tc>
                <a:tc>
                  <a:txBody>
                    <a:bodyPr/>
                    <a:lstStyle/>
                    <a:p>
                      <a:pPr algn="ctr" fontAlgn="b"/>
                      <a:r>
                        <a:rPr lang="en-US" sz="1350" kern="1200" dirty="0">
                          <a:solidFill>
                            <a:schemeClr val="dk1"/>
                          </a:solidFill>
                          <a:latin typeface="+mn-lt"/>
                          <a:ea typeface="+mn-ea"/>
                          <a:cs typeface="+mn-cs"/>
                        </a:rPr>
                        <a:t>Southeast Iowa Regional Planning Commission</a:t>
                      </a:r>
                    </a:p>
                  </a:txBody>
                  <a:tcPr marL="9525" marR="9525" marT="9525" marB="0" anchor="ctr" anchorCtr="1"/>
                </a:tc>
                <a:tc>
                  <a:txBody>
                    <a:bodyPr/>
                    <a:lstStyle/>
                    <a:p>
                      <a:pPr algn="ctr" fontAlgn="b"/>
                      <a:r>
                        <a:rPr lang="en-US" sz="1350" kern="1200" dirty="0">
                          <a:solidFill>
                            <a:schemeClr val="dk1"/>
                          </a:solidFill>
                          <a:latin typeface="+mn-lt"/>
                          <a:ea typeface="+mn-ea"/>
                          <a:cs typeface="+mn-cs"/>
                        </a:rPr>
                        <a:t>$80,000</a:t>
                      </a:r>
                    </a:p>
                  </a:txBody>
                  <a:tcPr marL="9525" marR="9525" marT="9525" marB="0" anchor="ctr" anchorCtr="1"/>
                </a:tc>
                <a:tc>
                  <a:txBody>
                    <a:bodyPr/>
                    <a:lstStyle/>
                    <a:p>
                      <a:pPr algn="ctr" fontAlgn="b"/>
                      <a:r>
                        <a:rPr lang="en-US" sz="1350" kern="1200" dirty="0">
                          <a:solidFill>
                            <a:schemeClr val="dk1"/>
                          </a:solidFill>
                          <a:latin typeface="+mn-lt"/>
                          <a:ea typeface="+mn-ea"/>
                          <a:cs typeface="+mn-cs"/>
                        </a:rPr>
                        <a:t>$64,000</a:t>
                      </a:r>
                    </a:p>
                    <a:p>
                      <a:pPr algn="ctr" fontAlgn="b"/>
                      <a:r>
                        <a:rPr lang="en-US" sz="1350" kern="1200" dirty="0">
                          <a:solidFill>
                            <a:schemeClr val="dk1"/>
                          </a:solidFill>
                          <a:latin typeface="+mn-lt"/>
                          <a:ea typeface="+mn-ea"/>
                          <a:cs typeface="+mn-cs"/>
                        </a:rPr>
                        <a:t>(80%)</a:t>
                      </a:r>
                    </a:p>
                  </a:txBody>
                  <a:tcPr marL="9525" marR="9525" marT="9525" marB="0" anchor="ctr" anchorCtr="1"/>
                </a:tc>
                <a:tc>
                  <a:txBody>
                    <a:bodyPr/>
                    <a:lstStyle/>
                    <a:p>
                      <a:pPr algn="ctr" fontAlgn="b"/>
                      <a:r>
                        <a:rPr lang="en-US" sz="1350" kern="1200" dirty="0">
                          <a:solidFill>
                            <a:schemeClr val="dk1"/>
                          </a:solidFill>
                          <a:latin typeface="+mn-lt"/>
                          <a:ea typeface="+mn-ea"/>
                          <a:cs typeface="+mn-cs"/>
                        </a:rPr>
                        <a:t>$0</a:t>
                      </a:r>
                    </a:p>
                  </a:txBody>
                  <a:tcPr marL="9525" marR="9525" marT="9525" marB="0" anchor="ctr" anchorCtr="1"/>
                </a:tc>
                <a:extLst>
                  <a:ext uri="{0D108BD9-81ED-4DB2-BD59-A6C34878D82A}">
                    <a16:rowId xmlns:a16="http://schemas.microsoft.com/office/drawing/2014/main" val="44340887"/>
                  </a:ext>
                </a:extLst>
              </a:tr>
            </a:tbl>
          </a:graphicData>
        </a:graphic>
      </p:graphicFrame>
      <p:sp>
        <p:nvSpPr>
          <p:cNvPr id="3" name="Text Placeholder 2">
            <a:extLst>
              <a:ext uri="{FF2B5EF4-FFF2-40B4-BE49-F238E27FC236}">
                <a16:creationId xmlns:a16="http://schemas.microsoft.com/office/drawing/2014/main" id="{E5ED6AE1-31C7-7F07-E4E9-194D7DB1DB29}"/>
              </a:ext>
            </a:extLst>
          </p:cNvPr>
          <p:cNvSpPr>
            <a:spLocks noGrp="1"/>
          </p:cNvSpPr>
          <p:nvPr>
            <p:ph type="body" sz="quarter" idx="18"/>
          </p:nvPr>
        </p:nvSpPr>
        <p:spPr>
          <a:xfrm>
            <a:off x="754383" y="1005840"/>
            <a:ext cx="7801788" cy="574222"/>
          </a:xfrm>
        </p:spPr>
        <p:txBody>
          <a:bodyPr/>
          <a:lstStyle/>
          <a:p>
            <a:pPr algn="ctr"/>
            <a:r>
              <a:rPr lang="en-US" dirty="0"/>
              <a:t>Projects Not Recommended For Award</a:t>
            </a:r>
          </a:p>
        </p:txBody>
      </p:sp>
    </p:spTree>
    <p:extLst>
      <p:ext uri="{BB962C8B-B14F-4D97-AF65-F5344CB8AC3E}">
        <p14:creationId xmlns:p14="http://schemas.microsoft.com/office/powerpoint/2010/main" val="988037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754380" y="1611631"/>
            <a:ext cx="7635240" cy="2814722"/>
          </a:xfrm>
          <a:prstGeom prst="rect">
            <a:avLst/>
          </a:prstGeom>
        </p:spPr>
        <p:txBody>
          <a:bodyPr lIns="0"/>
          <a:lstStyle/>
          <a:p>
            <a:pPr marL="0" indent="0">
              <a:lnSpc>
                <a:spcPct val="90000"/>
              </a:lnSpc>
              <a:spcBef>
                <a:spcPts val="750"/>
              </a:spcBef>
              <a:spcAft>
                <a:spcPts val="1800"/>
              </a:spcAft>
              <a:buNone/>
            </a:pPr>
            <a:r>
              <a:rPr lang="fr-FR" sz="2400" b="1" dirty="0">
                <a:solidFill>
                  <a:schemeClr val="accent1"/>
                </a:solidFill>
                <a:latin typeface="+mj-lt"/>
              </a:rPr>
              <a:t>Public Transit Infrastructure Grant Program</a:t>
            </a:r>
          </a:p>
          <a:p>
            <a:pPr>
              <a:lnSpc>
                <a:spcPct val="90000"/>
              </a:lnSpc>
              <a:spcBef>
                <a:spcPts val="750"/>
              </a:spcBef>
              <a:spcAft>
                <a:spcPts val="1800"/>
              </a:spcAft>
            </a:pPr>
            <a:r>
              <a:rPr lang="en-US" sz="1800" dirty="0"/>
              <a:t>Program created by 2006 General Assembly</a:t>
            </a:r>
          </a:p>
          <a:p>
            <a:pPr>
              <a:lnSpc>
                <a:spcPct val="90000"/>
              </a:lnSpc>
              <a:spcBef>
                <a:spcPts val="750"/>
              </a:spcBef>
              <a:spcAft>
                <a:spcPts val="1800"/>
              </a:spcAft>
            </a:pPr>
            <a:r>
              <a:rPr lang="en-US" sz="1800" dirty="0"/>
              <a:t>Funds vertical infrastructure projects for public transit</a:t>
            </a:r>
          </a:p>
          <a:p>
            <a:pPr>
              <a:lnSpc>
                <a:spcPct val="90000"/>
              </a:lnSpc>
              <a:spcBef>
                <a:spcPts val="750"/>
              </a:spcBef>
              <a:spcAft>
                <a:spcPts val="1800"/>
              </a:spcAft>
            </a:pPr>
            <a:r>
              <a:rPr lang="en-US" sz="1800" dirty="0"/>
              <a:t>All 35 public transit systems are eligible </a:t>
            </a:r>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754380" y="211577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380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754380" y="1611631"/>
            <a:ext cx="7635240" cy="2814722"/>
          </a:xfrm>
          <a:prstGeom prst="rect">
            <a:avLst/>
          </a:prstGeom>
        </p:spPr>
        <p:txBody>
          <a:bodyPr lIns="0"/>
          <a:lstStyle/>
          <a:p>
            <a:pPr marL="0" indent="0">
              <a:lnSpc>
                <a:spcPct val="90000"/>
              </a:lnSpc>
              <a:spcBef>
                <a:spcPts val="750"/>
              </a:spcBef>
              <a:spcAft>
                <a:spcPts val="1800"/>
              </a:spcAft>
              <a:buNone/>
            </a:pPr>
            <a:r>
              <a:rPr lang="en-US" sz="2400" b="1" dirty="0">
                <a:solidFill>
                  <a:schemeClr val="accent1"/>
                </a:solidFill>
                <a:latin typeface="+mj-lt"/>
              </a:rPr>
              <a:t>Project Evaluation Criteria</a:t>
            </a:r>
          </a:p>
          <a:p>
            <a:pPr>
              <a:lnSpc>
                <a:spcPct val="90000"/>
              </a:lnSpc>
              <a:spcBef>
                <a:spcPts val="750"/>
              </a:spcBef>
              <a:spcAft>
                <a:spcPts val="1800"/>
              </a:spcAft>
            </a:pPr>
            <a:r>
              <a:rPr lang="en-US" sz="1800" dirty="0"/>
              <a:t>No more than 40-percent of the appropriation can be awarded to an individual transit system</a:t>
            </a:r>
          </a:p>
          <a:p>
            <a:pPr>
              <a:lnSpc>
                <a:spcPct val="90000"/>
              </a:lnSpc>
              <a:spcBef>
                <a:spcPts val="750"/>
              </a:spcBef>
              <a:spcAft>
                <a:spcPts val="1800"/>
              </a:spcAft>
            </a:pPr>
            <a:r>
              <a:rPr lang="en-US" sz="1800" dirty="0"/>
              <a:t>Structural integrity of existing facilities</a:t>
            </a:r>
          </a:p>
          <a:p>
            <a:pPr>
              <a:lnSpc>
                <a:spcPct val="90000"/>
              </a:lnSpc>
              <a:spcBef>
                <a:spcPts val="750"/>
              </a:spcBef>
              <a:spcAft>
                <a:spcPts val="1800"/>
              </a:spcAft>
            </a:pPr>
            <a:r>
              <a:rPr lang="en-US" sz="1800" dirty="0"/>
              <a:t>Safety enhancements to existing facilities</a:t>
            </a:r>
          </a:p>
          <a:p>
            <a:pPr>
              <a:lnSpc>
                <a:spcPct val="90000"/>
              </a:lnSpc>
              <a:spcBef>
                <a:spcPts val="750"/>
              </a:spcBef>
              <a:spcAft>
                <a:spcPts val="1800"/>
              </a:spcAft>
            </a:pPr>
            <a:r>
              <a:rPr lang="en-US" sz="1800" dirty="0"/>
              <a:t>New facilities that enhance the life of the transit fleet or optimize transit service</a:t>
            </a:r>
          </a:p>
          <a:p>
            <a:pPr>
              <a:lnSpc>
                <a:spcPct val="90000"/>
              </a:lnSpc>
              <a:spcBef>
                <a:spcPts val="750"/>
              </a:spcBef>
              <a:spcAft>
                <a:spcPts val="1800"/>
              </a:spcAft>
            </a:pPr>
            <a:r>
              <a:rPr lang="en-US" sz="1800" dirty="0"/>
              <a:t>Projects should be “shovel ready” and capable of completion in 18 months</a:t>
            </a:r>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754380" y="211577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2580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754380" y="1611631"/>
            <a:ext cx="7635240" cy="2814722"/>
          </a:xfrm>
          <a:prstGeom prst="rect">
            <a:avLst/>
          </a:prstGeom>
        </p:spPr>
        <p:txBody>
          <a:bodyPr lIns="0"/>
          <a:lstStyle/>
          <a:p>
            <a:pPr marL="0" indent="0">
              <a:lnSpc>
                <a:spcPct val="90000"/>
              </a:lnSpc>
              <a:spcBef>
                <a:spcPts val="750"/>
              </a:spcBef>
              <a:spcAft>
                <a:spcPts val="1800"/>
              </a:spcAft>
              <a:buNone/>
            </a:pPr>
            <a:r>
              <a:rPr lang="en-US" sz="2400" b="1" dirty="0">
                <a:solidFill>
                  <a:schemeClr val="accent1"/>
                </a:solidFill>
                <a:latin typeface="+mj-lt"/>
              </a:rPr>
              <a:t>Available Funding and Application Summary</a:t>
            </a:r>
          </a:p>
          <a:p>
            <a:pPr>
              <a:spcBef>
                <a:spcPts val="750"/>
              </a:spcBef>
              <a:spcAft>
                <a:spcPts val="1800"/>
              </a:spcAft>
            </a:pPr>
            <a:r>
              <a:rPr lang="en-US" sz="1800" dirty="0"/>
              <a:t>Annual appropriation:		$1,500,000</a:t>
            </a:r>
          </a:p>
          <a:p>
            <a:pPr>
              <a:spcBef>
                <a:spcPts val="750"/>
              </a:spcBef>
              <a:spcAft>
                <a:spcPts val="1800"/>
              </a:spcAft>
            </a:pPr>
            <a:r>
              <a:rPr lang="en-US" sz="1800" dirty="0"/>
              <a:t>Underrun/withdrawals:		$220,923</a:t>
            </a:r>
          </a:p>
          <a:p>
            <a:pPr>
              <a:spcBef>
                <a:spcPts val="750"/>
              </a:spcBef>
              <a:spcAft>
                <a:spcPts val="1800"/>
              </a:spcAft>
            </a:pPr>
            <a:r>
              <a:rPr lang="en-US" sz="1800" dirty="0"/>
              <a:t>Funds available: 			$1,720,923</a:t>
            </a:r>
          </a:p>
          <a:p>
            <a:pPr>
              <a:spcBef>
                <a:spcPts val="750"/>
              </a:spcBef>
              <a:spcAft>
                <a:spcPts val="1800"/>
              </a:spcAft>
            </a:pPr>
            <a:r>
              <a:rPr lang="en-US" sz="1800" dirty="0"/>
              <a:t>Total number of projects:  	5</a:t>
            </a:r>
          </a:p>
          <a:p>
            <a:pPr>
              <a:spcBef>
                <a:spcPts val="750"/>
              </a:spcBef>
              <a:spcAft>
                <a:spcPts val="1800"/>
              </a:spcAft>
            </a:pPr>
            <a:r>
              <a:rPr lang="en-US" sz="1800" dirty="0"/>
              <a:t>Total project costs:  		$2,427,000</a:t>
            </a:r>
          </a:p>
          <a:p>
            <a:pPr>
              <a:spcBef>
                <a:spcPts val="750"/>
              </a:spcBef>
              <a:spcAft>
                <a:spcPts val="1800"/>
              </a:spcAft>
            </a:pPr>
            <a:r>
              <a:rPr lang="en-US" sz="1800" dirty="0"/>
              <a:t>Total amount requested:  		$1,873,600</a:t>
            </a:r>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754380" y="211577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4233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74BC878-3EE4-4755-7510-64C278D724E9}"/>
              </a:ext>
            </a:extLst>
          </p:cNvPr>
          <p:cNvGraphicFramePr>
            <a:graphicFrameLocks noGrp="1"/>
          </p:cNvGraphicFramePr>
          <p:nvPr>
            <p:ph sz="quarter" idx="16"/>
            <p:extLst>
              <p:ext uri="{D42A27DB-BD31-4B8C-83A1-F6EECF244321}">
                <p14:modId xmlns:p14="http://schemas.microsoft.com/office/powerpoint/2010/main" val="1991629819"/>
              </p:ext>
            </p:extLst>
          </p:nvPr>
        </p:nvGraphicFramePr>
        <p:xfrm>
          <a:off x="754063" y="1920874"/>
          <a:ext cx="7612060" cy="3490791"/>
        </p:xfrm>
        <a:graphic>
          <a:graphicData uri="http://schemas.openxmlformats.org/drawingml/2006/table">
            <a:tbl>
              <a:tblPr firstRow="1" bandRow="1">
                <a:tableStyleId>{5C22544A-7EE6-4342-B048-85BDC9FD1C3A}</a:tableStyleId>
              </a:tblPr>
              <a:tblGrid>
                <a:gridCol w="2763837">
                  <a:extLst>
                    <a:ext uri="{9D8B030D-6E8A-4147-A177-3AD203B41FA5}">
                      <a16:colId xmlns:a16="http://schemas.microsoft.com/office/drawing/2014/main" val="1291386817"/>
                    </a:ext>
                  </a:extLst>
                </a:gridCol>
                <a:gridCol w="1219200">
                  <a:extLst>
                    <a:ext uri="{9D8B030D-6E8A-4147-A177-3AD203B41FA5}">
                      <a16:colId xmlns:a16="http://schemas.microsoft.com/office/drawing/2014/main" val="1038420412"/>
                    </a:ext>
                  </a:extLst>
                </a:gridCol>
                <a:gridCol w="1143000">
                  <a:extLst>
                    <a:ext uri="{9D8B030D-6E8A-4147-A177-3AD203B41FA5}">
                      <a16:colId xmlns:a16="http://schemas.microsoft.com/office/drawing/2014/main" val="64477779"/>
                    </a:ext>
                  </a:extLst>
                </a:gridCol>
                <a:gridCol w="1193800">
                  <a:extLst>
                    <a:ext uri="{9D8B030D-6E8A-4147-A177-3AD203B41FA5}">
                      <a16:colId xmlns:a16="http://schemas.microsoft.com/office/drawing/2014/main" val="1102733517"/>
                    </a:ext>
                  </a:extLst>
                </a:gridCol>
                <a:gridCol w="1292223">
                  <a:extLst>
                    <a:ext uri="{9D8B030D-6E8A-4147-A177-3AD203B41FA5}">
                      <a16:colId xmlns:a16="http://schemas.microsoft.com/office/drawing/2014/main" val="3498347228"/>
                    </a:ext>
                  </a:extLst>
                </a:gridCol>
              </a:tblGrid>
              <a:tr h="704760">
                <a:tc>
                  <a:txBody>
                    <a:bodyPr/>
                    <a:lstStyle/>
                    <a:p>
                      <a:r>
                        <a:rPr lang="en-US" dirty="0"/>
                        <a:t>Project Name</a:t>
                      </a:r>
                    </a:p>
                  </a:txBody>
                  <a:tcPr anchor="ctr" anchorCtr="1"/>
                </a:tc>
                <a:tc>
                  <a:txBody>
                    <a:bodyPr/>
                    <a:lstStyle/>
                    <a:p>
                      <a:r>
                        <a:rPr lang="en-US" dirty="0"/>
                        <a:t>Sponsor</a:t>
                      </a:r>
                    </a:p>
                  </a:txBody>
                  <a:tcPr anchor="ctr" anchorCtr="1"/>
                </a:tc>
                <a:tc>
                  <a:txBody>
                    <a:bodyPr/>
                    <a:lstStyle/>
                    <a:p>
                      <a:r>
                        <a:rPr lang="en-US" dirty="0"/>
                        <a:t>Total Project Cost</a:t>
                      </a:r>
                    </a:p>
                  </a:txBody>
                  <a:tcPr anchor="ctr" anchorCtr="1"/>
                </a:tc>
                <a:tc>
                  <a:txBody>
                    <a:bodyPr/>
                    <a:lstStyle/>
                    <a:p>
                      <a:r>
                        <a:rPr lang="en-US" dirty="0"/>
                        <a:t>Requested Amount    </a:t>
                      </a:r>
                    </a:p>
                    <a:p>
                      <a:r>
                        <a:rPr lang="en-US" dirty="0"/>
                        <a:t>(% of Total Project Cost)</a:t>
                      </a:r>
                    </a:p>
                  </a:txBody>
                  <a:tcPr anchor="ctr" anchorCtr="1"/>
                </a:tc>
                <a:tc>
                  <a:txBody>
                    <a:bodyPr/>
                    <a:lstStyle/>
                    <a:p>
                      <a:r>
                        <a:rPr lang="en-US" dirty="0"/>
                        <a:t>Recommended Amount </a:t>
                      </a:r>
                    </a:p>
                    <a:p>
                      <a:r>
                        <a:rPr lang="en-US" dirty="0"/>
                        <a:t>(% of Total Project Cost)</a:t>
                      </a:r>
                    </a:p>
                  </a:txBody>
                  <a:tcPr anchor="ctr" anchorCtr="1"/>
                </a:tc>
                <a:extLst>
                  <a:ext uri="{0D108BD9-81ED-4DB2-BD59-A6C34878D82A}">
                    <a16:rowId xmlns:a16="http://schemas.microsoft.com/office/drawing/2014/main" val="1565050295"/>
                  </a:ext>
                </a:extLst>
              </a:tr>
              <a:tr h="558848">
                <a:tc>
                  <a:txBody>
                    <a:bodyPr/>
                    <a:lstStyle/>
                    <a:p>
                      <a:pPr algn="ctr" fontAlgn="b"/>
                      <a:endParaRPr lang="en-US" sz="1350" kern="1200" dirty="0">
                        <a:solidFill>
                          <a:schemeClr val="dk1"/>
                        </a:solidFill>
                        <a:latin typeface="+mn-lt"/>
                        <a:ea typeface="+mn-ea"/>
                        <a:cs typeface="+mn-cs"/>
                      </a:endParaRPr>
                    </a:p>
                    <a:p>
                      <a:pPr algn="ctr" fontAlgn="b"/>
                      <a:r>
                        <a:rPr lang="en-US" sz="1350" kern="1200" dirty="0">
                          <a:solidFill>
                            <a:schemeClr val="dk1"/>
                          </a:solidFill>
                          <a:latin typeface="+mn-lt"/>
                          <a:ea typeface="+mn-ea"/>
                          <a:cs typeface="+mn-cs"/>
                        </a:rPr>
                        <a:t>Heat Pump Condenser Water Piping Replacement Project</a:t>
                      </a:r>
                    </a:p>
                  </a:txBody>
                  <a:tcPr marL="9525" marR="9525" marT="9525" marB="0" anchor="ctr" anchorCtr="1"/>
                </a:tc>
                <a:tc>
                  <a:txBody>
                    <a:bodyPr/>
                    <a:lstStyle/>
                    <a:p>
                      <a:pPr algn="ctr" fontAlgn="b"/>
                      <a:r>
                        <a:rPr lang="en-US" sz="1350" kern="1200" dirty="0">
                          <a:solidFill>
                            <a:schemeClr val="dk1"/>
                          </a:solidFill>
                          <a:latin typeface="+mn-lt"/>
                          <a:ea typeface="+mn-ea"/>
                          <a:cs typeface="+mn-cs"/>
                        </a:rPr>
                        <a:t>Sioux City Transit</a:t>
                      </a:r>
                    </a:p>
                  </a:txBody>
                  <a:tcPr marL="9525" marR="9525" marT="9525" marB="0" anchor="ctr" anchorCtr="1"/>
                </a:tc>
                <a:tc>
                  <a:txBody>
                    <a:bodyPr/>
                    <a:lstStyle/>
                    <a:p>
                      <a:pPr algn="ctr" fontAlgn="b"/>
                      <a:r>
                        <a:rPr lang="en-US" sz="1350" kern="1200" dirty="0">
                          <a:solidFill>
                            <a:schemeClr val="dk1"/>
                          </a:solidFill>
                          <a:latin typeface="+mn-lt"/>
                          <a:ea typeface="+mn-ea"/>
                          <a:cs typeface="+mn-cs"/>
                        </a:rPr>
                        <a:t>$835,000</a:t>
                      </a:r>
                    </a:p>
                  </a:txBody>
                  <a:tcPr marL="9525" marR="9525" marT="9525" marB="0" anchor="ctr" anchorCtr="1"/>
                </a:tc>
                <a:tc>
                  <a:txBody>
                    <a:bodyPr/>
                    <a:lstStyle/>
                    <a:p>
                      <a:pPr algn="ctr" fontAlgn="b"/>
                      <a:r>
                        <a:rPr lang="en-US" sz="1350" kern="1200" dirty="0">
                          <a:solidFill>
                            <a:schemeClr val="dk1"/>
                          </a:solidFill>
                          <a:latin typeface="+mn-lt"/>
                          <a:ea typeface="+mn-ea"/>
                          <a:cs typeface="+mn-cs"/>
                        </a:rPr>
                        <a:t>$600,000</a:t>
                      </a:r>
                    </a:p>
                    <a:p>
                      <a:pPr algn="ctr" fontAlgn="b"/>
                      <a:r>
                        <a:rPr lang="en-US" sz="1350" kern="1200" dirty="0">
                          <a:solidFill>
                            <a:schemeClr val="dk1"/>
                          </a:solidFill>
                          <a:latin typeface="+mn-lt"/>
                          <a:ea typeface="+mn-ea"/>
                          <a:cs typeface="+mn-cs"/>
                        </a:rPr>
                        <a:t>(72%)</a:t>
                      </a:r>
                    </a:p>
                  </a:txBody>
                  <a:tcPr marL="9525" marR="9525" marT="9525" marB="0" anchor="ctr" anchorCtr="1"/>
                </a:tc>
                <a:tc>
                  <a:txBody>
                    <a:bodyPr/>
                    <a:lstStyle/>
                    <a:p>
                      <a:pPr algn="ctr" fontAlgn="b"/>
                      <a:r>
                        <a:rPr lang="en-US" sz="1350" kern="1200" dirty="0">
                          <a:solidFill>
                            <a:schemeClr val="dk1"/>
                          </a:solidFill>
                          <a:latin typeface="+mn-lt"/>
                          <a:ea typeface="+mn-ea"/>
                          <a:cs typeface="+mn-cs"/>
                        </a:rPr>
                        <a:t>$600,000</a:t>
                      </a:r>
                    </a:p>
                    <a:p>
                      <a:pPr algn="ctr" fontAlgn="b"/>
                      <a:r>
                        <a:rPr lang="en-US" sz="1350" kern="1200" dirty="0">
                          <a:solidFill>
                            <a:schemeClr val="dk1"/>
                          </a:solidFill>
                          <a:latin typeface="+mn-lt"/>
                          <a:ea typeface="+mn-ea"/>
                          <a:cs typeface="+mn-cs"/>
                        </a:rPr>
                        <a:t>(72%)</a:t>
                      </a:r>
                    </a:p>
                  </a:txBody>
                  <a:tcPr marL="9525" marR="9525" marT="9525" marB="0" anchor="ctr" anchorCtr="1"/>
                </a:tc>
                <a:extLst>
                  <a:ext uri="{0D108BD9-81ED-4DB2-BD59-A6C34878D82A}">
                    <a16:rowId xmlns:a16="http://schemas.microsoft.com/office/drawing/2014/main" val="44340887"/>
                  </a:ext>
                </a:extLst>
              </a:tr>
              <a:tr h="831950">
                <a:tc>
                  <a:txBody>
                    <a:bodyPr/>
                    <a:lstStyle/>
                    <a:p>
                      <a:pPr algn="ctr" fontAlgn="b"/>
                      <a:r>
                        <a:rPr lang="en-US" sz="1350" kern="1200" dirty="0">
                          <a:solidFill>
                            <a:schemeClr val="dk1"/>
                          </a:solidFill>
                          <a:latin typeface="+mn-lt"/>
                          <a:ea typeface="+mn-ea"/>
                          <a:cs typeface="+mn-cs"/>
                        </a:rPr>
                        <a:t>Two Bay Parking Garage for Indoor Storage</a:t>
                      </a:r>
                    </a:p>
                  </a:txBody>
                  <a:tcPr marL="9525" marR="9525" marT="9525" marB="0" anchor="ctr" anchorCtr="1"/>
                </a:tc>
                <a:tc>
                  <a:txBody>
                    <a:bodyPr/>
                    <a:lstStyle/>
                    <a:p>
                      <a:pPr algn="ctr" fontAlgn="b"/>
                      <a:r>
                        <a:rPr lang="en-US" sz="1350" kern="1200" dirty="0">
                          <a:solidFill>
                            <a:schemeClr val="dk1"/>
                          </a:solidFill>
                          <a:latin typeface="+mn-lt"/>
                          <a:ea typeface="+mn-ea"/>
                          <a:cs typeface="+mn-cs"/>
                        </a:rPr>
                        <a:t>North Iowa Area Council of Governments</a:t>
                      </a:r>
                    </a:p>
                  </a:txBody>
                  <a:tcPr marL="9525" marR="9525" marT="9525" marB="0" anchor="ctr" anchorCtr="1"/>
                </a:tc>
                <a:tc>
                  <a:txBody>
                    <a:bodyPr/>
                    <a:lstStyle/>
                    <a:p>
                      <a:pPr algn="ctr" fontAlgn="b"/>
                      <a:r>
                        <a:rPr lang="en-US" sz="1350" kern="1200" dirty="0">
                          <a:solidFill>
                            <a:schemeClr val="dk1"/>
                          </a:solidFill>
                          <a:latin typeface="+mn-lt"/>
                          <a:ea typeface="+mn-ea"/>
                          <a:cs typeface="+mn-cs"/>
                        </a:rPr>
                        <a:t>$625,000</a:t>
                      </a:r>
                    </a:p>
                  </a:txBody>
                  <a:tcPr marL="9525" marR="9525" marT="9525" marB="0" anchor="ctr" anchorCtr="1"/>
                </a:tc>
                <a:tc>
                  <a:txBody>
                    <a:bodyPr/>
                    <a:lstStyle/>
                    <a:p>
                      <a:pPr algn="ctr" fontAlgn="b"/>
                      <a:r>
                        <a:rPr lang="en-US" sz="1350" kern="1200" dirty="0">
                          <a:solidFill>
                            <a:schemeClr val="dk1"/>
                          </a:solidFill>
                          <a:latin typeface="+mn-lt"/>
                          <a:ea typeface="+mn-ea"/>
                          <a:cs typeface="+mn-cs"/>
                        </a:rPr>
                        <a:t>$500,000</a:t>
                      </a:r>
                    </a:p>
                    <a:p>
                      <a:pPr algn="ctr" fontAlgn="b"/>
                      <a:r>
                        <a:rPr lang="en-US" sz="1350" kern="1200" dirty="0">
                          <a:solidFill>
                            <a:schemeClr val="dk1"/>
                          </a:solidFill>
                          <a:latin typeface="+mn-lt"/>
                          <a:ea typeface="+mn-ea"/>
                          <a:cs typeface="+mn-cs"/>
                        </a:rPr>
                        <a:t>(80%)</a:t>
                      </a:r>
                    </a:p>
                  </a:txBody>
                  <a:tcPr marL="9525" marR="9525" marT="9525" marB="0" anchor="ctr" anchorCtr="1"/>
                </a:tc>
                <a:tc>
                  <a:txBody>
                    <a:bodyPr/>
                    <a:lstStyle/>
                    <a:p>
                      <a:pPr algn="ctr" fontAlgn="b"/>
                      <a:r>
                        <a:rPr lang="en-US" sz="1350" kern="1200" dirty="0">
                          <a:solidFill>
                            <a:schemeClr val="dk1"/>
                          </a:solidFill>
                          <a:latin typeface="+mn-lt"/>
                          <a:ea typeface="+mn-ea"/>
                          <a:cs typeface="+mn-cs"/>
                        </a:rPr>
                        <a:t>$500,000</a:t>
                      </a:r>
                    </a:p>
                    <a:p>
                      <a:pPr algn="ctr" fontAlgn="b"/>
                      <a:r>
                        <a:rPr lang="en-US" sz="1350" kern="1200" dirty="0">
                          <a:solidFill>
                            <a:schemeClr val="dk1"/>
                          </a:solidFill>
                          <a:latin typeface="+mn-lt"/>
                          <a:ea typeface="+mn-ea"/>
                          <a:cs typeface="+mn-cs"/>
                        </a:rPr>
                        <a:t>(80%)</a:t>
                      </a:r>
                    </a:p>
                  </a:txBody>
                  <a:tcPr marL="9525" marR="9525" marT="9525" marB="0" anchor="ctr" anchorCtr="1"/>
                </a:tc>
                <a:extLst>
                  <a:ext uri="{0D108BD9-81ED-4DB2-BD59-A6C34878D82A}">
                    <a16:rowId xmlns:a16="http://schemas.microsoft.com/office/drawing/2014/main" val="3558273023"/>
                  </a:ext>
                </a:extLst>
              </a:tr>
              <a:tr h="558848">
                <a:tc>
                  <a:txBody>
                    <a:bodyPr/>
                    <a:lstStyle/>
                    <a:p>
                      <a:pPr algn="ctr" fontAlgn="b"/>
                      <a:r>
                        <a:rPr lang="en-US" sz="1350" kern="1200" dirty="0">
                          <a:solidFill>
                            <a:schemeClr val="dk1"/>
                          </a:solidFill>
                          <a:latin typeface="+mn-lt"/>
                          <a:ea typeface="+mn-ea"/>
                          <a:cs typeface="+mn-cs"/>
                        </a:rPr>
                        <a:t>Bus Storage Facility Project</a:t>
                      </a:r>
                    </a:p>
                  </a:txBody>
                  <a:tcPr marL="9525" marR="9525" marT="9525" marB="0" anchor="ctr" anchorCtr="1"/>
                </a:tc>
                <a:tc>
                  <a:txBody>
                    <a:bodyPr/>
                    <a:lstStyle/>
                    <a:p>
                      <a:pPr algn="ctr" fontAlgn="b"/>
                      <a:r>
                        <a:rPr lang="en-US" sz="1350" kern="1200" dirty="0">
                          <a:solidFill>
                            <a:schemeClr val="dk1"/>
                          </a:solidFill>
                          <a:latin typeface="+mn-lt"/>
                          <a:ea typeface="+mn-ea"/>
                          <a:cs typeface="+mn-cs"/>
                        </a:rPr>
                        <a:t>River Bend Transit</a:t>
                      </a:r>
                    </a:p>
                  </a:txBody>
                  <a:tcPr marL="9525" marR="9525" marT="9525" marB="0" anchor="ctr" anchorCtr="1"/>
                </a:tc>
                <a:tc>
                  <a:txBody>
                    <a:bodyPr/>
                    <a:lstStyle/>
                    <a:p>
                      <a:pPr algn="ctr" fontAlgn="b"/>
                      <a:r>
                        <a:rPr lang="en-US" sz="1350" kern="1200" dirty="0">
                          <a:solidFill>
                            <a:schemeClr val="dk1"/>
                          </a:solidFill>
                          <a:latin typeface="+mn-lt"/>
                          <a:ea typeface="+mn-ea"/>
                          <a:cs typeface="+mn-cs"/>
                        </a:rPr>
                        <a:t>$137,000</a:t>
                      </a:r>
                    </a:p>
                  </a:txBody>
                  <a:tcPr marL="9525" marR="9525" marT="9525" marB="0" anchor="ctr" anchorCtr="1"/>
                </a:tc>
                <a:tc>
                  <a:txBody>
                    <a:bodyPr/>
                    <a:lstStyle/>
                    <a:p>
                      <a:pPr algn="ctr" fontAlgn="b"/>
                      <a:r>
                        <a:rPr lang="en-US" sz="1350" kern="1200" dirty="0">
                          <a:solidFill>
                            <a:schemeClr val="dk1"/>
                          </a:solidFill>
                          <a:latin typeface="+mn-lt"/>
                          <a:ea typeface="+mn-ea"/>
                          <a:cs typeface="+mn-cs"/>
                        </a:rPr>
                        <a:t>$109,600</a:t>
                      </a:r>
                    </a:p>
                    <a:p>
                      <a:pPr algn="ctr" fontAlgn="b"/>
                      <a:r>
                        <a:rPr lang="en-US" sz="1350" kern="1200" dirty="0">
                          <a:solidFill>
                            <a:schemeClr val="dk1"/>
                          </a:solidFill>
                          <a:latin typeface="+mn-lt"/>
                          <a:ea typeface="+mn-ea"/>
                          <a:cs typeface="+mn-cs"/>
                        </a:rPr>
                        <a:t>(80%)</a:t>
                      </a:r>
                    </a:p>
                  </a:txBody>
                  <a:tcPr marL="9525" marR="9525" marT="9525" marB="0" anchor="ctr" anchorCtr="1"/>
                </a:tc>
                <a:tc>
                  <a:txBody>
                    <a:bodyPr/>
                    <a:lstStyle/>
                    <a:p>
                      <a:pPr algn="ctr" fontAlgn="b"/>
                      <a:r>
                        <a:rPr lang="en-US" sz="1350" kern="1200" dirty="0">
                          <a:solidFill>
                            <a:schemeClr val="dk1"/>
                          </a:solidFill>
                          <a:latin typeface="+mn-lt"/>
                          <a:ea typeface="+mn-ea"/>
                          <a:cs typeface="+mn-cs"/>
                        </a:rPr>
                        <a:t>$109,600</a:t>
                      </a:r>
                    </a:p>
                    <a:p>
                      <a:pPr algn="ctr" fontAlgn="b"/>
                      <a:r>
                        <a:rPr lang="en-US" sz="1350" kern="1200" dirty="0">
                          <a:solidFill>
                            <a:schemeClr val="dk1"/>
                          </a:solidFill>
                          <a:latin typeface="+mn-lt"/>
                          <a:ea typeface="+mn-ea"/>
                          <a:cs typeface="+mn-cs"/>
                        </a:rPr>
                        <a:t>(80%)</a:t>
                      </a:r>
                    </a:p>
                  </a:txBody>
                  <a:tcPr marL="9525" marR="9525" marT="9525" marB="0" anchor="ctr" anchorCtr="1"/>
                </a:tc>
                <a:extLst>
                  <a:ext uri="{0D108BD9-81ED-4DB2-BD59-A6C34878D82A}">
                    <a16:rowId xmlns:a16="http://schemas.microsoft.com/office/drawing/2014/main" val="232708994"/>
                  </a:ext>
                </a:extLst>
              </a:tr>
              <a:tr h="558848">
                <a:tc>
                  <a:txBody>
                    <a:bodyPr/>
                    <a:lstStyle/>
                    <a:p>
                      <a:pPr algn="ctr" fontAlgn="b"/>
                      <a:r>
                        <a:rPr lang="en-US" sz="1350" kern="1200" dirty="0">
                          <a:solidFill>
                            <a:schemeClr val="dk1"/>
                          </a:solidFill>
                          <a:latin typeface="+mn-lt"/>
                          <a:ea typeface="+mn-ea"/>
                          <a:cs typeface="+mn-cs"/>
                        </a:rPr>
                        <a:t>Phase 1: Bus Storage Fire Mitigation Upgrade</a:t>
                      </a:r>
                    </a:p>
                  </a:txBody>
                  <a:tcPr marL="9525" marR="9525" marT="9525" marB="0" anchor="ctr" anchorCtr="1"/>
                </a:tc>
                <a:tc>
                  <a:txBody>
                    <a:bodyPr/>
                    <a:lstStyle/>
                    <a:p>
                      <a:pPr algn="ctr" fontAlgn="b"/>
                      <a:r>
                        <a:rPr lang="en-US" sz="1350" kern="1200" dirty="0">
                          <a:solidFill>
                            <a:schemeClr val="dk1"/>
                          </a:solidFill>
                          <a:latin typeface="+mn-lt"/>
                          <a:ea typeface="+mn-ea"/>
                          <a:cs typeface="+mn-cs"/>
                        </a:rPr>
                        <a:t>Ames Transit Agency</a:t>
                      </a:r>
                    </a:p>
                  </a:txBody>
                  <a:tcPr marL="9525" marR="9525" marT="9525" marB="0" anchor="ctr" anchorCtr="1"/>
                </a:tc>
                <a:tc>
                  <a:txBody>
                    <a:bodyPr/>
                    <a:lstStyle/>
                    <a:p>
                      <a:pPr algn="ctr" fontAlgn="b"/>
                      <a:r>
                        <a:rPr lang="en-US" sz="1350" kern="1200" dirty="0">
                          <a:solidFill>
                            <a:schemeClr val="dk1"/>
                          </a:solidFill>
                          <a:latin typeface="+mn-lt"/>
                          <a:ea typeface="+mn-ea"/>
                          <a:cs typeface="+mn-cs"/>
                        </a:rPr>
                        <a:t>$750,000</a:t>
                      </a:r>
                    </a:p>
                  </a:txBody>
                  <a:tcPr marL="9525" marR="9525" marT="9525" marB="0" anchor="ctr" anchorCtr="1"/>
                </a:tc>
                <a:tc>
                  <a:txBody>
                    <a:bodyPr/>
                    <a:lstStyle/>
                    <a:p>
                      <a:pPr algn="ctr" fontAlgn="b"/>
                      <a:r>
                        <a:rPr lang="en-US" sz="1350" kern="1200" dirty="0">
                          <a:solidFill>
                            <a:schemeClr val="dk1"/>
                          </a:solidFill>
                          <a:latin typeface="+mn-lt"/>
                          <a:ea typeface="+mn-ea"/>
                          <a:cs typeface="+mn-cs"/>
                        </a:rPr>
                        <a:t>$600,000</a:t>
                      </a:r>
                    </a:p>
                    <a:p>
                      <a:pPr algn="ctr" fontAlgn="b"/>
                      <a:r>
                        <a:rPr lang="en-US" sz="1350" kern="1200" dirty="0">
                          <a:solidFill>
                            <a:schemeClr val="dk1"/>
                          </a:solidFill>
                          <a:latin typeface="+mn-lt"/>
                          <a:ea typeface="+mn-ea"/>
                          <a:cs typeface="+mn-cs"/>
                        </a:rPr>
                        <a:t>(80%)</a:t>
                      </a:r>
                    </a:p>
                  </a:txBody>
                  <a:tcPr marL="9525" marR="9525" marT="9525" marB="0" anchor="ctr" anchorCtr="1"/>
                </a:tc>
                <a:tc>
                  <a:txBody>
                    <a:bodyPr/>
                    <a:lstStyle/>
                    <a:p>
                      <a:pPr algn="ctr" fontAlgn="b"/>
                      <a:r>
                        <a:rPr lang="en-US" sz="1350" kern="1200" dirty="0">
                          <a:solidFill>
                            <a:schemeClr val="dk1"/>
                          </a:solidFill>
                          <a:latin typeface="+mn-lt"/>
                          <a:ea typeface="+mn-ea"/>
                          <a:cs typeface="+mn-cs"/>
                        </a:rPr>
                        <a:t>$511,323</a:t>
                      </a:r>
                    </a:p>
                    <a:p>
                      <a:pPr algn="ctr" fontAlgn="b"/>
                      <a:r>
                        <a:rPr lang="en-US" sz="1350" kern="1200" dirty="0">
                          <a:solidFill>
                            <a:schemeClr val="dk1"/>
                          </a:solidFill>
                          <a:latin typeface="+mn-lt"/>
                          <a:ea typeface="+mn-ea"/>
                          <a:cs typeface="+mn-cs"/>
                        </a:rPr>
                        <a:t>(68%)</a:t>
                      </a:r>
                    </a:p>
                  </a:txBody>
                  <a:tcPr marL="9525" marR="9525" marT="9525" marB="0" anchor="ctr" anchorCtr="1"/>
                </a:tc>
                <a:extLst>
                  <a:ext uri="{0D108BD9-81ED-4DB2-BD59-A6C34878D82A}">
                    <a16:rowId xmlns:a16="http://schemas.microsoft.com/office/drawing/2014/main" val="2013036934"/>
                  </a:ext>
                </a:extLst>
              </a:tr>
            </a:tbl>
          </a:graphicData>
        </a:graphic>
      </p:graphicFrame>
      <p:sp>
        <p:nvSpPr>
          <p:cNvPr id="3" name="Text Placeholder 2">
            <a:extLst>
              <a:ext uri="{FF2B5EF4-FFF2-40B4-BE49-F238E27FC236}">
                <a16:creationId xmlns:a16="http://schemas.microsoft.com/office/drawing/2014/main" id="{E5ED6AE1-31C7-7F07-E4E9-194D7DB1DB29}"/>
              </a:ext>
            </a:extLst>
          </p:cNvPr>
          <p:cNvSpPr>
            <a:spLocks noGrp="1"/>
          </p:cNvSpPr>
          <p:nvPr>
            <p:ph type="body" sz="quarter" idx="18"/>
          </p:nvPr>
        </p:nvSpPr>
        <p:spPr/>
        <p:txBody>
          <a:bodyPr/>
          <a:lstStyle/>
          <a:p>
            <a:pPr algn="ctr"/>
            <a:r>
              <a:rPr lang="en-US" dirty="0"/>
              <a:t>Table of Projects Recommended For Award</a:t>
            </a:r>
          </a:p>
        </p:txBody>
      </p:sp>
      <p:sp>
        <p:nvSpPr>
          <p:cNvPr id="7" name="TextBox 6">
            <a:hlinkClick r:id="rId3" action="ppaction://hlinksldjump"/>
            <a:extLst>
              <a:ext uri="{FF2B5EF4-FFF2-40B4-BE49-F238E27FC236}">
                <a16:creationId xmlns:a16="http://schemas.microsoft.com/office/drawing/2014/main" id="{CDB8671B-428F-F359-A785-93685F4B705D}"/>
              </a:ext>
            </a:extLst>
          </p:cNvPr>
          <p:cNvSpPr txBox="1"/>
          <p:nvPr/>
        </p:nvSpPr>
        <p:spPr>
          <a:xfrm>
            <a:off x="754063" y="5667494"/>
            <a:ext cx="6000305"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hlinkClick r:id="rId3" action="ppaction://hlinksldjump"/>
              </a:rPr>
              <a:t>Jump to Projects Not Recommended For Award</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1279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6A2679D-6071-424D-B3C5-5A49D6B5E468}"/>
              </a:ext>
            </a:extLst>
          </p:cNvPr>
          <p:cNvSpPr>
            <a:spLocks noGrp="1"/>
          </p:cNvSpPr>
          <p:nvPr>
            <p:ph sz="quarter" idx="16"/>
          </p:nvPr>
        </p:nvSpPr>
        <p:spPr>
          <a:xfrm>
            <a:off x="1283668" y="3186029"/>
            <a:ext cx="4936331" cy="1343109"/>
          </a:xfrm>
          <a:prstGeom prst="rect">
            <a:avLst/>
          </a:prstGeom>
        </p:spPr>
        <p:txBody>
          <a:bodyPr/>
          <a:lstStyle/>
          <a:p>
            <a:pPr marL="0" indent="0">
              <a:buNone/>
            </a:pPr>
            <a:r>
              <a:rPr lang="en-US" b="1" spc="150" dirty="0">
                <a:latin typeface="Calibri" panose="020F0502020204030204" pitchFamily="34" charset="0"/>
                <a:cs typeface="Calibri" panose="020F0502020204030204" pitchFamily="34" charset="0"/>
              </a:rPr>
              <a:t>CONTACT NAME</a:t>
            </a:r>
          </a:p>
          <a:p>
            <a:pPr marL="0" indent="0">
              <a:buNone/>
            </a:pPr>
            <a:r>
              <a:rPr lang="en-US" spc="0" dirty="0">
                <a:latin typeface="Calibri" panose="020F0502020204030204" pitchFamily="34" charset="0"/>
                <a:cs typeface="Calibri" panose="020F0502020204030204" pitchFamily="34" charset="0"/>
              </a:rPr>
              <a:t>###-###-####</a:t>
            </a:r>
          </a:p>
          <a:p>
            <a:pPr marL="0" indent="0">
              <a:buNone/>
            </a:pPr>
            <a:r>
              <a:rPr lang="en-US" spc="0" dirty="0">
                <a:latin typeface="Calibri" panose="020F0502020204030204" pitchFamily="34" charset="0"/>
                <a:cs typeface="Calibri" panose="020F0502020204030204" pitchFamily="34" charset="0"/>
              </a:rPr>
              <a:t>email@iowadot.gov​</a:t>
            </a:r>
          </a:p>
          <a:p>
            <a:pPr marL="0" indent="0">
              <a:buNone/>
            </a:pPr>
            <a:r>
              <a:rPr lang="en-US" spc="0" dirty="0">
                <a:latin typeface="Calibri" panose="020F0502020204030204" pitchFamily="34" charset="0"/>
                <a:cs typeface="Calibri" panose="020F0502020204030204" pitchFamily="34" charset="0"/>
              </a:rPr>
              <a:t>iowadot.gov</a:t>
            </a:r>
          </a:p>
        </p:txBody>
      </p:sp>
      <p:sp>
        <p:nvSpPr>
          <p:cNvPr id="11" name="Text Placeholder 8">
            <a:extLst>
              <a:ext uri="{FF2B5EF4-FFF2-40B4-BE49-F238E27FC236}">
                <a16:creationId xmlns:a16="http://schemas.microsoft.com/office/drawing/2014/main" id="{C1B315FA-D4BE-46EE-F04E-730A253F49F2}"/>
              </a:ext>
            </a:extLst>
          </p:cNvPr>
          <p:cNvSpPr txBox="1">
            <a:spLocks/>
          </p:cNvSpPr>
          <p:nvPr/>
        </p:nvSpPr>
        <p:spPr>
          <a:xfrm>
            <a:off x="1283666" y="2389801"/>
            <a:ext cx="2569702" cy="35837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100000"/>
              </a:lnSpc>
              <a:spcBef>
                <a:spcPct val="0"/>
              </a:spcBef>
              <a:buNone/>
              <a:defRPr lang="en-US" sz="3200" b="1" kern="1200" spc="100" baseline="0">
                <a:solidFill>
                  <a:schemeClr val="accent1"/>
                </a:solidFill>
                <a:latin typeface="+mj-lt"/>
                <a:ea typeface="+mn-ea"/>
                <a:cs typeface="+mn-cs"/>
              </a:defRPr>
            </a:lvl1pPr>
          </a:lstStyle>
          <a:p>
            <a:r>
              <a:rPr lang="en-US" sz="2400" dirty="0"/>
              <a:t>Questions?</a:t>
            </a:r>
          </a:p>
        </p:txBody>
      </p:sp>
      <p:cxnSp>
        <p:nvCxnSpPr>
          <p:cNvPr id="9" name="Straight Connector 8">
            <a:extLst>
              <a:ext uri="{FF2B5EF4-FFF2-40B4-BE49-F238E27FC236}">
                <a16:creationId xmlns:a16="http://schemas.microsoft.com/office/drawing/2014/main" id="{7176BF94-91AA-0F1D-0CEE-F51BD8940908}"/>
              </a:ext>
            </a:extLst>
          </p:cNvPr>
          <p:cNvCxnSpPr/>
          <p:nvPr/>
        </p:nvCxnSpPr>
        <p:spPr>
          <a:xfrm>
            <a:off x="1350169" y="296296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E334FBEE-3CF1-ACF5-AF89-3913D211AA5A}"/>
              </a:ext>
            </a:extLst>
          </p:cNvPr>
          <p:cNvGrpSpPr/>
          <p:nvPr/>
        </p:nvGrpSpPr>
        <p:grpSpPr>
          <a:xfrm>
            <a:off x="770558" y="0"/>
            <a:ext cx="244954" cy="1094750"/>
            <a:chOff x="770558" y="0"/>
            <a:chExt cx="168795" cy="754380"/>
          </a:xfrm>
        </p:grpSpPr>
        <p:cxnSp>
          <p:nvCxnSpPr>
            <p:cNvPr id="3" name="Straight Connector 2">
              <a:extLst>
                <a:ext uri="{FF2B5EF4-FFF2-40B4-BE49-F238E27FC236}">
                  <a16:creationId xmlns:a16="http://schemas.microsoft.com/office/drawing/2014/main" id="{8D9DF08D-DD1D-DA96-F338-7E68C9958A59}"/>
                </a:ext>
                <a:ext uri="{C183D7F6-B498-43B3-948B-1728B52AA6E4}">
                  <adec:decorative xmlns:adec="http://schemas.microsoft.com/office/drawing/2017/decorative" val="1"/>
                </a:ext>
              </a:extLst>
            </p:cNvPr>
            <p:cNvCxnSpPr>
              <a:cxnSpLocks/>
            </p:cNvCxnSpPr>
            <p:nvPr/>
          </p:nvCxnSpPr>
          <p:spPr>
            <a:xfrm>
              <a:off x="854955" y="0"/>
              <a:ext cx="0" cy="75438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B40BBF4-0A67-7875-6D06-AEF4C69B6C7F}"/>
                </a:ext>
                <a:ext uri="{C183D7F6-B498-43B3-948B-1728B52AA6E4}">
                  <adec:decorative xmlns:adec="http://schemas.microsoft.com/office/drawing/2017/decorative" val="1"/>
                </a:ext>
              </a:extLst>
            </p:cNvPr>
            <p:cNvCxnSpPr>
              <a:cxnSpLocks/>
            </p:cNvCxnSpPr>
            <p:nvPr/>
          </p:nvCxnSpPr>
          <p:spPr>
            <a:xfrm>
              <a:off x="770558" y="0"/>
              <a:ext cx="0" cy="75438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DB7F03F-1D5D-9686-AA9D-8DCB8A424FB8}"/>
                </a:ext>
                <a:ext uri="{C183D7F6-B498-43B3-948B-1728B52AA6E4}">
                  <adec:decorative xmlns:adec="http://schemas.microsoft.com/office/drawing/2017/decorative" val="1"/>
                </a:ext>
              </a:extLst>
            </p:cNvPr>
            <p:cNvCxnSpPr>
              <a:cxnSpLocks/>
            </p:cNvCxnSpPr>
            <p:nvPr/>
          </p:nvCxnSpPr>
          <p:spPr>
            <a:xfrm>
              <a:off x="939353" y="0"/>
              <a:ext cx="0" cy="75438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EE06F803-C70C-B08D-7C23-019C1845E8C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73027" y="745414"/>
            <a:ext cx="6587305" cy="5090765"/>
          </a:xfrm>
          <a:prstGeom prst="rect">
            <a:avLst/>
          </a:prstGeom>
        </p:spPr>
      </p:pic>
      <p:sp>
        <p:nvSpPr>
          <p:cNvPr id="7" name="5-Point Star 17">
            <a:extLst>
              <a:ext uri="{FF2B5EF4-FFF2-40B4-BE49-F238E27FC236}">
                <a16:creationId xmlns:a16="http://schemas.microsoft.com/office/drawing/2014/main" id="{048CB3D4-3222-CC94-E292-E6EE205D966F}"/>
              </a:ext>
            </a:extLst>
          </p:cNvPr>
          <p:cNvSpPr/>
          <p:nvPr/>
        </p:nvSpPr>
        <p:spPr>
          <a:xfrm>
            <a:off x="7022209" y="3042013"/>
            <a:ext cx="288032" cy="288032"/>
          </a:xfrm>
          <a:prstGeom prst="star5">
            <a:avLst/>
          </a:prstGeom>
          <a:solidFill>
            <a:srgbClr val="FF9966">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5-Point Star 17">
            <a:extLst>
              <a:ext uri="{FF2B5EF4-FFF2-40B4-BE49-F238E27FC236}">
                <a16:creationId xmlns:a16="http://schemas.microsoft.com/office/drawing/2014/main" id="{854E7323-477D-0102-83C2-7ED1EAED5E55}"/>
              </a:ext>
            </a:extLst>
          </p:cNvPr>
          <p:cNvSpPr/>
          <p:nvPr/>
        </p:nvSpPr>
        <p:spPr>
          <a:xfrm>
            <a:off x="1608940" y="2280958"/>
            <a:ext cx="288032" cy="288032"/>
          </a:xfrm>
          <a:prstGeom prst="star5">
            <a:avLst/>
          </a:prstGeom>
          <a:solidFill>
            <a:srgbClr val="FF9966">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5-Point Star 17">
            <a:extLst>
              <a:ext uri="{FF2B5EF4-FFF2-40B4-BE49-F238E27FC236}">
                <a16:creationId xmlns:a16="http://schemas.microsoft.com/office/drawing/2014/main" id="{6EA7BB75-6DC6-62DE-A94A-97535CD49D09}"/>
              </a:ext>
            </a:extLst>
          </p:cNvPr>
          <p:cNvSpPr/>
          <p:nvPr/>
        </p:nvSpPr>
        <p:spPr>
          <a:xfrm>
            <a:off x="4003602" y="1326835"/>
            <a:ext cx="288032" cy="288032"/>
          </a:xfrm>
          <a:prstGeom prst="star5">
            <a:avLst/>
          </a:prstGeom>
          <a:solidFill>
            <a:srgbClr val="FF9966">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5-Point Star 17">
            <a:extLst>
              <a:ext uri="{FF2B5EF4-FFF2-40B4-BE49-F238E27FC236}">
                <a16:creationId xmlns:a16="http://schemas.microsoft.com/office/drawing/2014/main" id="{1CDD0261-B787-9D17-5934-570605D7AE7E}"/>
              </a:ext>
            </a:extLst>
          </p:cNvPr>
          <p:cNvSpPr/>
          <p:nvPr/>
        </p:nvSpPr>
        <p:spPr>
          <a:xfrm>
            <a:off x="4003602" y="2823089"/>
            <a:ext cx="288032" cy="288032"/>
          </a:xfrm>
          <a:prstGeom prst="star5">
            <a:avLst/>
          </a:prstGeom>
          <a:solidFill>
            <a:srgbClr val="FF9966">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0611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6A2679D-6071-424D-B3C5-5A49D6B5E468}"/>
              </a:ext>
            </a:extLst>
          </p:cNvPr>
          <p:cNvSpPr>
            <a:spLocks noGrp="1"/>
          </p:cNvSpPr>
          <p:nvPr>
            <p:ph sz="quarter" idx="16"/>
          </p:nvPr>
        </p:nvSpPr>
        <p:spPr>
          <a:xfrm>
            <a:off x="1283668" y="3186029"/>
            <a:ext cx="4936331" cy="1343109"/>
          </a:xfrm>
          <a:prstGeom prst="rect">
            <a:avLst/>
          </a:prstGeom>
        </p:spPr>
        <p:txBody>
          <a:bodyPr/>
          <a:lstStyle/>
          <a:p>
            <a:pPr marL="0" indent="0">
              <a:buNone/>
            </a:pPr>
            <a:r>
              <a:rPr lang="en-US" b="1" spc="150" dirty="0">
                <a:latin typeface="Calibri" panose="020F0502020204030204" pitchFamily="34" charset="0"/>
                <a:cs typeface="Calibri" panose="020F0502020204030204" pitchFamily="34" charset="0"/>
              </a:rPr>
              <a:t>Brent Paulsen</a:t>
            </a:r>
          </a:p>
          <a:p>
            <a:pPr marL="0" indent="0">
              <a:buNone/>
            </a:pPr>
            <a:r>
              <a:rPr lang="en-US" spc="0" dirty="0">
                <a:latin typeface="Calibri" panose="020F0502020204030204" pitchFamily="34" charset="0"/>
                <a:cs typeface="Calibri" panose="020F0502020204030204" pitchFamily="34" charset="0"/>
              </a:rPr>
              <a:t>515-239-1132</a:t>
            </a:r>
          </a:p>
          <a:p>
            <a:pPr marL="0" indent="0">
              <a:buNone/>
            </a:pPr>
            <a:r>
              <a:rPr lang="en-US" spc="0" dirty="0"/>
              <a:t>Brent.Paulsen</a:t>
            </a:r>
            <a:r>
              <a:rPr lang="en-US" spc="0" dirty="0">
                <a:latin typeface="Calibri" panose="020F0502020204030204" pitchFamily="34" charset="0"/>
                <a:cs typeface="Calibri" panose="020F0502020204030204" pitchFamily="34" charset="0"/>
              </a:rPr>
              <a:t>@iowadot.gov​</a:t>
            </a:r>
          </a:p>
          <a:p>
            <a:pPr marL="0" indent="0">
              <a:buNone/>
            </a:pPr>
            <a:r>
              <a:rPr lang="en-US" spc="0" dirty="0">
                <a:latin typeface="Calibri" panose="020F0502020204030204" pitchFamily="34" charset="0"/>
                <a:cs typeface="Calibri" panose="020F0502020204030204" pitchFamily="34" charset="0"/>
              </a:rPr>
              <a:t>iowadot.gov</a:t>
            </a:r>
          </a:p>
        </p:txBody>
      </p:sp>
      <p:sp>
        <p:nvSpPr>
          <p:cNvPr id="11" name="Text Placeholder 8">
            <a:extLst>
              <a:ext uri="{FF2B5EF4-FFF2-40B4-BE49-F238E27FC236}">
                <a16:creationId xmlns:a16="http://schemas.microsoft.com/office/drawing/2014/main" id="{C1B315FA-D4BE-46EE-F04E-730A253F49F2}"/>
              </a:ext>
            </a:extLst>
          </p:cNvPr>
          <p:cNvSpPr txBox="1">
            <a:spLocks/>
          </p:cNvSpPr>
          <p:nvPr/>
        </p:nvSpPr>
        <p:spPr>
          <a:xfrm>
            <a:off x="1283666" y="2389801"/>
            <a:ext cx="2569702" cy="35837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100000"/>
              </a:lnSpc>
              <a:spcBef>
                <a:spcPct val="0"/>
              </a:spcBef>
              <a:buNone/>
              <a:defRPr lang="en-US" sz="3200" b="1" kern="1200" spc="100" baseline="0">
                <a:solidFill>
                  <a:schemeClr val="accent1"/>
                </a:solidFill>
                <a:latin typeface="+mj-lt"/>
                <a:ea typeface="+mn-ea"/>
                <a:cs typeface="+mn-cs"/>
              </a:defRPr>
            </a:lvl1pPr>
          </a:lstStyle>
          <a:p>
            <a:r>
              <a:rPr lang="en-US" sz="2400" dirty="0"/>
              <a:t>Questions?</a:t>
            </a:r>
          </a:p>
        </p:txBody>
      </p:sp>
      <p:cxnSp>
        <p:nvCxnSpPr>
          <p:cNvPr id="9" name="Straight Connector 8">
            <a:extLst>
              <a:ext uri="{FF2B5EF4-FFF2-40B4-BE49-F238E27FC236}">
                <a16:creationId xmlns:a16="http://schemas.microsoft.com/office/drawing/2014/main" id="{7176BF94-91AA-0F1D-0CEE-F51BD8940908}"/>
              </a:ext>
            </a:extLst>
          </p:cNvPr>
          <p:cNvCxnSpPr/>
          <p:nvPr/>
        </p:nvCxnSpPr>
        <p:spPr>
          <a:xfrm>
            <a:off x="1350169" y="296296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E334FBEE-3CF1-ACF5-AF89-3913D211AA5A}"/>
              </a:ext>
            </a:extLst>
          </p:cNvPr>
          <p:cNvGrpSpPr/>
          <p:nvPr/>
        </p:nvGrpSpPr>
        <p:grpSpPr>
          <a:xfrm>
            <a:off x="770558" y="0"/>
            <a:ext cx="244954" cy="1094750"/>
            <a:chOff x="770558" y="0"/>
            <a:chExt cx="168795" cy="754380"/>
          </a:xfrm>
        </p:grpSpPr>
        <p:cxnSp>
          <p:nvCxnSpPr>
            <p:cNvPr id="3" name="Straight Connector 2">
              <a:extLst>
                <a:ext uri="{FF2B5EF4-FFF2-40B4-BE49-F238E27FC236}">
                  <a16:creationId xmlns:a16="http://schemas.microsoft.com/office/drawing/2014/main" id="{8D9DF08D-DD1D-DA96-F338-7E68C9958A59}"/>
                </a:ext>
                <a:ext uri="{C183D7F6-B498-43B3-948B-1728B52AA6E4}">
                  <adec:decorative xmlns:adec="http://schemas.microsoft.com/office/drawing/2017/decorative" val="1"/>
                </a:ext>
              </a:extLst>
            </p:cNvPr>
            <p:cNvCxnSpPr>
              <a:cxnSpLocks/>
            </p:cNvCxnSpPr>
            <p:nvPr/>
          </p:nvCxnSpPr>
          <p:spPr>
            <a:xfrm>
              <a:off x="854955" y="0"/>
              <a:ext cx="0" cy="75438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B40BBF4-0A67-7875-6D06-AEF4C69B6C7F}"/>
                </a:ext>
                <a:ext uri="{C183D7F6-B498-43B3-948B-1728B52AA6E4}">
                  <adec:decorative xmlns:adec="http://schemas.microsoft.com/office/drawing/2017/decorative" val="1"/>
                </a:ext>
              </a:extLst>
            </p:cNvPr>
            <p:cNvCxnSpPr>
              <a:cxnSpLocks/>
            </p:cNvCxnSpPr>
            <p:nvPr/>
          </p:nvCxnSpPr>
          <p:spPr>
            <a:xfrm>
              <a:off x="770558" y="0"/>
              <a:ext cx="0" cy="75438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DB7F03F-1D5D-9686-AA9D-8DCB8A424FB8}"/>
                </a:ext>
                <a:ext uri="{C183D7F6-B498-43B3-948B-1728B52AA6E4}">
                  <adec:decorative xmlns:adec="http://schemas.microsoft.com/office/drawing/2017/decorative" val="1"/>
                </a:ext>
              </a:extLst>
            </p:cNvPr>
            <p:cNvCxnSpPr>
              <a:cxnSpLocks/>
            </p:cNvCxnSpPr>
            <p:nvPr/>
          </p:nvCxnSpPr>
          <p:spPr>
            <a:xfrm>
              <a:off x="939353" y="0"/>
              <a:ext cx="0" cy="75438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877F8E23-F652-8E43-0883-72B5ACD03B51}"/>
              </a:ext>
            </a:extLst>
          </p:cNvPr>
          <p:cNvSpPr txBox="1"/>
          <p:nvPr/>
        </p:nvSpPr>
        <p:spPr>
          <a:xfrm>
            <a:off x="1283666" y="5207017"/>
            <a:ext cx="7477428" cy="646331"/>
          </a:xfrm>
          <a:prstGeom prst="rect">
            <a:avLst/>
          </a:prstGeom>
          <a:noFill/>
        </p:spPr>
        <p:txBody>
          <a:bodyPr wrap="square">
            <a:spAutoFit/>
          </a:bodyPr>
          <a:lstStyle/>
          <a:p>
            <a:pPr algn="ctr"/>
            <a:r>
              <a:rPr lang="en-US" sz="1800" dirty="0">
                <a:latin typeface="Calibri" panose="020F0502020204030204" pitchFamily="34" charset="0"/>
                <a:cs typeface="Calibri" panose="020F0502020204030204" pitchFamily="34" charset="0"/>
              </a:rPr>
              <a:t>For more information on Iowa’s public transit and intercity bus programs, visit</a:t>
            </a:r>
          </a:p>
          <a:p>
            <a:pPr algn="ctr">
              <a:buNone/>
            </a:pPr>
            <a:r>
              <a:rPr lang="en-US" sz="1800" dirty="0">
                <a:solidFill>
                  <a:srgbClr val="FF0000"/>
                </a:solidFill>
                <a:latin typeface="Calibri" panose="020F0502020204030204" pitchFamily="34" charset="0"/>
                <a:cs typeface="Calibri" panose="020F0502020204030204" pitchFamily="34" charset="0"/>
                <a:hlinkClick r:id="rId2"/>
              </a:rPr>
              <a:t>www.iowadot.gov/transit</a:t>
            </a:r>
            <a:endParaRPr lang="en-US" sz="18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5058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69C2A9-D8AD-4883-7A7D-E9CD22EE2E80}"/>
              </a:ext>
            </a:extLst>
          </p:cNvPr>
          <p:cNvSpPr>
            <a:spLocks noGrp="1"/>
          </p:cNvSpPr>
          <p:nvPr>
            <p:ph sz="quarter" idx="16"/>
          </p:nvPr>
        </p:nvSpPr>
        <p:spPr>
          <a:xfrm>
            <a:off x="754380" y="1920240"/>
            <a:ext cx="3817620" cy="3752963"/>
          </a:xfrm>
        </p:spPr>
        <p:txBody>
          <a:bodyPr/>
          <a:lstStyle/>
          <a:p>
            <a:pPr marL="0" indent="0">
              <a:buNone/>
            </a:pPr>
            <a:r>
              <a:rPr lang="en-US" b="1" kern="1200" dirty="0">
                <a:solidFill>
                  <a:schemeClr val="dk1"/>
                </a:solidFill>
              </a:rPr>
              <a:t>Sioux City Transit</a:t>
            </a:r>
          </a:p>
          <a:p>
            <a:pPr marL="0" indent="0">
              <a:buNone/>
            </a:pPr>
            <a:r>
              <a:rPr lang="en-US" b="1" kern="1200" dirty="0">
                <a:solidFill>
                  <a:schemeClr val="dk1"/>
                </a:solidFill>
              </a:rPr>
              <a:t>Heat Pump Condenser Water Piping Replacement Project</a:t>
            </a:r>
          </a:p>
          <a:p>
            <a:pPr marL="0" indent="0">
              <a:buNone/>
            </a:pPr>
            <a:r>
              <a:rPr lang="en-US" dirty="0">
                <a:solidFill>
                  <a:schemeClr val="dk1"/>
                </a:solidFill>
              </a:rPr>
              <a:t>This project will replace heat pumps and related piping at the Martin Luther King Jr. Transportation Center</a:t>
            </a:r>
            <a:endParaRPr lang="en-US" kern="1200" dirty="0">
              <a:solidFill>
                <a:schemeClr val="dk1"/>
              </a:solidFill>
            </a:endParaRPr>
          </a:p>
          <a:p>
            <a:pPr marL="0" indent="0">
              <a:buNone/>
            </a:pPr>
            <a:endParaRPr lang="en-US" kern="1200" dirty="0">
              <a:solidFill>
                <a:schemeClr val="dk1"/>
              </a:solidFill>
            </a:endParaRPr>
          </a:p>
          <a:p>
            <a:pPr marL="0" indent="0">
              <a:buNone/>
            </a:pPr>
            <a:r>
              <a:rPr lang="en-US" dirty="0">
                <a:solidFill>
                  <a:schemeClr val="dk1"/>
                </a:solidFill>
              </a:rPr>
              <a:t>Funding Request:	$625,000</a:t>
            </a:r>
            <a:endParaRPr lang="en-US" kern="1200" dirty="0">
              <a:solidFill>
                <a:schemeClr val="dk1"/>
              </a:solidFill>
            </a:endParaRPr>
          </a:p>
          <a:p>
            <a:pPr marL="0" indent="0">
              <a:buNone/>
            </a:pPr>
            <a:r>
              <a:rPr lang="en-US" dirty="0">
                <a:solidFill>
                  <a:schemeClr val="dk1"/>
                </a:solidFill>
              </a:rPr>
              <a:t>Recommended:	$500,000 (80%)</a:t>
            </a:r>
            <a:endParaRPr lang="en-US" sz="1400" dirty="0">
              <a:solidFill>
                <a:schemeClr val="dk1"/>
              </a:solidFill>
            </a:endParaRPr>
          </a:p>
          <a:p>
            <a:pPr marL="0" indent="0">
              <a:buNone/>
            </a:pPr>
            <a:r>
              <a:rPr lang="en-US" sz="1400" dirty="0">
                <a:solidFill>
                  <a:schemeClr val="dk1"/>
                </a:solidFill>
                <a:hlinkClick r:id="rId2" action="ppaction://hlinksldjump"/>
              </a:rPr>
              <a:t>Return to Table of Projects Recommended for Award</a:t>
            </a:r>
            <a:endParaRPr lang="en-US" dirty="0"/>
          </a:p>
        </p:txBody>
      </p:sp>
      <p:sp>
        <p:nvSpPr>
          <p:cNvPr id="3" name="Text Placeholder 2">
            <a:extLst>
              <a:ext uri="{FF2B5EF4-FFF2-40B4-BE49-F238E27FC236}">
                <a16:creationId xmlns:a16="http://schemas.microsoft.com/office/drawing/2014/main" id="{9103D62A-F4AE-DD52-11FF-263B69EAF93A}"/>
              </a:ext>
            </a:extLst>
          </p:cNvPr>
          <p:cNvSpPr>
            <a:spLocks noGrp="1"/>
          </p:cNvSpPr>
          <p:nvPr>
            <p:ph type="body" sz="quarter" idx="18"/>
          </p:nvPr>
        </p:nvSpPr>
        <p:spPr/>
        <p:txBody>
          <a:bodyPr/>
          <a:lstStyle/>
          <a:p>
            <a:r>
              <a:rPr lang="en-US" dirty="0"/>
              <a:t>Project Recommended </a:t>
            </a:r>
          </a:p>
          <a:p>
            <a:r>
              <a:rPr lang="en-US" dirty="0"/>
              <a:t>for Award</a:t>
            </a:r>
          </a:p>
        </p:txBody>
      </p:sp>
      <p:pic>
        <p:nvPicPr>
          <p:cNvPr id="5" name="Picture 4">
            <a:extLst>
              <a:ext uri="{FF2B5EF4-FFF2-40B4-BE49-F238E27FC236}">
                <a16:creationId xmlns:a16="http://schemas.microsoft.com/office/drawing/2014/main" id="{8AE0B21E-550E-B59E-F4EB-778B4706CFF8}"/>
              </a:ext>
            </a:extLst>
          </p:cNvPr>
          <p:cNvPicPr>
            <a:picLocks noChangeAspect="1"/>
          </p:cNvPicPr>
          <p:nvPr/>
        </p:nvPicPr>
        <p:blipFill>
          <a:blip r:embed="rId3"/>
          <a:stretch>
            <a:fillRect/>
          </a:stretch>
        </p:blipFill>
        <p:spPr>
          <a:xfrm>
            <a:off x="5014806" y="717042"/>
            <a:ext cx="3647172" cy="5220462"/>
          </a:xfrm>
          <a:prstGeom prst="rect">
            <a:avLst/>
          </a:prstGeom>
        </p:spPr>
      </p:pic>
    </p:spTree>
    <p:extLst>
      <p:ext uri="{BB962C8B-B14F-4D97-AF65-F5344CB8AC3E}">
        <p14:creationId xmlns:p14="http://schemas.microsoft.com/office/powerpoint/2010/main" val="13284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69C2A9-D8AD-4883-7A7D-E9CD22EE2E80}"/>
              </a:ext>
            </a:extLst>
          </p:cNvPr>
          <p:cNvSpPr>
            <a:spLocks noGrp="1"/>
          </p:cNvSpPr>
          <p:nvPr>
            <p:ph sz="quarter" idx="16"/>
          </p:nvPr>
        </p:nvSpPr>
        <p:spPr>
          <a:xfrm>
            <a:off x="754380" y="1920240"/>
            <a:ext cx="3817620" cy="3752963"/>
          </a:xfrm>
        </p:spPr>
        <p:txBody>
          <a:bodyPr/>
          <a:lstStyle/>
          <a:p>
            <a:pPr marL="0" indent="0">
              <a:buNone/>
            </a:pPr>
            <a:r>
              <a:rPr lang="en-US" b="1" kern="1200" dirty="0">
                <a:solidFill>
                  <a:schemeClr val="dk1"/>
                </a:solidFill>
              </a:rPr>
              <a:t>North Iowa Area Council of Governments</a:t>
            </a:r>
          </a:p>
          <a:p>
            <a:pPr marL="0" indent="0">
              <a:buNone/>
            </a:pPr>
            <a:r>
              <a:rPr lang="en-US" b="1" kern="1200" dirty="0">
                <a:solidFill>
                  <a:schemeClr val="dk1"/>
                </a:solidFill>
              </a:rPr>
              <a:t>Two Bay Parking Garage for Indoor Storage</a:t>
            </a:r>
          </a:p>
          <a:p>
            <a:pPr marL="0" indent="0">
              <a:buNone/>
            </a:pPr>
            <a:r>
              <a:rPr lang="en-US" dirty="0">
                <a:solidFill>
                  <a:schemeClr val="dk1"/>
                </a:solidFill>
              </a:rPr>
              <a:t>This project will provide indoor vehicle storage for NIACOG buses operated in the City of Forest City and Winnebago County.</a:t>
            </a:r>
            <a:endParaRPr lang="en-US" kern="1200" dirty="0">
              <a:solidFill>
                <a:schemeClr val="dk1"/>
              </a:solidFill>
            </a:endParaRPr>
          </a:p>
          <a:p>
            <a:pPr marL="0" indent="0">
              <a:buNone/>
            </a:pPr>
            <a:r>
              <a:rPr lang="en-US" dirty="0">
                <a:solidFill>
                  <a:schemeClr val="dk1"/>
                </a:solidFill>
              </a:rPr>
              <a:t>Funding Request: 	$625,000</a:t>
            </a:r>
            <a:endParaRPr lang="en-US" kern="1200" dirty="0">
              <a:solidFill>
                <a:schemeClr val="dk1"/>
              </a:solidFill>
            </a:endParaRPr>
          </a:p>
          <a:p>
            <a:pPr marL="0" indent="0">
              <a:buNone/>
            </a:pPr>
            <a:r>
              <a:rPr lang="en-US" dirty="0">
                <a:solidFill>
                  <a:schemeClr val="dk1"/>
                </a:solidFill>
              </a:rPr>
              <a:t>Recommended:	$500,000 (80%)</a:t>
            </a:r>
          </a:p>
          <a:p>
            <a:pPr marL="0" indent="0">
              <a:buNone/>
            </a:pPr>
            <a:r>
              <a:rPr lang="en-US" sz="1400" dirty="0">
                <a:solidFill>
                  <a:schemeClr val="dk1"/>
                </a:solidFill>
                <a:hlinkClick r:id="rId2" action="ppaction://hlinksldjump"/>
              </a:rPr>
              <a:t>Return to Table of Projects Recommended for Award</a:t>
            </a:r>
            <a:endParaRPr lang="en-US" sz="1400" dirty="0"/>
          </a:p>
          <a:p>
            <a:pPr marL="0" indent="0">
              <a:buNone/>
            </a:pPr>
            <a:endParaRPr lang="en-US" sz="1400" kern="1200" dirty="0">
              <a:solidFill>
                <a:schemeClr val="dk1"/>
              </a:solidFill>
              <a:hlinkClick r:id="rId2" action="ppaction://hlinksldjump"/>
            </a:endParaRPr>
          </a:p>
        </p:txBody>
      </p:sp>
      <p:sp>
        <p:nvSpPr>
          <p:cNvPr id="3" name="Text Placeholder 2">
            <a:extLst>
              <a:ext uri="{FF2B5EF4-FFF2-40B4-BE49-F238E27FC236}">
                <a16:creationId xmlns:a16="http://schemas.microsoft.com/office/drawing/2014/main" id="{9103D62A-F4AE-DD52-11FF-263B69EAF93A}"/>
              </a:ext>
            </a:extLst>
          </p:cNvPr>
          <p:cNvSpPr>
            <a:spLocks noGrp="1"/>
          </p:cNvSpPr>
          <p:nvPr>
            <p:ph type="body" sz="quarter" idx="18"/>
          </p:nvPr>
        </p:nvSpPr>
        <p:spPr/>
        <p:txBody>
          <a:bodyPr/>
          <a:lstStyle/>
          <a:p>
            <a:r>
              <a:rPr lang="en-US" dirty="0"/>
              <a:t>Project Recommended </a:t>
            </a:r>
          </a:p>
          <a:p>
            <a:r>
              <a:rPr lang="en-US" dirty="0"/>
              <a:t>for Award</a:t>
            </a:r>
          </a:p>
        </p:txBody>
      </p:sp>
      <p:pic>
        <p:nvPicPr>
          <p:cNvPr id="6" name="Picture 5">
            <a:extLst>
              <a:ext uri="{FF2B5EF4-FFF2-40B4-BE49-F238E27FC236}">
                <a16:creationId xmlns:a16="http://schemas.microsoft.com/office/drawing/2014/main" id="{CEE31AC1-EB7A-E93D-4FEF-3782C0632003}"/>
              </a:ext>
            </a:extLst>
          </p:cNvPr>
          <p:cNvPicPr>
            <a:picLocks noChangeAspect="1"/>
          </p:cNvPicPr>
          <p:nvPr/>
        </p:nvPicPr>
        <p:blipFill>
          <a:blip r:embed="rId3"/>
          <a:stretch>
            <a:fillRect/>
          </a:stretch>
        </p:blipFill>
        <p:spPr>
          <a:xfrm>
            <a:off x="4681728" y="1487425"/>
            <a:ext cx="3955908" cy="4364736"/>
          </a:xfrm>
          <a:prstGeom prst="rect">
            <a:avLst/>
          </a:prstGeom>
        </p:spPr>
      </p:pic>
    </p:spTree>
    <p:extLst>
      <p:ext uri="{BB962C8B-B14F-4D97-AF65-F5344CB8AC3E}">
        <p14:creationId xmlns:p14="http://schemas.microsoft.com/office/powerpoint/2010/main" val="35981612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New Iowa Branding">
      <a:dk1>
        <a:sysClr val="windowText" lastClr="000000"/>
      </a:dk1>
      <a:lt1>
        <a:sysClr val="window" lastClr="FFFFFF"/>
      </a:lt1>
      <a:dk2>
        <a:srgbClr val="4D4D4F"/>
      </a:dk2>
      <a:lt2>
        <a:srgbClr val="BFBFBF"/>
      </a:lt2>
      <a:accent1>
        <a:srgbClr val="03617A"/>
      </a:accent1>
      <a:accent2>
        <a:srgbClr val="C6D667"/>
      </a:accent2>
      <a:accent3>
        <a:srgbClr val="E0A624"/>
      </a:accent3>
      <a:accent4>
        <a:srgbClr val="19405B"/>
      </a:accent4>
      <a:accent5>
        <a:srgbClr val="70C8B8"/>
      </a:accent5>
      <a:accent6>
        <a:srgbClr val="2A6357"/>
      </a:accent6>
      <a:hlink>
        <a:srgbClr val="1C5DBA"/>
      </a:hlink>
      <a:folHlink>
        <a:srgbClr val="694B5F"/>
      </a:folHlink>
    </a:clrScheme>
    <a:fontScheme name="Iowa DOT">
      <a:majorFont>
        <a:latin typeface="Neue Haas Grotesk Text Pro"/>
        <a:ea typeface=""/>
        <a:cs typeface=""/>
      </a:majorFont>
      <a:minorFont>
        <a:latin typeface="P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odern Conference PPT_TM78544816_Win32_JC_v2.potx" id="{35CB27CA-E61E-4531-88B2-D5572B8A3A01}" vid="{854ED03E-8373-4C81-B2CB-0118884FF5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DE3569-F02A-48B1-8F6E-F11E8BF870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9B3369-3F0F-499C-9EE7-8EC46B6E8A79}">
  <ds:schemaRefs>
    <ds:schemaRef ds:uri="http://purl.org/dc/elements/1.1/"/>
    <ds:schemaRef ds:uri="http://schemas.microsoft.com/office/2006/metadata/properties"/>
    <ds:schemaRef ds:uri="http://schemas.microsoft.com/sharepoint/v3"/>
    <ds:schemaRef ds:uri="230e9df3-be65-4c73-a93b-d1236ebd677e"/>
    <ds:schemaRef ds:uri="http://purl.org/dc/term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CAC34B31-7353-4357-814E-0E5916A110F2}">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Modern conference presentation</Template>
  <TotalTime>3227</TotalTime>
  <Words>1034</Words>
  <Application>Microsoft Office PowerPoint</Application>
  <PresentationFormat>On-screen Show (4:3)</PresentationFormat>
  <Paragraphs>131</Paragraphs>
  <Slides>12</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PT Sans</vt:lpstr>
      <vt:lpstr>Calibri</vt:lpstr>
      <vt:lpstr>Neue Haas Grotesk Text Pro</vt:lpstr>
      <vt:lpstr>Arial</vt:lpstr>
      <vt:lpstr>Roboto Slab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Iowa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Meyer, Hillary</dc:creator>
  <cp:lastModifiedBy>Paulsen, Brent</cp:lastModifiedBy>
  <cp:revision>64</cp:revision>
  <dcterms:created xsi:type="dcterms:W3CDTF">2023-12-21T16:39:01Z</dcterms:created>
  <dcterms:modified xsi:type="dcterms:W3CDTF">2024-07-30T22:07:58Z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y fmtid="{D5CDD505-2E9C-101B-9397-08002B2CF9AE}" pid="4" name="ArticulateGUID">
    <vt:lpwstr>9DFC2674-CBAD-4243-8E3F-A62D1A9F64C9</vt:lpwstr>
  </property>
  <property fmtid="{D5CDD505-2E9C-101B-9397-08002B2CF9AE}" pid="5" name="ArticulatePath">
    <vt:lpwstr>Iowa-DOT-PPT-Template-Standard</vt:lpwstr>
  </property>
</Properties>
</file>