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99" r:id="rId6"/>
    <p:sldId id="300" r:id="rId7"/>
    <p:sldId id="305" r:id="rId8"/>
    <p:sldId id="303" r:id="rId9"/>
    <p:sldId id="304" r:id="rId10"/>
    <p:sldId id="269" r:id="rId11"/>
    <p:sldId id="270" r:id="rId12"/>
    <p:sldId id="301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eue Haas Grotesk Text Pro" panose="020B0504020202020204" pitchFamily="34" charset="0"/>
      <p:regular r:id="rId20"/>
      <p:bold r:id="rId21"/>
      <p:italic r:id="rId22"/>
      <p:boldItalic r:id="rId23"/>
    </p:embeddedFont>
    <p:embeddedFont>
      <p:font typeface="PT Sans" panose="020B0503020203020204" pitchFamily="34" charset="0"/>
      <p:regular r:id="rId24"/>
      <p:bold r:id="rId25"/>
      <p:italic r:id="rId26"/>
      <p:boldItalic r:id="rId27"/>
    </p:embeddedFont>
    <p:embeddedFont>
      <p:font typeface="Roboto Slab" pitchFamily="50" charset="0"/>
      <p:regular r:id="rId28"/>
      <p:bold r:id="rId29"/>
    </p:embeddedFont>
  </p:embeddedFontLst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04" autoAdjust="0"/>
    <p:restoredTop sz="95380" autoAdjust="0"/>
  </p:normalViewPr>
  <p:slideViewPr>
    <p:cSldViewPr snapToGrid="0">
      <p:cViewPr varScale="1">
        <p:scale>
          <a:sx n="81" d="100"/>
          <a:sy n="81" d="100"/>
        </p:scale>
        <p:origin x="96" y="6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72" y="59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ags" Target="tags/tag1.xml"/><Relationship Id="rId35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7/31/2024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164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902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509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85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25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23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4878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7D7554-D10C-4E29-B8E6-BB7111FA61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437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3424970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Federal Fiscal Year (FFY) 2024 Transit Program (Vehicle Replacement)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owadot.gov/transit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E4B82-5BBB-B56B-382A-1B9685A09A2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"/>
          <a:stretch/>
        </p:blipFill>
        <p:spPr>
          <a:xfrm rot="5400000">
            <a:off x="1186854" y="-1198252"/>
            <a:ext cx="6785837" cy="9182339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 dirty="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04811" y="5359754"/>
            <a:ext cx="11139167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Federal Fiscal Year (FFY) 2024 </a:t>
            </a:r>
          </a:p>
          <a:p>
            <a:pPr algn="ctr" eaLnBrk="1" hangingPunct="1">
              <a:lnSpc>
                <a:spcPct val="90000"/>
              </a:lnSpc>
            </a:pPr>
            <a:r>
              <a:rPr lang="en-US" altLang="en-US" sz="3600" dirty="0">
                <a:solidFill>
                  <a:schemeClr val="bg1"/>
                </a:solidFill>
                <a:latin typeface="PT Sans" panose="020B0503020203020204" pitchFamily="34" charset="0"/>
              </a:rPr>
              <a:t>Transit Program (Vehicle Replacement)</a:t>
            </a:r>
          </a:p>
          <a:p>
            <a:pPr algn="ctr" eaLnBrk="1" hangingPunct="1">
              <a:lnSpc>
                <a:spcPct val="90000"/>
              </a:lnSpc>
            </a:pPr>
            <a:endParaRPr lang="en-US" altLang="en-US" sz="3300" b="1" dirty="0">
              <a:solidFill>
                <a:schemeClr val="bg1"/>
              </a:solidFill>
              <a:latin typeface="+mj-lt"/>
              <a:ea typeface="Roboto Slab" pitchFamily="2" charset="0"/>
              <a:cs typeface="Roboto Slab" pitchFamily="2" charset="0"/>
            </a:endParaRP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endParaRPr lang="en-US" altLang="en-US" sz="2100" b="1" dirty="0">
              <a:solidFill>
                <a:schemeClr val="bg1"/>
              </a:solidFill>
              <a:latin typeface="Roboto Slab" pitchFamily="2" charset="0"/>
              <a:ea typeface="Roboto Slab" pitchFamily="2" charset="0"/>
              <a:cs typeface="PT Sans" panose="020B0503020203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 dirty="0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59AF3B16-3FC2-FE84-6EFE-7C8664AE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797" y="6329576"/>
            <a:ext cx="1604022" cy="4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Brent Paulsen</a:t>
            </a:r>
          </a:p>
          <a:p>
            <a:pPr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Transit Programs Manager</a:t>
            </a:r>
          </a:p>
        </p:txBody>
      </p:sp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81C0747B-1E0F-1C17-3F2A-F9A51F9301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5139" y="6290822"/>
            <a:ext cx="2206171" cy="56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  <a:spcAft>
                <a:spcPts val="450"/>
              </a:spcAft>
            </a:pPr>
            <a:r>
              <a:rPr lang="en-US" altLang="en-US" sz="900" dirty="0">
                <a:solidFill>
                  <a:schemeClr val="bg1"/>
                </a:solidFill>
                <a:latin typeface="+mn-lt"/>
                <a:ea typeface="PT Sans" panose="020B0503020203020204" pitchFamily="34" charset="0"/>
                <a:cs typeface="PT Sans" panose="020B0503020203020204" pitchFamily="34" charset="0"/>
              </a:rPr>
              <a:t> Commission Workshop   August 12,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119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Summary of Available Funding for FFY 2024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000" b="1" dirty="0"/>
              <a:t>5339 State Apportionments + CRP: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5339 Urban (50-200K population) – 	$1,227,451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5339 Statewide Non-urban – 		$4,000,000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Carbon Reduction Program – 		$3,000,000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Total Available –				$8,227,451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05017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73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344706"/>
            <a:ext cx="7635240" cy="3081647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Section 5339 Grants for Bus and Bus Facilities </a:t>
            </a:r>
            <a:br>
              <a:rPr lang="en-US" sz="2400" b="1" dirty="0">
                <a:solidFill>
                  <a:schemeClr val="accent1"/>
                </a:solidFill>
                <a:latin typeface="+mj-lt"/>
              </a:rPr>
            </a:br>
            <a:r>
              <a:rPr lang="en-US" sz="2400" b="1" dirty="0">
                <a:solidFill>
                  <a:schemeClr val="accent1"/>
                </a:solidFill>
                <a:latin typeface="+mj-lt"/>
              </a:rPr>
              <a:t>Formula Program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Purpose: Federal Transit Administration (FTA) program that provides funding to states and transit agencies through a statutory formula to replace, rehabilitate and purchase buses and related equipment and to construct bus-related facilities.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5339 Urban (50-200K population) – 	$1,227,451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5339 Statewide Non-urban – 		$4,000,000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Ten transit systems, thirty vehicles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80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68091"/>
            <a:ext cx="7635240" cy="3081647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Carbon Reduction Program (CRP)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1800" dirty="0"/>
              <a:t>Purpose: To develop</a:t>
            </a:r>
            <a:r>
              <a:rPr lang="en-US" b="0" i="0" dirty="0">
                <a:solidFill>
                  <a:srgbClr val="343F4E"/>
                </a:solidFill>
                <a:effectLst/>
              </a:rPr>
              <a:t> carbon reduction strategies and for projects to reduce transportation carbon dioxide emissions, including traffic management, public transportation, pedestrian facilities, alternative fuels, and port electrification. 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dirty="0"/>
              <a:t>– Carbon Reduction Program – 		$3,000,000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1800" dirty="0"/>
              <a:t>Six transit systems, nine vehicles 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endParaRPr lang="en-US" sz="1800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55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Project Distribution Criteria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1800" dirty="0"/>
              <a:t>Funds are distributed for bus replacement based on the Public Transit Management System (PTMS) process and the availability of local match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Prioritizes vehicle replacements based on the degree to which each vehicle exceeds the useful life for that particular vehicle type in terms of both age and accumulated mileage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The age, vehicle type, and mileage are maintained for all vehicles within the PTMS database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3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06FACBD-B244-4420-BE24-AD9110F31EC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754380" y="1611631"/>
            <a:ext cx="7635240" cy="2814722"/>
          </a:xfrm>
          <a:prstGeom prst="rect">
            <a:avLst/>
          </a:prstGeom>
        </p:spPr>
        <p:txBody>
          <a:bodyPr lIns="0"/>
          <a:lstStyle/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accent1"/>
                </a:solidFill>
                <a:latin typeface="+mj-lt"/>
              </a:rPr>
              <a:t>Summary</a:t>
            </a:r>
          </a:p>
          <a:p>
            <a:pPr marL="0" indent="0"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  <a:buNone/>
            </a:pPr>
            <a:r>
              <a:rPr lang="en-US" sz="1800" dirty="0"/>
              <a:t>Funds are distributed for bus replacement based on the Public Transit Management System (PTMS) process and the availability of local match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Eleven transit systems will be able to purchase 39 vehicles</a:t>
            </a:r>
          </a:p>
          <a:p>
            <a:pPr>
              <a:lnSpc>
                <a:spcPct val="90000"/>
              </a:lnSpc>
              <a:spcBef>
                <a:spcPts val="750"/>
              </a:spcBef>
              <a:spcAft>
                <a:spcPts val="1800"/>
              </a:spcAft>
            </a:pPr>
            <a:r>
              <a:rPr lang="en-US" sz="1800" dirty="0"/>
              <a:t>A detailed list of vehicles is included in the Federal Fiscal Year (FFY) 2024 Transit Program (Vehicle Replacements) Handout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146725D-2BB8-D597-D046-03F34CA6BB96}"/>
              </a:ext>
            </a:extLst>
          </p:cNvPr>
          <p:cNvCxnSpPr/>
          <p:nvPr/>
        </p:nvCxnSpPr>
        <p:spPr>
          <a:xfrm>
            <a:off x="754380" y="2115775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5693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7FC1767-38A8-CA99-C094-278EB7041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458549" cy="6513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3AC432D-D294-5BEE-BBC8-E0BB808A2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48127" y="1518479"/>
            <a:ext cx="5095874" cy="3620624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10800000" algn="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endParaRPr lang="en-US" sz="1350" dirty="0"/>
          </a:p>
        </p:txBody>
      </p:sp>
      <p:sp>
        <p:nvSpPr>
          <p:cNvPr id="32" name="Content Placeholder 31">
            <a:extLst>
              <a:ext uri="{FF2B5EF4-FFF2-40B4-BE49-F238E27FC236}">
                <a16:creationId xmlns:a16="http://schemas.microsoft.com/office/drawing/2014/main" id="{92C11CD2-BF1E-4CC9-83F6-2C46282A584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048126" y="1724214"/>
            <a:ext cx="5095873" cy="2616042"/>
          </a:xfrm>
          <a:prstGeom prst="rect">
            <a:avLst/>
          </a:prstGeom>
        </p:spPr>
        <p:txBody>
          <a:bodyPr lIns="342900" rIns="342900"/>
          <a:lstStyle/>
          <a:p>
            <a:pPr marL="0" indent="0">
              <a:spcBef>
                <a:spcPct val="0"/>
              </a:spcBef>
              <a:spcAft>
                <a:spcPts val="180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Recommendation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Total capital funds available and recommended for reprogramming: $8,227,451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Eleven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transit systems will be able to purchase </a:t>
            </a:r>
            <a:r>
              <a:rPr lang="en-US" dirty="0">
                <a:solidFill>
                  <a:schemeClr val="bg1"/>
                </a:solidFill>
              </a:rPr>
              <a:t>39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vehicles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list of vehicles is included in the Federal Fiscal Year (FFY) 2024 Transit Program (Vehicle Replacements) Handout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5BDECC8-6894-AE57-95F3-BE290B84923B}"/>
              </a:ext>
            </a:extLst>
          </p:cNvPr>
          <p:cNvCxnSpPr/>
          <p:nvPr/>
        </p:nvCxnSpPr>
        <p:spPr>
          <a:xfrm>
            <a:off x="4407694" y="2283678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Isosceles Triangle 30">
            <a:extLst>
              <a:ext uri="{FF2B5EF4-FFF2-40B4-BE49-F238E27FC236}">
                <a16:creationId xmlns:a16="http://schemas.microsoft.com/office/drawing/2014/main" id="{8A7DD3BC-4EF1-04E7-B597-029D459514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2374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128183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3668" y="3186029"/>
            <a:ext cx="4936331" cy="13431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CONTACT NAME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###-###-####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email@iowadot.gov​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E06F803-C70C-B08D-7C23-019C1845E8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27" y="745414"/>
            <a:ext cx="6587305" cy="5090765"/>
          </a:xfrm>
          <a:prstGeom prst="rect">
            <a:avLst/>
          </a:prstGeom>
        </p:spPr>
      </p:pic>
      <p:sp>
        <p:nvSpPr>
          <p:cNvPr id="7" name="5-Point Star 17">
            <a:extLst>
              <a:ext uri="{FF2B5EF4-FFF2-40B4-BE49-F238E27FC236}">
                <a16:creationId xmlns:a16="http://schemas.microsoft.com/office/drawing/2014/main" id="{048CB3D4-3222-CC94-E292-E6EE205D966F}"/>
              </a:ext>
            </a:extLst>
          </p:cNvPr>
          <p:cNvSpPr/>
          <p:nvPr/>
        </p:nvSpPr>
        <p:spPr>
          <a:xfrm>
            <a:off x="6014693" y="3176945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7">
            <a:extLst>
              <a:ext uri="{FF2B5EF4-FFF2-40B4-BE49-F238E27FC236}">
                <a16:creationId xmlns:a16="http://schemas.microsoft.com/office/drawing/2014/main" id="{6EA7BB75-6DC6-62DE-A94A-97535CD49D09}"/>
              </a:ext>
            </a:extLst>
          </p:cNvPr>
          <p:cNvSpPr/>
          <p:nvPr/>
        </p:nvSpPr>
        <p:spPr>
          <a:xfrm>
            <a:off x="5898663" y="2786463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7">
            <a:extLst>
              <a:ext uri="{FF2B5EF4-FFF2-40B4-BE49-F238E27FC236}">
                <a16:creationId xmlns:a16="http://schemas.microsoft.com/office/drawing/2014/main" id="{29792904-372B-756C-CD85-88BAF15FD50D}"/>
              </a:ext>
            </a:extLst>
          </p:cNvPr>
          <p:cNvSpPr/>
          <p:nvPr/>
        </p:nvSpPr>
        <p:spPr>
          <a:xfrm>
            <a:off x="5472189" y="2679073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7">
            <a:extLst>
              <a:ext uri="{FF2B5EF4-FFF2-40B4-BE49-F238E27FC236}">
                <a16:creationId xmlns:a16="http://schemas.microsoft.com/office/drawing/2014/main" id="{C46D7C8A-1C6B-2793-243D-F7F187DDD0BE}"/>
              </a:ext>
            </a:extLst>
          </p:cNvPr>
          <p:cNvSpPr/>
          <p:nvPr/>
        </p:nvSpPr>
        <p:spPr>
          <a:xfrm>
            <a:off x="2498718" y="3689732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7">
            <a:extLst>
              <a:ext uri="{FF2B5EF4-FFF2-40B4-BE49-F238E27FC236}">
                <a16:creationId xmlns:a16="http://schemas.microsoft.com/office/drawing/2014/main" id="{E42DEA41-A09A-0F13-8B37-474B3E687D0D}"/>
              </a:ext>
            </a:extLst>
          </p:cNvPr>
          <p:cNvSpPr/>
          <p:nvPr/>
        </p:nvSpPr>
        <p:spPr>
          <a:xfrm>
            <a:off x="6385450" y="2245785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EEBFAB19-57F9-0D9C-D734-08770F6907A6}"/>
              </a:ext>
            </a:extLst>
          </p:cNvPr>
          <p:cNvSpPr/>
          <p:nvPr/>
        </p:nvSpPr>
        <p:spPr>
          <a:xfrm>
            <a:off x="1947265" y="1821706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5-Point Star 17">
            <a:extLst>
              <a:ext uri="{FF2B5EF4-FFF2-40B4-BE49-F238E27FC236}">
                <a16:creationId xmlns:a16="http://schemas.microsoft.com/office/drawing/2014/main" id="{6BBD23C7-44F8-562A-CF2B-D3A730EC6EF4}"/>
              </a:ext>
            </a:extLst>
          </p:cNvPr>
          <p:cNvSpPr/>
          <p:nvPr/>
        </p:nvSpPr>
        <p:spPr>
          <a:xfrm>
            <a:off x="4566679" y="1360789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5-Point Star 17">
            <a:extLst>
              <a:ext uri="{FF2B5EF4-FFF2-40B4-BE49-F238E27FC236}">
                <a16:creationId xmlns:a16="http://schemas.microsoft.com/office/drawing/2014/main" id="{199E9E8C-E8AF-B591-412C-4029C3882BAA}"/>
              </a:ext>
            </a:extLst>
          </p:cNvPr>
          <p:cNvSpPr/>
          <p:nvPr/>
        </p:nvSpPr>
        <p:spPr>
          <a:xfrm>
            <a:off x="6385450" y="3746156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5-Point Star 17">
            <a:extLst>
              <a:ext uri="{FF2B5EF4-FFF2-40B4-BE49-F238E27FC236}">
                <a16:creationId xmlns:a16="http://schemas.microsoft.com/office/drawing/2014/main" id="{5D30AA5A-2C2E-E8A5-1629-D9269A77CD9C}"/>
              </a:ext>
            </a:extLst>
          </p:cNvPr>
          <p:cNvSpPr/>
          <p:nvPr/>
        </p:nvSpPr>
        <p:spPr>
          <a:xfrm>
            <a:off x="6901202" y="2818944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5-Point Star 17">
            <a:extLst>
              <a:ext uri="{FF2B5EF4-FFF2-40B4-BE49-F238E27FC236}">
                <a16:creationId xmlns:a16="http://schemas.microsoft.com/office/drawing/2014/main" id="{2E1379F6-9F11-B39A-F4BF-F846B80F2445}"/>
              </a:ext>
            </a:extLst>
          </p:cNvPr>
          <p:cNvSpPr/>
          <p:nvPr/>
        </p:nvSpPr>
        <p:spPr>
          <a:xfrm>
            <a:off x="5054584" y="2227851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5-Point Star 17">
            <a:extLst>
              <a:ext uri="{FF2B5EF4-FFF2-40B4-BE49-F238E27FC236}">
                <a16:creationId xmlns:a16="http://schemas.microsoft.com/office/drawing/2014/main" id="{60B052CE-4D90-3AE4-26B8-4B130307DA17}"/>
              </a:ext>
            </a:extLst>
          </p:cNvPr>
          <p:cNvSpPr/>
          <p:nvPr/>
        </p:nvSpPr>
        <p:spPr>
          <a:xfrm>
            <a:off x="1446183" y="2196372"/>
            <a:ext cx="288032" cy="288032"/>
          </a:xfrm>
          <a:prstGeom prst="star5">
            <a:avLst/>
          </a:prstGeom>
          <a:solidFill>
            <a:srgbClr val="FF9966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6A2679D-6071-424D-B3C5-5A49D6B5E468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283668" y="3186029"/>
            <a:ext cx="4936331" cy="1343109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spc="150" dirty="0">
                <a:latin typeface="Calibri" panose="020F0502020204030204" pitchFamily="34" charset="0"/>
                <a:cs typeface="Calibri" panose="020F0502020204030204" pitchFamily="34" charset="0"/>
              </a:rPr>
              <a:t>Brent Paulsen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515-239-1132</a:t>
            </a:r>
          </a:p>
          <a:p>
            <a:pPr marL="0" indent="0">
              <a:buNone/>
            </a:pPr>
            <a:r>
              <a:rPr lang="en-US" spc="0" dirty="0"/>
              <a:t>Brent.Paulsen</a:t>
            </a: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@iowadot.gov​</a:t>
            </a:r>
          </a:p>
          <a:p>
            <a:pPr marL="0" indent="0">
              <a:buNone/>
            </a:pPr>
            <a:r>
              <a:rPr lang="en-US" spc="0" dirty="0">
                <a:latin typeface="Calibri" panose="020F0502020204030204" pitchFamily="34" charset="0"/>
                <a:cs typeface="Calibri" panose="020F0502020204030204" pitchFamily="34" charset="0"/>
              </a:rPr>
              <a:t>iowadot.gov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77F8E23-F652-8E43-0883-72B5ACD03B51}"/>
              </a:ext>
            </a:extLst>
          </p:cNvPr>
          <p:cNvSpPr txBox="1"/>
          <p:nvPr/>
        </p:nvSpPr>
        <p:spPr>
          <a:xfrm>
            <a:off x="1283666" y="5207017"/>
            <a:ext cx="74774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 on Iowa’s public transit and intercity bus programs, visit</a:t>
            </a:r>
          </a:p>
          <a:p>
            <a:pPr algn="ctr">
              <a:buNone/>
            </a:pP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www.iowadot.gov/transit</a:t>
            </a:r>
            <a:endParaRPr lang="en-US" sz="1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58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9B3369-3F0F-499C-9EE7-8EC46B6E8A7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3278</TotalTime>
  <Words>437</Words>
  <Application>Microsoft Office PowerPoint</Application>
  <PresentationFormat>On-screen Show (4:3)</PresentationFormat>
  <Paragraphs>53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Roboto Slab</vt:lpstr>
      <vt:lpstr>PT Sans</vt:lpstr>
      <vt:lpstr>Calibri</vt:lpstr>
      <vt:lpstr>Neue Haas Grotesk Text Pro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Anderson, Stuart</cp:lastModifiedBy>
  <cp:revision>49</cp:revision>
  <dcterms:created xsi:type="dcterms:W3CDTF">2023-12-21T16:39:01Z</dcterms:created>
  <dcterms:modified xsi:type="dcterms:W3CDTF">2024-07-31T20:24:43Z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