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21"/>
  </p:notesMasterIdLst>
  <p:sldIdLst>
    <p:sldId id="306" r:id="rId3"/>
    <p:sldId id="334" r:id="rId4"/>
    <p:sldId id="348" r:id="rId5"/>
    <p:sldId id="347" r:id="rId6"/>
    <p:sldId id="349" r:id="rId7"/>
    <p:sldId id="350" r:id="rId8"/>
    <p:sldId id="346" r:id="rId9"/>
    <p:sldId id="336" r:id="rId10"/>
    <p:sldId id="337" r:id="rId11"/>
    <p:sldId id="338" r:id="rId12"/>
    <p:sldId id="339" r:id="rId13"/>
    <p:sldId id="340" r:id="rId14"/>
    <p:sldId id="341" r:id="rId15"/>
    <p:sldId id="342" r:id="rId16"/>
    <p:sldId id="343" r:id="rId17"/>
    <p:sldId id="344" r:id="rId18"/>
    <p:sldId id="333" r:id="rId19"/>
    <p:sldId id="335" r:id="rId2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5896" autoAdjust="0"/>
  </p:normalViewPr>
  <p:slideViewPr>
    <p:cSldViewPr snapToGrid="0">
      <p:cViewPr varScale="1">
        <p:scale>
          <a:sx n="106" d="100"/>
          <a:sy n="106" d="100"/>
        </p:scale>
        <p:origin x="166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8/6/2024</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and industrial buildings on the side.">
            <a:extLst>
              <a:ext uri="{FF2B5EF4-FFF2-40B4-BE49-F238E27FC236}">
                <a16:creationId xmlns:a16="http://schemas.microsoft.com/office/drawing/2014/main" id="{E9AC6CB9-4857-BBD1-61AA-B2AF7A15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 y="0"/>
            <a:ext cx="9240714" cy="6858000"/>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6"/>
            <a:ext cx="9164638" cy="130088"/>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Revitalize Iowa’s Sound Economy</a:t>
            </a:r>
          </a:p>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Disaster Recovery Local Development Program</a:t>
            </a:r>
          </a:p>
          <a:p>
            <a:pPr algn="ctr" eaLnBrk="1" fontAlgn="auto" hangingPunct="1">
              <a:lnSpc>
                <a:spcPct val="90000"/>
              </a:lnSpc>
              <a:spcBef>
                <a:spcPts val="0"/>
              </a:spcBef>
              <a:spcAft>
                <a:spcPts val="0"/>
              </a:spcAft>
              <a:defRPr/>
            </a:pPr>
            <a:endParaRPr lang="en-US" altLang="en-US" sz="3264" b="1" dirty="0">
              <a:solidFill>
                <a:schemeClr val="bg1"/>
              </a:solidFill>
              <a:latin typeface="Roboto Slab" pitchFamily="2" charset="0"/>
              <a:ea typeface="Roboto Slab" pitchFamily="2" charset="0"/>
              <a:cs typeface="Roboto Slab" pitchFamily="2" charset="0"/>
            </a:endParaRP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Draft Proposal</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047365" y="6509542"/>
            <a:ext cx="798513"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8/12/2024</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72682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Grant Program Administration Team Lead</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542455"/>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RISE-Eligible Development</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Contingent on majority of area being developed with typical RISE-eligible uses</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Purpose to retain jobs, sustain local business, stimulate investment, promote future growth, preserve economic viability contributing to economic vitality of the state</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Add definition of Disaster Recovery Local Development to Commission Policies including statement of purpose</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270370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49" y="1123950"/>
            <a:ext cx="8252304"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Area Business Support &amp; Justification</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None required (airport development does require support from businesses hinging on airport access)</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Should include letters of interest from businesses considering relocation and support from others</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Add definition of Disaster Recovery Local Development to Commission Policies including letters of interest or support</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275968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49" y="1123950"/>
            <a:ext cx="8252304"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Application Scoring/Review</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Competitive review and scoring per Administrative Rules 163.1; 163.11(6); 163.11(7)</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Same as existing</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None needed</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348654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49" y="1123950"/>
            <a:ext cx="8252304"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Incurring Reimbursable Costs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Limited to those incurred post-award and post-agreement execution per Administrative Rule 163.12(3) with exceptions of 163.9</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Same as existing with staff working closely with city or county project sponsor to accelerate schedule as allowed</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None needed</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413413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49" y="1123950"/>
            <a:ext cx="8252304"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Reporting</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Accomplishment Report at 3 years addressing development, retained/created jobs, capital investment</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Same as existing plus additional development in the area</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Add definition of Disaster Recovery Local Development to Commission Policies including description of reporting requirements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75991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49" y="1123950"/>
            <a:ext cx="8252304"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Settlement</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May be subject to settlement if development does not meet contingency</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Project monitoring to gauge program effectiveness and not as basis for settlement</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Add definition of Disaster Recovery Local Development to Commission Policies including description of reporting requirements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358246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49" y="1123950"/>
            <a:ext cx="8252304"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Next Steps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Commission questions &amp; input</a:t>
            </a:r>
          </a:p>
          <a:p>
            <a:pPr eaLnBrk="1" hangingPunct="1">
              <a:spcBef>
                <a:spcPts val="2000"/>
              </a:spcBef>
            </a:pPr>
            <a:r>
              <a:rPr lang="en-US" altLang="en-US" sz="2200" dirty="0">
                <a:latin typeface="PT Sans Pro" panose="020B0503020203020204" pitchFamily="34" charset="0"/>
              </a:rPr>
              <a:t>Outreach to partner agencies and prospective applicants</a:t>
            </a:r>
          </a:p>
          <a:p>
            <a:pPr eaLnBrk="1" hangingPunct="1">
              <a:spcBef>
                <a:spcPts val="2000"/>
              </a:spcBef>
            </a:pPr>
            <a:r>
              <a:rPr lang="en-US" altLang="en-US" sz="2200" dirty="0">
                <a:latin typeface="PT Sans Pro" panose="020B0503020203020204" pitchFamily="34" charset="0"/>
              </a:rPr>
              <a:t>September Commission Workshop and Business Meeting</a:t>
            </a:r>
          </a:p>
          <a:p>
            <a:pPr eaLnBrk="1" hangingPunct="1">
              <a:spcBef>
                <a:spcPts val="2000"/>
              </a:spcBef>
            </a:pPr>
            <a:r>
              <a:rPr lang="en-US" altLang="en-US" sz="2200" dirty="0">
                <a:latin typeface="PT Sans Pro" panose="020B0503020203020204" pitchFamily="34" charset="0"/>
              </a:rPr>
              <a:t>Consideration of applications received September 1</a:t>
            </a:r>
          </a:p>
          <a:p>
            <a:pPr eaLnBrk="1" hangingPunct="1">
              <a:spcBef>
                <a:spcPts val="2000"/>
              </a:spcBef>
            </a:pPr>
            <a:r>
              <a:rPr lang="en-US" altLang="en-US" sz="2200" dirty="0">
                <a:latin typeface="PT Sans Pro" panose="020B0503020203020204" pitchFamily="34" charset="0"/>
              </a:rPr>
              <a:t>Solicitation of applications for February 1 deadline</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275592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Monthly Program Financial Report</a:t>
            </a:r>
          </a:p>
          <a:p>
            <a:pPr algn="ctr" eaLnBrk="1" fontAlgn="auto" hangingPunct="1">
              <a:spcBef>
                <a:spcPct val="0"/>
              </a:spcBef>
              <a:spcAft>
                <a:spcPts val="0"/>
              </a:spcAft>
              <a:buFontTx/>
              <a:buNone/>
              <a:defRPr/>
            </a:pPr>
            <a:r>
              <a:rPr lang="en-US" altLang="en-US" sz="1400" dirty="0">
                <a:solidFill>
                  <a:schemeClr val="tx2"/>
                </a:solidFill>
                <a:cs typeface="Roboto Slab" pitchFamily="2" charset="0"/>
              </a:rPr>
              <a:t>Funded annually with dedicated state motor fuel and special fuel tax revenues</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17</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71494230"/>
              </p:ext>
            </p:extLst>
          </p:nvPr>
        </p:nvGraphicFramePr>
        <p:xfrm>
          <a:off x="360485" y="1610485"/>
          <a:ext cx="8394457" cy="3525186"/>
        </p:xfrm>
        <a:graphic>
          <a:graphicData uri="http://schemas.openxmlformats.org/drawingml/2006/table">
            <a:tbl>
              <a:tblPr firstRow="1" bandRow="1">
                <a:tableStyleId>{3B4B98B0-60AC-42C2-AFA5-B58CD77FA1E5}</a:tableStyleId>
              </a:tblPr>
              <a:tblGrid>
                <a:gridCol w="4674978">
                  <a:extLst>
                    <a:ext uri="{9D8B030D-6E8A-4147-A177-3AD203B41FA5}">
                      <a16:colId xmlns:a16="http://schemas.microsoft.com/office/drawing/2014/main" val="72594445"/>
                    </a:ext>
                  </a:extLst>
                </a:gridCol>
                <a:gridCol w="1791222">
                  <a:extLst>
                    <a:ext uri="{9D8B030D-6E8A-4147-A177-3AD203B41FA5}">
                      <a16:colId xmlns:a16="http://schemas.microsoft.com/office/drawing/2014/main" val="4070867964"/>
                    </a:ext>
                  </a:extLst>
                </a:gridCol>
                <a:gridCol w="1928257">
                  <a:extLst>
                    <a:ext uri="{9D8B030D-6E8A-4147-A177-3AD203B41FA5}">
                      <a16:colId xmlns:a16="http://schemas.microsoft.com/office/drawing/2014/main" val="1421192905"/>
                    </a:ext>
                  </a:extLst>
                </a:gridCol>
              </a:tblGrid>
              <a:tr h="363640">
                <a:tc>
                  <a:txBody>
                    <a:bodyPr/>
                    <a:lstStyle/>
                    <a:p>
                      <a:pPr algn="l"/>
                      <a:endPar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City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County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654553">
                <a:tc>
                  <a:txBody>
                    <a:bodyPr/>
                    <a:lstStyle/>
                    <a:p>
                      <a:r>
                        <a:rPr lang="en-US" sz="1800" b="0" dirty="0">
                          <a:solidFill>
                            <a:schemeClr val="tx1"/>
                          </a:solidFill>
                          <a:latin typeface="+mn-lt"/>
                          <a:ea typeface="PT Sans" panose="020B0503020203090204" pitchFamily="34" charset="0"/>
                        </a:rPr>
                        <a:t>FY2024 Projected Total RISE Road Use Tax Fund (RUTF) Revenue </a:t>
                      </a:r>
                      <a:r>
                        <a:rPr lang="en-US" sz="1800" b="0" baseline="30000" dirty="0">
                          <a:solidFill>
                            <a:schemeClr val="tx1"/>
                          </a:solidFill>
                          <a:latin typeface="+mn-lt"/>
                          <a:ea typeface="PT Sans" panose="020B0503020203090204" pitchFamily="34" charset="0"/>
                        </a:rPr>
                        <a:t>1</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0" dirty="0">
                          <a:solidFill>
                            <a:schemeClr val="tx1"/>
                          </a:solidFill>
                          <a:latin typeface="+mn-lt"/>
                          <a:ea typeface="PT Sans" panose="020B0503020203090204" pitchFamily="34" charset="0"/>
                          <a:cs typeface="Calibri" panose="020F0502020204030204" pitchFamily="34" charset="0"/>
                        </a:rPr>
                        <a:t>$11,759,666</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$5,879,833</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654553">
                <a:tc>
                  <a:txBody>
                    <a:bodyPr/>
                    <a:lstStyle/>
                    <a:p>
                      <a:pPr marL="0" algn="l" defTabSz="685812" rtl="0" eaLnBrk="1" latinLnBrk="0" hangingPunct="1"/>
                      <a:r>
                        <a:rPr lang="en-US" sz="1800" b="0" dirty="0">
                          <a:latin typeface="+mn-lt"/>
                        </a:rPr>
                        <a:t>Actual RISE Revenue Received as of 6/30/2024 </a:t>
                      </a:r>
                      <a:r>
                        <a:rPr lang="en-US" sz="1800" b="0" baseline="30000" dirty="0">
                          <a:latin typeface="+mn-lt"/>
                        </a:rPr>
                        <a:t>2</a:t>
                      </a:r>
                    </a:p>
                    <a:p>
                      <a:pPr marL="0" algn="l" defTabSz="685812" rtl="0" eaLnBrk="1" latinLnBrk="0" hangingPunct="1"/>
                      <a:r>
                        <a:rPr lang="en-US" sz="1400" b="0" dirty="0">
                          <a:latin typeface="+mn-lt"/>
                        </a:rPr>
                        <a:t>(% of FY2024 Projected Revenue)</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algn="ctr" defTabSz="685812" rtl="0" eaLnBrk="1" latinLnBrk="0" hangingPunct="1"/>
                      <a:r>
                        <a:rPr lang="en-US" sz="1800" b="0" kern="1200" dirty="0">
                          <a:solidFill>
                            <a:schemeClr val="tx1"/>
                          </a:solidFill>
                          <a:latin typeface="+mn-lt"/>
                          <a:ea typeface="PT Sans" panose="020B0503020203090204" pitchFamily="34" charset="0"/>
                          <a:cs typeface="+mn-cs"/>
                        </a:rPr>
                        <a:t>$11,910,181</a:t>
                      </a:r>
                    </a:p>
                    <a:p>
                      <a:pPr marL="0" algn="ctr" defTabSz="685812" rtl="0" eaLnBrk="1" latinLnBrk="0" hangingPunct="1"/>
                      <a:r>
                        <a:rPr lang="en-US" sz="1800" b="0" kern="1200" dirty="0">
                          <a:solidFill>
                            <a:schemeClr val="tx1"/>
                          </a:solidFill>
                          <a:latin typeface="+mn-lt"/>
                          <a:ea typeface="PT Sans" panose="020B0503020203090204" pitchFamily="34" charset="0"/>
                          <a:cs typeface="+mn-cs"/>
                        </a:rPr>
                        <a:t>(101.3%)</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$5,805,967</a:t>
                      </a:r>
                    </a:p>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(98.7%)</a:t>
                      </a:r>
                    </a:p>
                  </a:txBody>
                  <a:tcPr marL="68580" marR="68580" marT="34290" marB="34290">
                    <a:lnT>
                      <a:noFill/>
                    </a:lnT>
                  </a:tcPr>
                </a:tc>
                <a:extLst>
                  <a:ext uri="{0D108BD9-81ED-4DB2-BD59-A6C34878D82A}">
                    <a16:rowId xmlns:a16="http://schemas.microsoft.com/office/drawing/2014/main" val="3634561679"/>
                  </a:ext>
                </a:extLst>
              </a:tr>
              <a:tr h="654553">
                <a:tc>
                  <a:txBody>
                    <a:bodyPr/>
                    <a:lstStyle/>
                    <a:p>
                      <a:pPr algn="l"/>
                      <a:r>
                        <a:rPr lang="en-US" sz="1800" dirty="0">
                          <a:latin typeface="+mn-lt"/>
                          <a:cs typeface="Calibri" panose="020F0502020204030204" pitchFamily="34" charset="0"/>
                        </a:rPr>
                        <a:t>FY2024 RISE Funds Awarded as of 6/30/2024</a:t>
                      </a:r>
                    </a:p>
                    <a:p>
                      <a:pPr algn="l"/>
                      <a:r>
                        <a:rPr lang="en-US" sz="1400" dirty="0">
                          <a:latin typeface="+mn-lt"/>
                          <a:cs typeface="Calibri" panose="020F0502020204030204" pitchFamily="34" charset="0"/>
                        </a:rPr>
                        <a:t>(% of Projected Total RUTF committed)</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dirty="0">
                          <a:latin typeface="+mn-lt"/>
                          <a:cs typeface="Calibri" panose="020F0502020204030204" pitchFamily="34" charset="0"/>
                        </a:rPr>
                        <a:t>$9,277,297</a:t>
                      </a:r>
                    </a:p>
                    <a:p>
                      <a:pPr algn="ctr"/>
                      <a:r>
                        <a:rPr lang="en-US" sz="1800" dirty="0">
                          <a:latin typeface="+mn-lt"/>
                          <a:cs typeface="Calibri" panose="020F0502020204030204" pitchFamily="34" charset="0"/>
                        </a:rPr>
                        <a:t>(78.9%)</a:t>
                      </a:r>
                    </a:p>
                  </a:txBody>
                  <a:tcPr marL="68580" marR="68580" marT="34290" marB="34290">
                    <a:solidFill>
                      <a:schemeClr val="accent1">
                        <a:lumMod val="20000"/>
                        <a:lumOff val="80000"/>
                      </a:schemeClr>
                    </a:solidFill>
                  </a:tcPr>
                </a:tc>
                <a:tc>
                  <a:txBody>
                    <a:bodyPr/>
                    <a:lstStyle/>
                    <a:p>
                      <a:pPr algn="ctr"/>
                      <a:r>
                        <a:rPr lang="en-US" sz="1800" b="0" kern="1200" dirty="0">
                          <a:solidFill>
                            <a:schemeClr val="tx1"/>
                          </a:solidFill>
                          <a:latin typeface="+mn-lt"/>
                          <a:ea typeface="PT Sans" panose="020B0503020203090204" pitchFamily="34" charset="0"/>
                          <a:cs typeface="+mn-cs"/>
                        </a:rPr>
                        <a:t>$0 </a:t>
                      </a:r>
                    </a:p>
                    <a:p>
                      <a:pPr algn="ctr"/>
                      <a:r>
                        <a:rPr lang="en-US" sz="1800" b="0" kern="1200" dirty="0">
                          <a:solidFill>
                            <a:schemeClr val="tx1"/>
                          </a:solidFill>
                          <a:latin typeface="+mn-lt"/>
                          <a:ea typeface="PT Sans" panose="020B0503020203090204" pitchFamily="34" charset="0"/>
                          <a:cs typeface="+mn-cs"/>
                        </a:rPr>
                        <a:t>(0%)</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0751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Fund Balance as of 6/30/2024</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Calibri" panose="020F0502020204030204" pitchFamily="34" charset="0"/>
                        </a:rPr>
                        <a:t>$54,491,279</a:t>
                      </a: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$20,931,080</a:t>
                      </a:r>
                    </a:p>
                  </a:txBody>
                  <a:tcPr marL="68580" marR="68580" marT="34290" marB="34290">
                    <a:noFill/>
                  </a:tcPr>
                </a:tc>
                <a:extLst>
                  <a:ext uri="{0D108BD9-81ED-4DB2-BD59-A6C34878D82A}">
                    <a16:rowId xmlns:a16="http://schemas.microsoft.com/office/drawing/2014/main" val="3867944804"/>
                  </a:ext>
                </a:extLst>
              </a:tr>
              <a:tr h="42673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Outstanding Commitments as of 6/30/2024</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($40,958,641)</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($17,160,520)</a:t>
                      </a:r>
                    </a:p>
                  </a:txBody>
                  <a:tcPr marL="68580" marR="68580" marT="34290" marB="34290"/>
                </a:tc>
                <a:extLst>
                  <a:ext uri="{0D108BD9-81ED-4DB2-BD59-A6C34878D82A}">
                    <a16:rowId xmlns:a16="http://schemas.microsoft.com/office/drawing/2014/main" val="443468655"/>
                  </a:ext>
                </a:extLst>
              </a:tr>
              <a:tr h="36364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Uncommitted Balance as of 6/30/2024</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$13,532,638</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$3,770,560</a:t>
                      </a:r>
                    </a:p>
                  </a:txBody>
                  <a:tcPr marL="68580" marR="68580" marT="34290" marB="34290"/>
                </a:tc>
                <a:extLst>
                  <a:ext uri="{0D108BD9-81ED-4DB2-BD59-A6C34878D82A}">
                    <a16:rowId xmlns:a16="http://schemas.microsoft.com/office/drawing/2014/main" val="667426394"/>
                  </a:ext>
                </a:extLst>
              </a:tr>
            </a:tbl>
          </a:graphicData>
        </a:graphic>
      </p:graphicFrame>
      <p:sp>
        <p:nvSpPr>
          <p:cNvPr id="3" name="TextBox 2">
            <a:extLst>
              <a:ext uri="{FF2B5EF4-FFF2-40B4-BE49-F238E27FC236}">
                <a16:creationId xmlns:a16="http://schemas.microsoft.com/office/drawing/2014/main" id="{CC4FEDE5-C2E8-B6D1-8E09-6AF05701B096}"/>
              </a:ext>
            </a:extLst>
          </p:cNvPr>
          <p:cNvSpPr txBox="1"/>
          <p:nvPr/>
        </p:nvSpPr>
        <p:spPr>
          <a:xfrm>
            <a:off x="360485" y="5360238"/>
            <a:ext cx="8394456" cy="954107"/>
          </a:xfrm>
          <a:prstGeom prst="rect">
            <a:avLst/>
          </a:prstGeom>
          <a:noFill/>
        </p:spPr>
        <p:txBody>
          <a:bodyPr wrap="square" rtlCol="0">
            <a:spAutoFit/>
          </a:bodyPr>
          <a:lstStyle/>
          <a:p>
            <a:r>
              <a:rPr lang="en-US" sz="1400" baseline="30000" dirty="0"/>
              <a:t>1</a:t>
            </a:r>
            <a:r>
              <a:rPr lang="en-US" sz="1400" dirty="0"/>
              <a:t> Calculation based on FY2023 average monthly RISE RUTF revenue of $979,972 to the city RISE fund and $489,986 to the county RISE fund. As of 6/30/2024, FY2024 is 100% complete.</a:t>
            </a:r>
          </a:p>
          <a:p>
            <a:r>
              <a:rPr lang="en-US" sz="1400" baseline="30000" dirty="0"/>
              <a:t>2</a:t>
            </a:r>
            <a:r>
              <a:rPr lang="en-US" sz="1400" dirty="0"/>
              <a:t> Actual RISE revenue includes RUTF revenue, loan repayments, and project settlements. These revenue sources are variable and are not included in projections.</a:t>
            </a:r>
          </a:p>
        </p:txBody>
      </p:sp>
    </p:spTree>
    <p:extLst>
      <p:ext uri="{BB962C8B-B14F-4D97-AF65-F5344CB8AC3E}">
        <p14:creationId xmlns:p14="http://schemas.microsoft.com/office/powerpoint/2010/main" val="258830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County RISE Fund Reversion</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770115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Iowa Code 315.4:</a:t>
            </a:r>
          </a:p>
          <a:p>
            <a:pPr lvl="1" eaLnBrk="1" hangingPunct="1">
              <a:spcBef>
                <a:spcPts val="2000"/>
              </a:spcBef>
            </a:pPr>
            <a:r>
              <a:rPr lang="en-US" altLang="en-US" sz="1900" dirty="0">
                <a:latin typeface="PT Sans Pro" panose="020B0503020203020204" pitchFamily="34" charset="0"/>
              </a:rPr>
              <a:t>All uncommitted moneys in the RISE fund on June 30 of each year which are allocated for the use of counties on secondary road projects shall be credited to the secondary road fund. Purpose: To promote economic development through roadway improvements</a:t>
            </a:r>
          </a:p>
          <a:p>
            <a:pPr eaLnBrk="1" hangingPunct="1">
              <a:spcBef>
                <a:spcPts val="2000"/>
              </a:spcBef>
            </a:pPr>
            <a:r>
              <a:rPr lang="en-US" altLang="en-US" sz="2200" dirty="0">
                <a:latin typeface="PT Sans Pro" panose="020B0503020203020204" pitchFamily="34" charset="0"/>
              </a:rPr>
              <a:t>FY24 County RISE Fund revenue = $5,805,967</a:t>
            </a:r>
          </a:p>
          <a:p>
            <a:pPr eaLnBrk="1" hangingPunct="1">
              <a:spcBef>
                <a:spcPts val="2000"/>
              </a:spcBef>
            </a:pPr>
            <a:r>
              <a:rPr lang="en-US" altLang="en-US" sz="2200" dirty="0">
                <a:latin typeface="PT Sans Pro" panose="020B0503020203020204" pitchFamily="34" charset="0"/>
              </a:rPr>
              <a:t>Zero awards in FY2024 </a:t>
            </a:r>
          </a:p>
          <a:p>
            <a:pPr eaLnBrk="1" hangingPunct="1">
              <a:spcBef>
                <a:spcPts val="2000"/>
              </a:spcBef>
            </a:pPr>
            <a:r>
              <a:rPr lang="en-US" altLang="en-US" sz="2200" dirty="0">
                <a:latin typeface="PT Sans Pro" panose="020B0503020203020204" pitchFamily="34" charset="0"/>
              </a:rPr>
              <a:t>$3,770,560 will be reverted following overcommitment in FY2023</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321350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Purpose of RISE</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1985 to promote economic development through roadway improvements</a:t>
            </a:r>
          </a:p>
          <a:p>
            <a:pPr eaLnBrk="1" hangingPunct="1">
              <a:spcBef>
                <a:spcPts val="2000"/>
              </a:spcBef>
            </a:pPr>
            <a:r>
              <a:rPr lang="en-US" altLang="en-US" sz="2200" dirty="0">
                <a:latin typeface="PT Sans Pro" panose="020B0503020203020204" pitchFamily="34" charset="0"/>
              </a:rPr>
              <a:t>For use in the establishment, construction, and maintenance of roads and streets which promote economic development in the state</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21835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Statutes, Regulations, Policies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Iowa Code Chapter 315</a:t>
            </a:r>
          </a:p>
          <a:p>
            <a:pPr eaLnBrk="1" hangingPunct="1">
              <a:spcBef>
                <a:spcPts val="2000"/>
              </a:spcBef>
            </a:pPr>
            <a:r>
              <a:rPr lang="en-US" altLang="en-US" sz="2200" dirty="0">
                <a:latin typeface="PT Sans Pro" panose="020B0503020203020204" pitchFamily="34" charset="0"/>
              </a:rPr>
              <a:t>Iowa Administrative Rules 761 – 163</a:t>
            </a:r>
          </a:p>
          <a:p>
            <a:pPr eaLnBrk="1" hangingPunct="1">
              <a:spcBef>
                <a:spcPts val="2000"/>
              </a:spcBef>
            </a:pPr>
            <a:r>
              <a:rPr lang="en-US" altLang="en-US" sz="2200" dirty="0">
                <a:latin typeface="PT Sans Pro" panose="020B0503020203020204" pitchFamily="34" charset="0"/>
              </a:rPr>
              <a:t>Iowa Transportation Commission Policies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97184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Types of Projects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Immediate Opportunity</a:t>
            </a:r>
          </a:p>
          <a:p>
            <a:pPr eaLnBrk="1" hangingPunct="1">
              <a:spcBef>
                <a:spcPts val="2000"/>
              </a:spcBef>
            </a:pPr>
            <a:r>
              <a:rPr lang="en-US" altLang="en-US" sz="2200" dirty="0">
                <a:latin typeface="PT Sans Pro" panose="020B0503020203020204" pitchFamily="34" charset="0"/>
              </a:rPr>
              <a:t>Local Development</a:t>
            </a:r>
          </a:p>
          <a:p>
            <a:pPr lvl="1" eaLnBrk="1" hangingPunct="1">
              <a:spcBef>
                <a:spcPts val="2000"/>
              </a:spcBef>
            </a:pPr>
            <a:r>
              <a:rPr lang="en-US" altLang="en-US" sz="1900" dirty="0">
                <a:latin typeface="PT Sans Pro" panose="020B0503020203020204" pitchFamily="34" charset="0"/>
              </a:rPr>
              <a:t>Standard</a:t>
            </a:r>
          </a:p>
          <a:p>
            <a:pPr lvl="1" eaLnBrk="1" hangingPunct="1">
              <a:spcBef>
                <a:spcPts val="2000"/>
              </a:spcBef>
            </a:pPr>
            <a:r>
              <a:rPr lang="en-US" altLang="en-US" sz="1900" dirty="0">
                <a:latin typeface="PT Sans Pro" panose="020B0503020203020204" pitchFamily="34" charset="0"/>
              </a:rPr>
              <a:t>Certified Sites</a:t>
            </a:r>
          </a:p>
          <a:p>
            <a:pPr lvl="1" eaLnBrk="1" hangingPunct="1">
              <a:spcBef>
                <a:spcPts val="2000"/>
              </a:spcBef>
            </a:pPr>
            <a:r>
              <a:rPr lang="en-US" altLang="en-US" sz="1900" dirty="0">
                <a:latin typeface="PT Sans Pro" panose="020B0503020203020204" pitchFamily="34" charset="0"/>
              </a:rPr>
              <a:t>Airport</a:t>
            </a:r>
          </a:p>
          <a:p>
            <a:pPr lvl="1" eaLnBrk="1" hangingPunct="1">
              <a:spcBef>
                <a:spcPts val="2000"/>
              </a:spcBef>
            </a:pPr>
            <a:r>
              <a:rPr lang="en-US" altLang="en-US" sz="1900" dirty="0">
                <a:latin typeface="PT Sans Pro" panose="020B0503020203020204" pitchFamily="34" charset="0"/>
              </a:rPr>
              <a:t>University Research Parks</a:t>
            </a:r>
            <a:endParaRPr lang="en-US" altLang="en-US" sz="22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351288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How does the purpose of RISE apply today?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Economic development issue where the provision of transportation networks plays a role</a:t>
            </a:r>
          </a:p>
          <a:p>
            <a:pPr eaLnBrk="1" hangingPunct="1">
              <a:spcBef>
                <a:spcPts val="2000"/>
              </a:spcBef>
            </a:pPr>
            <a:r>
              <a:rPr lang="en-US" altLang="en-US" sz="2200" dirty="0">
                <a:latin typeface="PT Sans Pro" panose="020B0503020203020204" pitchFamily="34" charset="0"/>
              </a:rPr>
              <a:t>Flexibility to be reactive to conditions on the ground</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83097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Proposal</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RISE Disaster Recovery Local Development Program</a:t>
            </a:r>
          </a:p>
          <a:p>
            <a:pPr eaLnBrk="1" hangingPunct="1">
              <a:spcBef>
                <a:spcPts val="2000"/>
              </a:spcBef>
            </a:pPr>
            <a:r>
              <a:rPr lang="en-US" altLang="en-US" sz="2200" dirty="0">
                <a:latin typeface="PT Sans Pro" panose="020B0503020203020204" pitchFamily="34" charset="0"/>
              </a:rPr>
              <a:t>Leveraging experience from innovation of the program over last 10 years</a:t>
            </a:r>
          </a:p>
          <a:p>
            <a:pPr eaLnBrk="1" hangingPunct="1">
              <a:spcBef>
                <a:spcPts val="2000"/>
              </a:spcBef>
            </a:pPr>
            <a:r>
              <a:rPr lang="en-US" altLang="en-US" sz="2200" dirty="0">
                <a:latin typeface="PT Sans Pro" panose="020B0503020203020204" pitchFamily="34" charset="0"/>
              </a:rPr>
              <a:t>Responsive to current needs and available for redeployment if successful</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25111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Community Eligibility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Any Iowa city or county is an eligible applicant</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Within county included in proclamation of disaster emergency by the Governor AND a Presidential Disaster Declaration within the last 12 months AND sustained significant damage affecting businesses requiring relocation</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Add definition of Disaster Recovery Local Development to Commission Policies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201313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Application Deadlines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Administrative Rule 163.11(3)(a) defines two annual deadlines: February 1 and September 1</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Same as existing</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None needed; however, Administrative Rule 163.11(3)(a) could be temporarily suspended by proclamation by the Governor to allow applications outside deadlines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91970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RISE Participation</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b="1" dirty="0">
                <a:latin typeface="PT Sans Pro" panose="020B0503020203020204" pitchFamily="34" charset="0"/>
              </a:rPr>
              <a:t>Existing Local Development</a:t>
            </a:r>
            <a:r>
              <a:rPr lang="en-US" altLang="en-US" sz="2200" dirty="0">
                <a:latin typeface="PT Sans Pro" panose="020B0503020203020204" pitchFamily="34" charset="0"/>
              </a:rPr>
              <a:t> – Limited to 50% RISE participation by Commission Policies (other % allowed for certified site and university research parks)</a:t>
            </a:r>
          </a:p>
          <a:p>
            <a:pPr eaLnBrk="1" hangingPunct="1">
              <a:spcBef>
                <a:spcPts val="2000"/>
              </a:spcBef>
            </a:pPr>
            <a:r>
              <a:rPr lang="en-US" altLang="en-US" sz="2200" b="1" dirty="0">
                <a:latin typeface="PT Sans Pro" panose="020B0503020203020204" pitchFamily="34" charset="0"/>
              </a:rPr>
              <a:t>Proposed Disaster Recovery Local Development</a:t>
            </a:r>
            <a:r>
              <a:rPr lang="en-US" altLang="en-US" sz="2200" dirty="0">
                <a:latin typeface="PT Sans Pro" panose="020B0503020203020204" pitchFamily="34" charset="0"/>
              </a:rPr>
              <a:t> – Allow up to 80% RISE participation</a:t>
            </a:r>
          </a:p>
          <a:p>
            <a:pPr eaLnBrk="1" hangingPunct="1">
              <a:spcBef>
                <a:spcPts val="2000"/>
              </a:spcBef>
            </a:pPr>
            <a:r>
              <a:rPr lang="en-US" altLang="en-US" sz="2200" b="1" dirty="0">
                <a:latin typeface="PT Sans Pro" panose="020B0503020203020204" pitchFamily="34" charset="0"/>
              </a:rPr>
              <a:t>Action Recommended to Implement</a:t>
            </a:r>
            <a:r>
              <a:rPr lang="en-US" altLang="en-US" sz="2200" dirty="0">
                <a:latin typeface="PT Sans Pro" panose="020B0503020203020204" pitchFamily="34" charset="0"/>
              </a:rPr>
              <a:t> – Add definition of Disaster Recovery Local Development to Commission Policies including maximum RISE % subject to request/Commission approval consistent with Administrative Rule 163.6(2)</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857219065"/>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2651</TotalTime>
  <Words>994</Words>
  <Application>Microsoft Office PowerPoint</Application>
  <PresentationFormat>On-screen Show (4:3)</PresentationFormat>
  <Paragraphs>140</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26</cp:revision>
  <cp:lastPrinted>2024-08-06T12:50:03Z</cp:lastPrinted>
  <dcterms:created xsi:type="dcterms:W3CDTF">2023-08-03T14:09:31Z</dcterms:created>
  <dcterms:modified xsi:type="dcterms:W3CDTF">2024-08-06T13:24:10Z</dcterms:modified>
</cp:coreProperties>
</file>