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5"/>
    <p:sldMasterId id="2147483702" r:id="rId6"/>
    <p:sldMasterId id="2147483713" r:id="rId7"/>
  </p:sldMasterIdLst>
  <p:notesMasterIdLst>
    <p:notesMasterId r:id="rId32"/>
  </p:notesMasterIdLst>
  <p:sldIdLst>
    <p:sldId id="316" r:id="rId8"/>
    <p:sldId id="308" r:id="rId9"/>
    <p:sldId id="324" r:id="rId10"/>
    <p:sldId id="313" r:id="rId11"/>
    <p:sldId id="318" r:id="rId12"/>
    <p:sldId id="323" r:id="rId13"/>
    <p:sldId id="272" r:id="rId14"/>
    <p:sldId id="300" r:id="rId15"/>
    <p:sldId id="297" r:id="rId16"/>
    <p:sldId id="298" r:id="rId17"/>
    <p:sldId id="274" r:id="rId18"/>
    <p:sldId id="299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25" r:id="rId27"/>
    <p:sldId id="309" r:id="rId28"/>
    <p:sldId id="270" r:id="rId29"/>
    <p:sldId id="310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er, Brad" initials="HB" lastIdx="2" clrIdx="0">
    <p:extLst>
      <p:ext uri="{19B8F6BF-5375-455C-9EA6-DF929625EA0E}">
        <p15:presenceInfo xmlns:p15="http://schemas.microsoft.com/office/powerpoint/2012/main" userId="S-1-5-21-133048727-1090477886-634672238-28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D5"/>
    <a:srgbClr val="E6E6E6"/>
    <a:srgbClr val="EE6E6E"/>
    <a:srgbClr val="AF0000"/>
    <a:srgbClr val="C80000"/>
    <a:srgbClr val="8C0000"/>
    <a:srgbClr val="FFFFFF"/>
    <a:srgbClr val="820000"/>
    <a:srgbClr val="6A0000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8" autoAdjust="0"/>
    <p:restoredTop sz="50573" autoAdjust="0"/>
  </p:normalViewPr>
  <p:slideViewPr>
    <p:cSldViewPr snapToGrid="0">
      <p:cViewPr varScale="1">
        <p:scale>
          <a:sx n="49" d="100"/>
          <a:sy n="49" d="100"/>
        </p:scale>
        <p:origin x="262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3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7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2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2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50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99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1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49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9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92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7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39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7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7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0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8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3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565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37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43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4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B67C36-CE52-42E3-A04C-8AEE02046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638" y="6061821"/>
            <a:ext cx="7796981" cy="7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r>
              <a:rPr lang="en-US" sz="1350" kern="0" dirty="0">
                <a:solidFill>
                  <a:sysClr val="windowText" lastClr="000000"/>
                </a:solidFill>
              </a:rPr>
              <a:t>05-May-17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1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7387FD-14A2-427A-8A1E-AF5080C36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23" y="6061821"/>
            <a:ext cx="8052619" cy="79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8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rcRect t="5209" b="11979"/>
          <a:stretch>
            <a:fillRect/>
          </a:stretch>
        </p:blipFill>
        <p:spPr>
          <a:xfrm>
            <a:off x="6221610" y="2235202"/>
            <a:ext cx="2843446" cy="211351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3300412" y="2235202"/>
            <a:ext cx="2876416" cy="44266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308196" y="145699"/>
            <a:ext cx="5724624" cy="1912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155007" y="-380999"/>
            <a:ext cx="2046145" cy="2467428"/>
            <a:chOff x="9298840" y="-381000"/>
            <a:chExt cx="2728193" cy="2467428"/>
          </a:xfrm>
        </p:grpSpPr>
        <p:sp>
          <p:nvSpPr>
            <p:cNvPr id="18" name="Right Triangle 17"/>
            <p:cNvSpPr/>
            <p:nvPr/>
          </p:nvSpPr>
          <p:spPr>
            <a:xfrm rot="16200000">
              <a:off x="9344533" y="-426693"/>
              <a:ext cx="2467428" cy="2558814"/>
            </a:xfrm>
            <a:prstGeom prst="rtTriangle">
              <a:avLst/>
            </a:prstGeom>
            <a:solidFill>
              <a:srgbClr val="FFFFFF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9" name="Right Triangle 18"/>
            <p:cNvSpPr/>
            <p:nvPr/>
          </p:nvSpPr>
          <p:spPr>
            <a:xfrm rot="16200000">
              <a:off x="9614911" y="-325693"/>
              <a:ext cx="2368265" cy="2455978"/>
            </a:xfrm>
            <a:prstGeom prst="rtTriangle">
              <a:avLst/>
            </a:prstGeom>
            <a:solidFill>
              <a:srgbClr val="FFFFFF">
                <a:alpha val="28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" y="2209801"/>
            <a:ext cx="457199" cy="2209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endParaRPr lang="en-US" sz="1200" dirty="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C09E053-C2CA-4EEB-AE46-F972E9ECE7E5}"/>
              </a:ext>
            </a:extLst>
          </p:cNvPr>
          <p:cNvSpPr/>
          <p:nvPr userDrawn="1"/>
        </p:nvSpPr>
        <p:spPr>
          <a:xfrm rot="10800000">
            <a:off x="1695718" y="167423"/>
            <a:ext cx="1477077" cy="2042379"/>
          </a:xfrm>
          <a:prstGeom prst="rtTriangle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F5B6F25-959D-4A73-8BA4-B68E14ADB7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865" y="5025510"/>
            <a:ext cx="2815253" cy="90457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BB3263F-ED16-43EE-BB59-90CF11DB1806}"/>
              </a:ext>
            </a:extLst>
          </p:cNvPr>
          <p:cNvSpPr/>
          <p:nvPr userDrawn="1"/>
        </p:nvSpPr>
        <p:spPr>
          <a:xfrm>
            <a:off x="78944" y="167423"/>
            <a:ext cx="3098251" cy="64944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7A5ADF2-ECE8-442F-831D-C978863C4A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1990" y="229148"/>
            <a:ext cx="2992307" cy="635262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4C50F296-ABD3-4BA0-A523-B30039838BB1}"/>
              </a:ext>
            </a:extLst>
          </p:cNvPr>
          <p:cNvSpPr txBox="1">
            <a:spLocks/>
          </p:cNvSpPr>
          <p:nvPr userDrawn="1"/>
        </p:nvSpPr>
        <p:spPr>
          <a:xfrm>
            <a:off x="3376956" y="229147"/>
            <a:ext cx="5697162" cy="1685377"/>
          </a:xfr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/>
            <a:r>
              <a:rPr lang="en-US" sz="33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Project Prioritization </a:t>
            </a:r>
          </a:p>
          <a:p>
            <a:pPr algn="l" defTabSz="914400"/>
            <a:r>
              <a:rPr lang="en-US" sz="33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Weighting Workshop</a:t>
            </a:r>
            <a:endParaRPr lang="en-US" sz="4400" b="0" dirty="0">
              <a:solidFill>
                <a:schemeClr val="tx1"/>
              </a:solidFill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FC1B5F4-0D92-447A-AA56-5562AA6ECB80}"/>
              </a:ext>
            </a:extLst>
          </p:cNvPr>
          <p:cNvSpPr txBox="1">
            <a:spLocks/>
          </p:cNvSpPr>
          <p:nvPr userDrawn="1"/>
        </p:nvSpPr>
        <p:spPr>
          <a:xfrm>
            <a:off x="3319491" y="5144619"/>
            <a:ext cx="2938670" cy="666352"/>
          </a:xfr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Brad Hofer</a:t>
            </a:r>
            <a:b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6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Location &amp; Environment Bureau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8CDAEAF-0925-45B5-8B78-F5F80883F381}"/>
              </a:ext>
            </a:extLst>
          </p:cNvPr>
          <p:cNvSpPr txBox="1">
            <a:spLocks/>
          </p:cNvSpPr>
          <p:nvPr userDrawn="1"/>
        </p:nvSpPr>
        <p:spPr>
          <a:xfrm>
            <a:off x="3277308" y="4648486"/>
            <a:ext cx="2085975" cy="496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December 9, 2019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9C50488-755B-4EBC-855B-4F93AE1C7A11}"/>
              </a:ext>
            </a:extLst>
          </p:cNvPr>
          <p:cNvSpPr txBox="1">
            <a:spLocks/>
          </p:cNvSpPr>
          <p:nvPr userDrawn="1"/>
        </p:nvSpPr>
        <p:spPr>
          <a:xfrm>
            <a:off x="3319491" y="5821408"/>
            <a:ext cx="2938670" cy="666352"/>
          </a:xfrm>
        </p:spPr>
        <p:txBody>
          <a:bodyPr>
            <a:normAutofit fontScale="70000" lnSpcReduction="20000"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3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  <a:t>Matt Haubrich</a:t>
            </a:r>
            <a:br>
              <a:rPr lang="en-US" sz="2300" dirty="0"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3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Performance Division</a:t>
            </a:r>
          </a:p>
          <a:p>
            <a:pPr marL="0" indent="0" defTabSz="914400">
              <a:buNone/>
            </a:pPr>
            <a:endParaRPr lang="en-US" sz="1600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6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88817" y="264003"/>
            <a:ext cx="827884" cy="5631636"/>
          </a:xfrm>
          <a:prstGeom prst="rect">
            <a:avLst/>
          </a:prstGeom>
          <a:gradFill rotWithShape="1">
            <a:gsLst>
              <a:gs pos="0">
                <a:srgbClr val="6A0000"/>
              </a:gs>
              <a:gs pos="92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t"/>
          <a:lstStyle/>
          <a:p>
            <a:pPr algn="r">
              <a:defRPr/>
            </a:pP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91317-C474-498B-BD19-3FD82D42B56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8817" y="6010045"/>
            <a:ext cx="758427" cy="5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1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0" r:id="rId2"/>
    <p:sldLayoutId id="2147483717" r:id="rId3"/>
    <p:sldLayoutId id="2147483718" r:id="rId4"/>
  </p:sldLayoutIdLst>
  <p:hf sldNum="0" hdr="0" ftr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2000" b="1" kern="1200" baseline="0" noProof="0" dirty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lr>
          <a:schemeClr val="accent1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33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9" r:id="rId2"/>
    <p:sldLayoutId id="2147483715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rad.hofer@iowadot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50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787" y="136524"/>
            <a:ext cx="7886700" cy="1325563"/>
          </a:xfrm>
        </p:spPr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Great neighborhood?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F23C3-9378-44CD-A8A3-DF3B0F57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t="9220" r="-3" b="15858"/>
          <a:stretch/>
        </p:blipFill>
        <p:spPr>
          <a:xfrm>
            <a:off x="81643" y="1775903"/>
            <a:ext cx="9062357" cy="42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Assess how much value would result if you could “swing” each criterion from its worst feasible outcome to its best feasible outcome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Rank criteria according to the swing in value that results when moving from the worst feasible outcome to the best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Consider a “worst case” project where all criteria are set to their worst feasible outcome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Which criterion would you swing first to its best feasible outcome?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Which would you swing second? and so on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OK to have ties (i.e., if two criteria are of equal importance)</a:t>
            </a:r>
          </a:p>
        </p:txBody>
      </p:sp>
    </p:spTree>
    <p:extLst>
      <p:ext uri="{BB962C8B-B14F-4D97-AF65-F5344CB8AC3E}">
        <p14:creationId xmlns:p14="http://schemas.microsoft.com/office/powerpoint/2010/main" val="4004336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Weight the criteria.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Assign a weight of 100 points to the highest ranked criterion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Assign a weight (between 0-100) to the next highest ranked criterion, and so on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weights should be proportional to that of the highest ranked criterion (i.e., assign a weight of 50 if the swing in value is half as great as that of the highest ranked criterion)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Once you have weights for each criterion, review them for consistency and validity</a:t>
            </a:r>
          </a:p>
          <a:p>
            <a:pPr marL="800100" lvl="1" indent="-457200">
              <a:buFont typeface="+mj-lt"/>
              <a:buAutoNum type="alphaLcPeriod"/>
            </a:pP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Compare highs vs. lows to ensure the relative weightings make sense</a:t>
            </a:r>
          </a:p>
        </p:txBody>
      </p:sp>
    </p:spTree>
    <p:extLst>
      <p:ext uri="{BB962C8B-B14F-4D97-AF65-F5344CB8AC3E}">
        <p14:creationId xmlns:p14="http://schemas.microsoft.com/office/powerpoint/2010/main" val="270981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5856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43" y="1383641"/>
            <a:ext cx="63246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3962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839" y="1362581"/>
            <a:ext cx="63436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8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28430"/>
            <a:ext cx="6353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02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7018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/>
            <a:fld id="{2B5A6398-5B92-4880-B42C-2D0285FB01C7}" type="slidenum">
              <a:rPr lang="en-US" sz="1350" kern="0">
                <a:solidFill>
                  <a:sysClr val="windowText" lastClr="000000"/>
                </a:solidFill>
              </a:rPr>
              <a:pPr defTabSz="685800"/>
              <a:t>16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2581"/>
            <a:ext cx="6353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05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Establishing the Weights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1391519"/>
            <a:ext cx="63436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66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Establishing the Weights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361239"/>
            <a:ext cx="63531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54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28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Establishing the Weights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405306"/>
            <a:ext cx="6353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Prioritization &amp; Scoping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602A8-964E-4FBE-A354-EDF6D44E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889" y="945356"/>
            <a:ext cx="5045513" cy="496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658604-571A-4C40-96CE-E47B08259242}"/>
              </a:ext>
            </a:extLst>
          </p:cNvPr>
          <p:cNvSpPr txBox="1"/>
          <p:nvPr/>
        </p:nvSpPr>
        <p:spPr>
          <a:xfrm>
            <a:off x="1143000" y="1859280"/>
            <a:ext cx="283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SAFETY 		– 18%</a:t>
            </a:r>
          </a:p>
          <a:p>
            <a:r>
              <a:rPr lang="en-US" dirty="0"/>
              <a:t>ROAD CLASS 	– 10%</a:t>
            </a:r>
          </a:p>
          <a:p>
            <a:r>
              <a:rPr lang="en-US" dirty="0"/>
              <a:t>FREIGHT 		– 12%</a:t>
            </a:r>
          </a:p>
          <a:p>
            <a:r>
              <a:rPr lang="en-US" dirty="0"/>
              <a:t>PAVEMENT 		– 16%</a:t>
            </a:r>
          </a:p>
          <a:p>
            <a:r>
              <a:rPr lang="en-US" dirty="0"/>
              <a:t>BRIDGE 		– 15%</a:t>
            </a:r>
          </a:p>
          <a:p>
            <a:r>
              <a:rPr lang="en-US" dirty="0"/>
              <a:t>TRAFFIC 		– 15%</a:t>
            </a:r>
          </a:p>
          <a:p>
            <a:r>
              <a:rPr lang="en-US" dirty="0"/>
              <a:t>MOBILITY 		</a:t>
            </a:r>
            <a:r>
              <a:rPr lang="en-US" u="sng" dirty="0"/>
              <a:t>– 14%</a:t>
            </a:r>
          </a:p>
          <a:p>
            <a:r>
              <a:rPr lang="en-US" dirty="0"/>
              <a:t>		   	  	100%</a:t>
            </a:r>
          </a:p>
        </p:txBody>
      </p:sp>
    </p:spTree>
    <p:extLst>
      <p:ext uri="{BB962C8B-B14F-4D97-AF65-F5344CB8AC3E}">
        <p14:creationId xmlns:p14="http://schemas.microsoft.com/office/powerpoint/2010/main" val="73975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587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Weights Scaled to Percent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372" y="1345502"/>
            <a:ext cx="69437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96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Bringing Weights Together 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E8799-D1B3-43D3-B505-3D159231E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1546191"/>
            <a:ext cx="834390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3694484"/>
            <a:ext cx="64293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8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365" y="649149"/>
            <a:ext cx="394335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365" y="2133738"/>
            <a:ext cx="4062620" cy="4351338"/>
          </a:xfrm>
        </p:spPr>
        <p:txBody>
          <a:bodyPr>
            <a:normAutofit/>
          </a:bodyPr>
          <a:lstStyle/>
          <a:p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MODA method called “Swing Weighting” allows for th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 generation of weights to bring multiple factors together.</a:t>
            </a:r>
          </a:p>
          <a:p>
            <a:r>
              <a:rPr lang="en-US" sz="21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Discussion of weights allows 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people to better express their own preferences as well as understand the preferences of others.</a:t>
            </a:r>
            <a:endParaRPr lang="en-US" sz="21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0585D-99CD-4697-A96B-04839D6A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1"/>
            <a:ext cx="4373217" cy="68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5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 Example – Home Purchase</a:t>
            </a:r>
            <a:b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Establishing the Weights</a:t>
            </a:r>
            <a:endParaRPr lang="en-US" sz="28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412" y="1216462"/>
            <a:ext cx="63531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E39026-E73F-461B-8422-CD2484A6C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20" y="313765"/>
            <a:ext cx="7853997" cy="32766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B6890A1-DDAD-4F8D-96AA-41A25E8BCEA0}"/>
              </a:ext>
            </a:extLst>
          </p:cNvPr>
          <p:cNvGrpSpPr/>
          <p:nvPr/>
        </p:nvGrpSpPr>
        <p:grpSpPr>
          <a:xfrm>
            <a:off x="1156916" y="3810418"/>
            <a:ext cx="3755175" cy="1232234"/>
            <a:chOff x="218349" y="2982632"/>
            <a:chExt cx="3755175" cy="1232234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A858B291-ACE6-4413-A5C4-70E24E099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49" y="2982632"/>
              <a:ext cx="463162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id="{BA142984-1D73-4793-B52F-7633D969A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087" y="3014537"/>
              <a:ext cx="3188437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BRAD HOFER 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DEPUTY DIRECTOR/ </a:t>
              </a:r>
              <a:r>
                <a:rPr kumimoji="0" lang="en-US" altLang="en-US" sz="1400" b="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LOCATION ENGINEER</a:t>
              </a:r>
              <a:endParaRPr kumimoji="0" lang="en-US" altLang="en-US" sz="1400" b="0" i="0" u="none" strike="noStrike" cap="none" normalizeH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LOCATION &amp; ENVIRONMENT BUREAU</a:t>
              </a:r>
            </a:p>
            <a:p>
              <a:r>
                <a:rPr lang="en-US" sz="1400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Brad.hofer@iowadot.us</a:t>
              </a: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Office: 515-239-1787        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0F11263B-DDB1-477B-81C2-D0EBA178A3CA}"/>
              </a:ext>
            </a:extLst>
          </p:cNvPr>
          <p:cNvSpPr/>
          <p:nvPr/>
        </p:nvSpPr>
        <p:spPr>
          <a:xfrm>
            <a:off x="6107996" y="4561530"/>
            <a:ext cx="2840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QUESTIONS ???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450EB1-BFE1-444B-947F-44238AB1AFD4}"/>
              </a:ext>
            </a:extLst>
          </p:cNvPr>
          <p:cNvGrpSpPr/>
          <p:nvPr/>
        </p:nvGrpSpPr>
        <p:grpSpPr>
          <a:xfrm>
            <a:off x="1156916" y="5249959"/>
            <a:ext cx="4951080" cy="1200329"/>
            <a:chOff x="280745" y="1389312"/>
            <a:chExt cx="4951080" cy="1200329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A00D4622-BE90-493B-A459-0B6C367AA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45" y="1474392"/>
              <a:ext cx="566738" cy="463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BD9BB0BC-B41D-4A14-AA2E-C242E58CD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83" y="1389312"/>
              <a:ext cx="438434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MATT HAUBRICH </a:t>
              </a: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1400" b="0" i="0" u="none" strike="noStrike" cap="none" normalizeH="0" baseline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TRANSPORTATION ASSET MANAGEMENT ADMINSTRATOR</a:t>
              </a:r>
              <a:endParaRPr kumimoji="0" lang="en-US" altLang="en-US" sz="1400" b="0" i="0" u="none" strike="noStrike" cap="none" normalizeH="0" dirty="0">
                <a:ln>
                  <a:noFill/>
                </a:ln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STRATEGIC PERFORMANCE DIVISION</a:t>
              </a:r>
              <a:endParaRPr kumimoji="0" lang="en-US" altLang="en-US" sz="1400" b="0" i="0" u="none" strike="noStrike" cap="none" normalizeH="0" dirty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u="sng" dirty="0">
                  <a:solidFill>
                    <a:srgbClr val="0000FF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Matthew.Haubrich@iowadot.us</a:t>
              </a: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400" dirty="0">
                  <a:solidFill>
                    <a:srgbClr val="632423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Office: 515-233-7902        </a:t>
              </a:r>
              <a:endPara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Prioritization &amp; Scoping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3F184A-C97C-40BB-AABD-E0FF1A21F2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47441" y="842548"/>
          <a:ext cx="7403501" cy="55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78">
                  <a:extLst>
                    <a:ext uri="{9D8B030D-6E8A-4147-A177-3AD203B41FA5}">
                      <a16:colId xmlns:a16="http://schemas.microsoft.com/office/drawing/2014/main" val="3962392070"/>
                    </a:ext>
                  </a:extLst>
                </a:gridCol>
                <a:gridCol w="987134">
                  <a:extLst>
                    <a:ext uri="{9D8B030D-6E8A-4147-A177-3AD203B41FA5}">
                      <a16:colId xmlns:a16="http://schemas.microsoft.com/office/drawing/2014/main" val="1983006308"/>
                    </a:ext>
                  </a:extLst>
                </a:gridCol>
                <a:gridCol w="5100189">
                  <a:extLst>
                    <a:ext uri="{9D8B030D-6E8A-4147-A177-3AD203B41FA5}">
                      <a16:colId xmlns:a16="http://schemas.microsoft.com/office/drawing/2014/main" val="175189922"/>
                    </a:ext>
                  </a:extLst>
                </a:gridCol>
              </a:tblGrid>
              <a:tr h="5865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Basis for scoring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213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based on average crashes per mile adjusted for fatalities and major injuries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64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Roadway 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the projects inclusion on important Iowa networks like the CIN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9525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Freight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truck percentage, normalized by AADT and adjusted for freight bottlenecks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7939"/>
                  </a:ext>
                </a:extLst>
              </a:tr>
              <a:tr h="48455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condition of the pavement adjusted for smoothness &amp; rideability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0641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condition index, which includes age, load capacity, traffic count, and a few other factors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53129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weighted measure of the volume of traffic that each road is carrying in comparison to what it can carry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47429"/>
                  </a:ext>
                </a:extLst>
              </a:tr>
              <a:tr h="122414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actual hours of delay when available, or when not available, the relationship between incidents, numbers of access points, and traffic volumes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65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831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4256390-2DE8-48BF-8937-19E0F38B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52" y="1434275"/>
            <a:ext cx="4790500" cy="471622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6FD68-762D-4E74-85AA-2CBC2BBC81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447032" y="6085572"/>
            <a:ext cx="1533522" cy="289008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4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418C9E-9954-4836-BA36-55DC5F011A71}"/>
              </a:ext>
            </a:extLst>
          </p:cNvPr>
          <p:cNvSpPr txBox="1"/>
          <p:nvPr/>
        </p:nvSpPr>
        <p:spPr>
          <a:xfrm>
            <a:off x="1059182" y="110836"/>
            <a:ext cx="97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Current criteria that correlate to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economic development &amp; growth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FCCB9C8-35C6-4CAE-A6BB-A44308EEF5DC}"/>
              </a:ext>
            </a:extLst>
          </p:cNvPr>
          <p:cNvSpPr/>
          <p:nvPr/>
        </p:nvSpPr>
        <p:spPr>
          <a:xfrm>
            <a:off x="4801557" y="1318162"/>
            <a:ext cx="2084353" cy="1323439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A5640E-0260-4C09-B3F2-96A49BA86AC8}"/>
              </a:ext>
            </a:extLst>
          </p:cNvPr>
          <p:cNvSpPr/>
          <p:nvPr/>
        </p:nvSpPr>
        <p:spPr>
          <a:xfrm>
            <a:off x="6480910" y="4404396"/>
            <a:ext cx="2208843" cy="1524061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83D5F98-5CFD-4DA4-91A8-7B5E0125EE3A}"/>
              </a:ext>
            </a:extLst>
          </p:cNvPr>
          <p:cNvSpPr/>
          <p:nvPr/>
        </p:nvSpPr>
        <p:spPr>
          <a:xfrm>
            <a:off x="6719602" y="3314700"/>
            <a:ext cx="2084353" cy="1323439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E6258F-92DA-4EF5-9DB1-6D999457CFD6}"/>
              </a:ext>
            </a:extLst>
          </p:cNvPr>
          <p:cNvSpPr/>
          <p:nvPr/>
        </p:nvSpPr>
        <p:spPr>
          <a:xfrm>
            <a:off x="3469356" y="2329572"/>
            <a:ext cx="2084353" cy="1442328"/>
          </a:xfrm>
          <a:prstGeom prst="ellipse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C19F85-41BF-4D5F-84E6-224721C85948}"/>
              </a:ext>
            </a:extLst>
          </p:cNvPr>
          <p:cNvSpPr/>
          <p:nvPr/>
        </p:nvSpPr>
        <p:spPr>
          <a:xfrm>
            <a:off x="1059182" y="1974018"/>
            <a:ext cx="20843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Freight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Traffic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Mobility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Road Class</a:t>
            </a:r>
          </a:p>
        </p:txBody>
      </p:sp>
    </p:spTree>
    <p:extLst>
      <p:ext uri="{BB962C8B-B14F-4D97-AF65-F5344CB8AC3E}">
        <p14:creationId xmlns:p14="http://schemas.microsoft.com/office/powerpoint/2010/main" val="351192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22D2AF7-51CB-491C-B717-5AABF17AEAAC}"/>
              </a:ext>
            </a:extLst>
          </p:cNvPr>
          <p:cNvSpPr txBox="1">
            <a:spLocks/>
          </p:cNvSpPr>
          <p:nvPr/>
        </p:nvSpPr>
        <p:spPr>
          <a:xfrm>
            <a:off x="952500" y="229126"/>
            <a:ext cx="8001000" cy="633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Correlating Data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70EE7A-9C0F-4814-9E51-42C95067EE6E}"/>
              </a:ext>
            </a:extLst>
          </p:cNvPr>
          <p:cNvSpPr/>
          <p:nvPr/>
        </p:nvSpPr>
        <p:spPr>
          <a:xfrm>
            <a:off x="5841413" y="1353613"/>
            <a:ext cx="322671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Transportation</a:t>
            </a:r>
          </a:p>
          <a:p>
            <a:pPr algn="ctr"/>
            <a:r>
              <a:rPr lang="en-US" sz="28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0" cap="none" spc="0" dirty="0">
                <a:ln w="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ndicators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3BB7544-113B-4531-8E55-C5E78D8F238F}"/>
              </a:ext>
            </a:extLst>
          </p:cNvPr>
          <p:cNvGrpSpPr/>
          <p:nvPr/>
        </p:nvGrpSpPr>
        <p:grpSpPr>
          <a:xfrm>
            <a:off x="1552062" y="4045848"/>
            <a:ext cx="4868844" cy="2994252"/>
            <a:chOff x="1551247" y="4181597"/>
            <a:chExt cx="4868844" cy="299425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85DB11-D7BB-4B5F-9ECB-B726248B3304}"/>
                </a:ext>
              </a:extLst>
            </p:cNvPr>
            <p:cNvSpPr/>
            <p:nvPr/>
          </p:nvSpPr>
          <p:spPr>
            <a:xfrm>
              <a:off x="1977653" y="4221194"/>
              <a:ext cx="4442438" cy="29546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Population growth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Presence of an educated workforce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Proximity to markets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Community and county interlinkages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Local economic development policies</a:t>
              </a:r>
            </a:p>
            <a:p>
              <a:pPr>
                <a:spcBef>
                  <a:spcPts val="1200"/>
                </a:spcBef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Amenities</a:t>
              </a:r>
            </a:p>
            <a:p>
              <a:pPr marL="285750" indent="-285750">
                <a:spcBef>
                  <a:spcPts val="1200"/>
                </a:spcBef>
                <a:buFont typeface="Arial" panose="020B0604020202020204" pitchFamily="34" charset="0"/>
                <a:buChar char="•"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3" name="Picture 8" descr="Image result for education">
              <a:extLst>
                <a:ext uri="{FF2B5EF4-FFF2-40B4-BE49-F238E27FC236}">
                  <a16:creationId xmlns:a16="http://schemas.microsoft.com/office/drawing/2014/main" id="{30727DE7-0D53-46B7-8F72-B9C68BAA7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843" y="4610810"/>
              <a:ext cx="313129" cy="45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10" descr="Image result for shopping cart">
              <a:extLst>
                <a:ext uri="{FF2B5EF4-FFF2-40B4-BE49-F238E27FC236}">
                  <a16:creationId xmlns:a16="http://schemas.microsoft.com/office/drawing/2014/main" id="{24E5E940-9DF0-4B75-8E06-83911F55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763" y="5078150"/>
              <a:ext cx="404406" cy="40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support">
              <a:extLst>
                <a:ext uri="{FF2B5EF4-FFF2-40B4-BE49-F238E27FC236}">
                  <a16:creationId xmlns:a16="http://schemas.microsoft.com/office/drawing/2014/main" id="{B5CCA4BA-245A-4FF8-8272-51D347ED8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247" y="5442300"/>
              <a:ext cx="487113" cy="48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4" descr="Related image">
              <a:extLst>
                <a:ext uri="{FF2B5EF4-FFF2-40B4-BE49-F238E27FC236}">
                  <a16:creationId xmlns:a16="http://schemas.microsoft.com/office/drawing/2014/main" id="{CCE42BCF-FFDE-4A53-AB96-C66764578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64" y="5946875"/>
              <a:ext cx="308820" cy="328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Related image">
              <a:extLst>
                <a:ext uri="{FF2B5EF4-FFF2-40B4-BE49-F238E27FC236}">
                  <a16:creationId xmlns:a16="http://schemas.microsoft.com/office/drawing/2014/main" id="{69C60991-D499-4A9A-8873-556CB2DA0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732" y="6391504"/>
              <a:ext cx="334953" cy="33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" name="Picture 2" descr="Image result for population">
              <a:extLst>
                <a:ext uri="{FF2B5EF4-FFF2-40B4-BE49-F238E27FC236}">
                  <a16:creationId xmlns:a16="http://schemas.microsoft.com/office/drawing/2014/main" id="{AC41DBB0-BA94-44F3-A76E-2A44D4D5A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763" y="4181597"/>
              <a:ext cx="404406" cy="40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66" name="Picture 42" descr="Image result for map search icon">
            <a:extLst>
              <a:ext uri="{FF2B5EF4-FFF2-40B4-BE49-F238E27FC236}">
                <a16:creationId xmlns:a16="http://schemas.microsoft.com/office/drawing/2014/main" id="{E100B964-C2EC-4047-9AF6-13740561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016" y="8819882"/>
            <a:ext cx="45911" cy="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2E104DF0-922D-4687-85C4-EF7D41E291C6}"/>
              </a:ext>
            </a:extLst>
          </p:cNvPr>
          <p:cNvGrpSpPr/>
          <p:nvPr/>
        </p:nvGrpSpPr>
        <p:grpSpPr>
          <a:xfrm>
            <a:off x="6603489" y="2442211"/>
            <a:ext cx="2172063" cy="2417584"/>
            <a:chOff x="6558050" y="2337652"/>
            <a:chExt cx="2172063" cy="241758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B7E176F-6B00-4123-A6F8-11406D8B948A}"/>
                </a:ext>
              </a:extLst>
            </p:cNvPr>
            <p:cNvGrpSpPr/>
            <p:nvPr/>
          </p:nvGrpSpPr>
          <p:grpSpPr>
            <a:xfrm>
              <a:off x="6558050" y="2337652"/>
              <a:ext cx="2080492" cy="2377328"/>
              <a:chOff x="6163773" y="2757979"/>
              <a:chExt cx="2080492" cy="237732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1BCDC5D-C172-40C0-ABDE-10A2EEDF557F}"/>
                  </a:ext>
                </a:extLst>
              </p:cNvPr>
              <p:cNvSpPr/>
              <p:nvPr/>
            </p:nvSpPr>
            <p:spPr bwMode="auto">
              <a:xfrm>
                <a:off x="6163773" y="4032117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5BD640-9B3F-4557-90BF-D8C41F39DDBE}"/>
                  </a:ext>
                </a:extLst>
              </p:cNvPr>
              <p:cNvSpPr/>
              <p:nvPr/>
            </p:nvSpPr>
            <p:spPr bwMode="auto">
              <a:xfrm>
                <a:off x="6163773" y="3390592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E5D8353-F01B-42A3-950A-097AFE8C21E2}"/>
                  </a:ext>
                </a:extLst>
              </p:cNvPr>
              <p:cNvSpPr/>
              <p:nvPr/>
            </p:nvSpPr>
            <p:spPr bwMode="auto">
              <a:xfrm>
                <a:off x="6163773" y="2757979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16F5515-A4C8-4187-B138-3EE56B46722A}"/>
                  </a:ext>
                </a:extLst>
              </p:cNvPr>
              <p:cNvSpPr/>
              <p:nvPr/>
            </p:nvSpPr>
            <p:spPr bwMode="auto">
              <a:xfrm>
                <a:off x="6163773" y="4673642"/>
                <a:ext cx="1593211" cy="461665"/>
              </a:xfrm>
              <a:prstGeom prst="roundRect">
                <a:avLst/>
              </a:prstGeom>
              <a:solidFill>
                <a:srgbClr val="FFFF00">
                  <a:alpha val="85000"/>
                </a:srgbClr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E37AE8-AC86-469F-AED9-81102B827DFA}"/>
                  </a:ext>
                </a:extLst>
              </p:cNvPr>
              <p:cNvSpPr/>
              <p:nvPr/>
            </p:nvSpPr>
            <p:spPr>
              <a:xfrm>
                <a:off x="6349387" y="4017879"/>
                <a:ext cx="1225014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Mobility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9DB76B-8C76-4B2D-A4E0-468A327896D7}"/>
                  </a:ext>
                </a:extLst>
              </p:cNvPr>
              <p:cNvSpPr/>
              <p:nvPr/>
            </p:nvSpPr>
            <p:spPr>
              <a:xfrm>
                <a:off x="6163773" y="4673642"/>
                <a:ext cx="1577333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Road Class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BC4F061-7858-4B67-978B-5026E8A499D0}"/>
                  </a:ext>
                </a:extLst>
              </p:cNvPr>
              <p:cNvSpPr/>
              <p:nvPr/>
            </p:nvSpPr>
            <p:spPr>
              <a:xfrm>
                <a:off x="6434451" y="2757979"/>
                <a:ext cx="949555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dirty="0">
                    <a:ln w="0"/>
                    <a:latin typeface="Calibri" panose="020F0502020204030204" pitchFamily="34" charset="0"/>
                    <a:cs typeface="Calibri" panose="020F0502020204030204" pitchFamily="34" charset="0"/>
                  </a:rPr>
                  <a:t>Traffic</a:t>
                </a:r>
                <a:endParaRPr lang="en-US" sz="2400" b="0" cap="none" spc="0" dirty="0">
                  <a:ln w="0"/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14B6A95-ABBE-4E1D-806A-E34CA8C66445}"/>
                  </a:ext>
                </a:extLst>
              </p:cNvPr>
              <p:cNvSpPr/>
              <p:nvPr/>
            </p:nvSpPr>
            <p:spPr>
              <a:xfrm>
                <a:off x="6433141" y="3370156"/>
                <a:ext cx="1059393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400" b="0" cap="none" spc="0" dirty="0">
                    <a:ln w="0"/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Freight</a:t>
                </a:r>
              </a:p>
            </p:txBody>
          </p:sp>
          <p:sp>
            <p:nvSpPr>
              <p:cNvPr id="4" name="Arrow: Down 3">
                <a:extLst>
                  <a:ext uri="{FF2B5EF4-FFF2-40B4-BE49-F238E27FC236}">
                    <a16:creationId xmlns:a16="http://schemas.microsoft.com/office/drawing/2014/main" id="{84E35B82-F6E0-469D-B0B4-1D21886CCEB5}"/>
                  </a:ext>
                </a:extLst>
              </p:cNvPr>
              <p:cNvSpPr/>
              <p:nvPr/>
            </p:nvSpPr>
            <p:spPr bwMode="auto">
              <a:xfrm>
                <a:off x="7930501" y="4070207"/>
                <a:ext cx="313764" cy="385483"/>
              </a:xfrm>
              <a:prstGeom prst="downArrow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Arrow: Down 20">
                <a:extLst>
                  <a:ext uri="{FF2B5EF4-FFF2-40B4-BE49-F238E27FC236}">
                    <a16:creationId xmlns:a16="http://schemas.microsoft.com/office/drawing/2014/main" id="{462BFEB3-1C33-4E3B-9D44-2E974FD8CB56}"/>
                  </a:ext>
                </a:extLst>
              </p:cNvPr>
              <p:cNvSpPr/>
              <p:nvPr/>
            </p:nvSpPr>
            <p:spPr bwMode="auto">
              <a:xfrm rot="10800000">
                <a:off x="7930501" y="2803303"/>
                <a:ext cx="313764" cy="385483"/>
              </a:xfrm>
              <a:prstGeom prst="downArrow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Arrow: Down 21">
                <a:extLst>
                  <a:ext uri="{FF2B5EF4-FFF2-40B4-BE49-F238E27FC236}">
                    <a16:creationId xmlns:a16="http://schemas.microsoft.com/office/drawing/2014/main" id="{B9B5835D-941D-4BEA-AF73-977A3ED2B8A2}"/>
                  </a:ext>
                </a:extLst>
              </p:cNvPr>
              <p:cNvSpPr/>
              <p:nvPr/>
            </p:nvSpPr>
            <p:spPr bwMode="auto">
              <a:xfrm rot="10800000">
                <a:off x="7930501" y="3399051"/>
                <a:ext cx="313764" cy="385483"/>
              </a:xfrm>
              <a:prstGeom prst="downArrow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pic>
          <p:nvPicPr>
            <p:cNvPr id="1068" name="Picture 44" descr="Related image">
              <a:extLst>
                <a:ext uri="{FF2B5EF4-FFF2-40B4-BE49-F238E27FC236}">
                  <a16:creationId xmlns:a16="http://schemas.microsoft.com/office/drawing/2014/main" id="{3C8A928E-CA58-43D8-8AB7-11FE685FA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5134" y="4311935"/>
              <a:ext cx="484979" cy="443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A33B4EE-349C-4C25-B963-F6D857FA9A85}"/>
              </a:ext>
            </a:extLst>
          </p:cNvPr>
          <p:cNvGrpSpPr/>
          <p:nvPr/>
        </p:nvGrpSpPr>
        <p:grpSpPr>
          <a:xfrm>
            <a:off x="1261811" y="1308871"/>
            <a:ext cx="3310189" cy="2563758"/>
            <a:chOff x="1261811" y="1308871"/>
            <a:chExt cx="3310189" cy="2563758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BE57513-CBAF-4154-9FBC-E49688496D56}"/>
                </a:ext>
              </a:extLst>
            </p:cNvPr>
            <p:cNvGrpSpPr/>
            <p:nvPr/>
          </p:nvGrpSpPr>
          <p:grpSpPr>
            <a:xfrm>
              <a:off x="1703713" y="1353613"/>
              <a:ext cx="2868287" cy="2519016"/>
              <a:chOff x="1981200" y="4037349"/>
              <a:chExt cx="2272113" cy="2215413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08998A2A-B17B-4620-ACF7-A64F16310C0F}"/>
                  </a:ext>
                </a:extLst>
              </p:cNvPr>
              <p:cNvGrpSpPr/>
              <p:nvPr/>
            </p:nvGrpSpPr>
            <p:grpSpPr>
              <a:xfrm>
                <a:off x="1981200" y="4498435"/>
                <a:ext cx="2197962" cy="1754327"/>
                <a:chOff x="1981200" y="4498435"/>
                <a:chExt cx="2197962" cy="1754327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6FCEA14B-5A1B-4910-8B36-B575DEBE04D2}"/>
                    </a:ext>
                  </a:extLst>
                </p:cNvPr>
                <p:cNvSpPr/>
                <p:nvPr/>
              </p:nvSpPr>
              <p:spPr bwMode="auto">
                <a:xfrm>
                  <a:off x="1981200" y="5470181"/>
                  <a:ext cx="365999" cy="782581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6624E0BE-AD9E-4F51-A0DE-CC4F37DFC7CA}"/>
                    </a:ext>
                  </a:extLst>
                </p:cNvPr>
                <p:cNvSpPr/>
                <p:nvPr/>
              </p:nvSpPr>
              <p:spPr bwMode="auto">
                <a:xfrm>
                  <a:off x="2349439" y="5329124"/>
                  <a:ext cx="365999" cy="923638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3FD4D76-3203-40C7-B998-83B78DA8F3B5}"/>
                    </a:ext>
                  </a:extLst>
                </p:cNvPr>
                <p:cNvSpPr/>
                <p:nvPr/>
              </p:nvSpPr>
              <p:spPr bwMode="auto">
                <a:xfrm>
                  <a:off x="2714840" y="5241864"/>
                  <a:ext cx="365999" cy="1010898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D4CA4B8-F3EE-4937-A53B-39ACFC8605C5}"/>
                    </a:ext>
                  </a:extLst>
                </p:cNvPr>
                <p:cNvSpPr/>
                <p:nvPr/>
              </p:nvSpPr>
              <p:spPr bwMode="auto">
                <a:xfrm>
                  <a:off x="3080839" y="4988762"/>
                  <a:ext cx="365999" cy="1263999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F61B542-94B3-47F6-8ADD-376A8FABBCCB}"/>
                    </a:ext>
                  </a:extLst>
                </p:cNvPr>
                <p:cNvSpPr/>
                <p:nvPr/>
              </p:nvSpPr>
              <p:spPr bwMode="auto">
                <a:xfrm>
                  <a:off x="3446240" y="4749578"/>
                  <a:ext cx="365999" cy="1503183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0EA2D97-E74A-498D-85BB-615CF255D0F8}"/>
                    </a:ext>
                  </a:extLst>
                </p:cNvPr>
                <p:cNvSpPr/>
                <p:nvPr/>
              </p:nvSpPr>
              <p:spPr bwMode="auto">
                <a:xfrm>
                  <a:off x="3813163" y="4498435"/>
                  <a:ext cx="365999" cy="1754326"/>
                </a:xfrm>
                <a:prstGeom prst="rect">
                  <a:avLst/>
                </a:prstGeom>
                <a:noFill/>
                <a:ln w="38100" cap="flat" cmpd="sng" algn="ctr">
                  <a:solidFill>
                    <a:schemeClr val="accent5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E80F3A04-78FB-4407-AF8B-6B8E9B018BF1}"/>
                  </a:ext>
                </a:extLst>
              </p:cNvPr>
              <p:cNvGrpSpPr/>
              <p:nvPr/>
            </p:nvGrpSpPr>
            <p:grpSpPr>
              <a:xfrm>
                <a:off x="2008423" y="4037349"/>
                <a:ext cx="2244890" cy="804174"/>
                <a:chOff x="1961350" y="3945404"/>
                <a:chExt cx="2244890" cy="804174"/>
              </a:xfrm>
            </p:grpSpPr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3884DE6C-9926-4F5C-A06F-6301FA601D16}"/>
                    </a:ext>
                  </a:extLst>
                </p:cNvPr>
                <p:cNvCxnSpPr/>
                <p:nvPr/>
              </p:nvCxnSpPr>
              <p:spPr bwMode="auto">
                <a:xfrm flipV="1">
                  <a:off x="3048000" y="3945404"/>
                  <a:ext cx="1158240" cy="672880"/>
                </a:xfrm>
                <a:prstGeom prst="straightConnector1">
                  <a:avLst/>
                </a:prstGeom>
                <a:noFill/>
                <a:ln w="444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568F283F-37A7-4A6B-AB94-F2E6A036D62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2532894" y="4567885"/>
                  <a:ext cx="539658" cy="56462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6E5293B-5C02-4595-B8D2-FC44D0966118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1961350" y="4574857"/>
                  <a:ext cx="571544" cy="174721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chemeClr val="accent5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pic>
          <p:nvPicPr>
            <p:cNvPr id="1026" name="Picture 2" descr="Image result for population">
              <a:extLst>
                <a:ext uri="{FF2B5EF4-FFF2-40B4-BE49-F238E27FC236}">
                  <a16:creationId xmlns:a16="http://schemas.microsoft.com/office/drawing/2014/main" id="{06128F3A-4F92-4545-91C7-C2E4E4CD50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4064" y="3228788"/>
              <a:ext cx="357437" cy="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8" descr="Image result for education">
              <a:extLst>
                <a:ext uri="{FF2B5EF4-FFF2-40B4-BE49-F238E27FC236}">
                  <a16:creationId xmlns:a16="http://schemas.microsoft.com/office/drawing/2014/main" id="{57A19019-31CE-4F30-AAAD-BCBA5E4D2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0266" y="3134853"/>
              <a:ext cx="313129" cy="451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0" descr="Image result for shopping cart">
              <a:extLst>
                <a:ext uri="{FF2B5EF4-FFF2-40B4-BE49-F238E27FC236}">
                  <a16:creationId xmlns:a16="http://schemas.microsoft.com/office/drawing/2014/main" id="{8B35DCE2-587A-426B-87CE-14155649AD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979" y="3205303"/>
              <a:ext cx="404406" cy="40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12" descr="Image result for support">
              <a:extLst>
                <a:ext uri="{FF2B5EF4-FFF2-40B4-BE49-F238E27FC236}">
                  <a16:creationId xmlns:a16="http://schemas.microsoft.com/office/drawing/2014/main" id="{68D5C661-B245-43F9-A8F1-3080AEC754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196" y="3145533"/>
              <a:ext cx="487113" cy="487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Related image">
              <a:extLst>
                <a:ext uri="{FF2B5EF4-FFF2-40B4-BE49-F238E27FC236}">
                  <a16:creationId xmlns:a16="http://schemas.microsoft.com/office/drawing/2014/main" id="{25F85FA8-EBCF-41EA-A3D1-0B0B4F818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032" y="3223689"/>
              <a:ext cx="308820" cy="328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6" descr="Related image">
              <a:extLst>
                <a:ext uri="{FF2B5EF4-FFF2-40B4-BE49-F238E27FC236}">
                  <a16:creationId xmlns:a16="http://schemas.microsoft.com/office/drawing/2014/main" id="{80A92504-4EF0-4906-B6EC-31744AAC3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315" y="3205303"/>
              <a:ext cx="334953" cy="334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82DEF31-D69D-4C5C-A2BB-BAB85D57FF78}"/>
                </a:ext>
              </a:extLst>
            </p:cNvPr>
            <p:cNvSpPr/>
            <p:nvPr/>
          </p:nvSpPr>
          <p:spPr>
            <a:xfrm>
              <a:off x="1261811" y="1308871"/>
              <a:ext cx="291778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0" cap="none" spc="0" dirty="0">
                  <a:ln w="0"/>
                  <a:solidFill>
                    <a:schemeClr val="accent5">
                      <a:lumMod val="75000"/>
                    </a:schemeClr>
                  </a:solidFill>
                </a:rPr>
                <a:t>ECONOMIC </a:t>
              </a:r>
              <a:r>
                <a:rPr lang="en-US" sz="1600" dirty="0">
                  <a:ln w="0"/>
                  <a:solidFill>
                    <a:schemeClr val="accent5">
                      <a:lumMod val="75000"/>
                    </a:schemeClr>
                  </a:solidFill>
                </a:rPr>
                <a:t>DEVELOPMENT</a:t>
              </a:r>
              <a:endParaRPr lang="en-US" sz="1600" b="0" cap="none" spc="0" dirty="0">
                <a:ln w="0"/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10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2961A56-F2F4-4278-8844-C27C1DCB69D8}"/>
              </a:ext>
            </a:extLst>
          </p:cNvPr>
          <p:cNvSpPr txBox="1">
            <a:spLocks/>
          </p:cNvSpPr>
          <p:nvPr/>
        </p:nvSpPr>
        <p:spPr>
          <a:xfrm>
            <a:off x="1143000" y="241789"/>
            <a:ext cx="800100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Existing Weighting Correlation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13F184A-C97C-40BB-AABD-E0FF1A21F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78829"/>
              </p:ext>
            </p:extLst>
          </p:nvPr>
        </p:nvGraphicFramePr>
        <p:xfrm>
          <a:off x="1247441" y="842548"/>
          <a:ext cx="7403501" cy="5519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178">
                  <a:extLst>
                    <a:ext uri="{9D8B030D-6E8A-4147-A177-3AD203B41FA5}">
                      <a16:colId xmlns:a16="http://schemas.microsoft.com/office/drawing/2014/main" val="3962392070"/>
                    </a:ext>
                  </a:extLst>
                </a:gridCol>
                <a:gridCol w="987134">
                  <a:extLst>
                    <a:ext uri="{9D8B030D-6E8A-4147-A177-3AD203B41FA5}">
                      <a16:colId xmlns:a16="http://schemas.microsoft.com/office/drawing/2014/main" val="1983006308"/>
                    </a:ext>
                  </a:extLst>
                </a:gridCol>
                <a:gridCol w="5100189">
                  <a:extLst>
                    <a:ext uri="{9D8B030D-6E8A-4147-A177-3AD203B41FA5}">
                      <a16:colId xmlns:a16="http://schemas.microsoft.com/office/drawing/2014/main" val="175189922"/>
                    </a:ext>
                  </a:extLst>
                </a:gridCol>
              </a:tblGrid>
              <a:tr h="586569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Criteria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Basis for scoring</a:t>
                      </a:r>
                    </a:p>
                  </a:txBody>
                  <a:tcPr anchor="ctr">
                    <a:solidFill>
                      <a:srgbClr val="6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213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based on average crashes per mile adjusted for fatalities and major injuries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416403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Roadway Class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the projects inclusion on important Iowa networks like the CIN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829525"/>
                  </a:ext>
                </a:extLst>
              </a:tr>
              <a:tr h="535366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Freight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3000"/>
                        </a:lnSpc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is based on truck percentage, normalized by AADT and adjusted for freight bottlenecks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537939"/>
                  </a:ext>
                </a:extLst>
              </a:tr>
              <a:tr h="48455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Structural condition of the pavement adjusted for smoothness &amp; rideability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230641"/>
                  </a:ext>
                </a:extLst>
              </a:tr>
              <a:tr h="7650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Bridge condition index, which includes age, load capacity, traffic count, and a few other factors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53129"/>
                  </a:ext>
                </a:extLst>
              </a:tr>
              <a:tr h="54916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15%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weighted measure of the volume of traffic that each road is carrying in comparison to what it can carry	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47429"/>
                  </a:ext>
                </a:extLst>
              </a:tr>
              <a:tr h="1224144">
                <a:tc>
                  <a:txBody>
                    <a:bodyPr/>
                    <a:lstStyle/>
                    <a:p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Mobility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14%</a:t>
                      </a:r>
                    </a:p>
                    <a:p>
                      <a:pPr algn="ctr"/>
                      <a:endParaRPr lang="en-US" sz="1600" dirty="0"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Based on actual hours of delay when available, or when not available, the relationship between incidents, numbers of access points, and traffic volumes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65328"/>
                  </a:ext>
                </a:extLst>
              </a:tr>
            </a:tbl>
          </a:graphicData>
        </a:graphic>
      </p:graphicFrame>
      <p:pic>
        <p:nvPicPr>
          <p:cNvPr id="4" name="Picture 2" descr="Image result for predictive">
            <a:extLst>
              <a:ext uri="{FF2B5EF4-FFF2-40B4-BE49-F238E27FC236}">
                <a16:creationId xmlns:a16="http://schemas.microsoft.com/office/drawing/2014/main" id="{826F1CA9-BF01-4A82-B667-23662A5A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47" y="188040"/>
            <a:ext cx="2239423" cy="10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4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7" y="3193566"/>
            <a:ext cx="4480063" cy="1325563"/>
          </a:xfrm>
        </p:spPr>
        <p:txBody>
          <a:bodyPr>
            <a:noAutofit/>
          </a:bodyPr>
          <a:lstStyle/>
          <a:p>
            <a:r>
              <a:rPr lang="en-US" sz="4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Weighting Workshop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663936" y="4519129"/>
            <a:ext cx="448006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Matt Haubrich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Asset Management Administrator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1062E-C933-4741-ABFA-F01611E4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373217" cy="685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3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Multi-Criteria Decision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When we have multiple criteria, how do we decide?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Multi-Criteria Decision Analysis (MCDA) is a type of Decision Analysis that is best suited to resources allocation questions.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There are many different MCDA approaches, but they typically result in a weights that can be applied to each attribute to create an overall score.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For our case, Swing Weighting was selected because it is relatively straightforward and easy to understand.</a:t>
            </a:r>
          </a:p>
          <a:p>
            <a:pPr lvl="1"/>
            <a:endParaRPr lang="en-US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6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Swing Weighting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3758" y="1359867"/>
            <a:ext cx="7886700" cy="4351338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Weights depend on context (importance AND variability)</a:t>
            </a:r>
          </a:p>
          <a:p>
            <a:pPr lvl="1"/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Consider house style and neighborhood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F23C3-9378-44CD-A8A3-DF3B0F574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5" t="9220" r="40624" b="26915"/>
          <a:stretch/>
        </p:blipFill>
        <p:spPr>
          <a:xfrm>
            <a:off x="3722914" y="2261502"/>
            <a:ext cx="1706336" cy="3584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3894" y="2935372"/>
            <a:ext cx="281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Great layout!</a:t>
            </a:r>
          </a:p>
          <a:p>
            <a:r>
              <a:rPr lang="en-US" dirty="0"/>
              <a:t>Perfect size!</a:t>
            </a:r>
          </a:p>
          <a:p>
            <a:r>
              <a:rPr lang="en-US" dirty="0"/>
              <a:t>Easy access to downtown!</a:t>
            </a:r>
          </a:p>
          <a:p>
            <a:r>
              <a:rPr lang="en-US" dirty="0"/>
              <a:t>Priced 5% below market!</a:t>
            </a:r>
          </a:p>
        </p:txBody>
      </p:sp>
    </p:spTree>
    <p:extLst>
      <p:ext uri="{BB962C8B-B14F-4D97-AF65-F5344CB8AC3E}">
        <p14:creationId xmlns:p14="http://schemas.microsoft.com/office/powerpoint/2010/main" val="4113928487"/>
      </p:ext>
    </p:extLst>
  </p:cSld>
  <p:clrMapOvr>
    <a:masterClrMapping/>
  </p:clrMapOvr>
</p:sld>
</file>

<file path=ppt/theme/theme1.xml><?xml version="1.0" encoding="utf-8"?>
<a:theme xmlns:a="http://schemas.openxmlformats.org/drawingml/2006/main" name="Intro Slide">
  <a:themeElements>
    <a:clrScheme name="HNTB Color Palette Option 1">
      <a:dk1>
        <a:srgbClr val="1B242A"/>
      </a:dk1>
      <a:lt1>
        <a:sysClr val="window" lastClr="FFFFFF"/>
      </a:lt1>
      <a:dk2>
        <a:srgbClr val="5482AB"/>
      </a:dk2>
      <a:lt2>
        <a:srgbClr val="739ABC"/>
      </a:lt2>
      <a:accent1>
        <a:srgbClr val="93B1CC"/>
      </a:accent1>
      <a:accent2>
        <a:srgbClr val="51626F"/>
      </a:accent2>
      <a:accent3>
        <a:srgbClr val="B2B4B3"/>
      </a:accent3>
      <a:accent4>
        <a:srgbClr val="3DB7E4"/>
      </a:accent4>
      <a:accent5>
        <a:srgbClr val="3F9C35"/>
      </a:accent5>
      <a:accent6>
        <a:srgbClr val="DFAA25"/>
      </a:accent6>
      <a:hlink>
        <a:srgbClr val="A4AEB5"/>
      </a:hlink>
      <a:folHlink>
        <a:srgbClr val="D5D6D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NTB Color Palette Option 1">
        <a:dk1>
          <a:srgbClr val="1B242A"/>
        </a:dk1>
        <a:lt1>
          <a:sysClr val="window" lastClr="FFFFFF"/>
        </a:lt1>
        <a:dk2>
          <a:srgbClr val="5482AB"/>
        </a:dk2>
        <a:lt2>
          <a:srgbClr val="739ABC"/>
        </a:lt2>
        <a:accent1>
          <a:srgbClr val="93B1CC"/>
        </a:accent1>
        <a:accent2>
          <a:srgbClr val="51626F"/>
        </a:accent2>
        <a:accent3>
          <a:srgbClr val="B2B4B3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2">
        <a:dk1>
          <a:srgbClr val="1B242A"/>
        </a:dk1>
        <a:lt1>
          <a:sysClr val="window" lastClr="FFFFFF"/>
        </a:lt1>
        <a:dk2>
          <a:srgbClr val="59705D"/>
        </a:dk2>
        <a:lt2>
          <a:srgbClr val="718674"/>
        </a:lt2>
        <a:accent1>
          <a:srgbClr val="96A797"/>
        </a:accent1>
        <a:accent2>
          <a:srgbClr val="8996A0"/>
        </a:accent2>
        <a:accent3>
          <a:srgbClr val="C9CAC8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3">
        <a:dk1>
          <a:srgbClr val="1B242A"/>
        </a:dk1>
        <a:lt1>
          <a:sysClr val="window" lastClr="FFFFFF"/>
        </a:lt1>
        <a:dk2>
          <a:srgbClr val="5B491F"/>
        </a:dk2>
        <a:lt2>
          <a:srgbClr val="816E2C"/>
        </a:lt2>
        <a:accent1>
          <a:srgbClr val="B4A76C"/>
        </a:accent1>
        <a:accent2>
          <a:srgbClr val="A4AEB5"/>
        </a:accent2>
        <a:accent3>
          <a:srgbClr val="D5D6D2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</a:extraClrSchemeLst>
</a:theme>
</file>

<file path=ppt/theme/theme2.xml><?xml version="1.0" encoding="utf-8"?>
<a:theme xmlns:a="http://schemas.openxmlformats.org/drawingml/2006/main" name="Title Slide">
  <a:themeElements>
    <a:clrScheme name="HNTB Color Palette Option 1">
      <a:dk1>
        <a:srgbClr val="1B242A"/>
      </a:dk1>
      <a:lt1>
        <a:sysClr val="window" lastClr="FFFFFF"/>
      </a:lt1>
      <a:dk2>
        <a:srgbClr val="5482AB"/>
      </a:dk2>
      <a:lt2>
        <a:srgbClr val="739ABC"/>
      </a:lt2>
      <a:accent1>
        <a:srgbClr val="93B1CC"/>
      </a:accent1>
      <a:accent2>
        <a:srgbClr val="51626F"/>
      </a:accent2>
      <a:accent3>
        <a:srgbClr val="B2B4B3"/>
      </a:accent3>
      <a:accent4>
        <a:srgbClr val="3DB7E4"/>
      </a:accent4>
      <a:accent5>
        <a:srgbClr val="3F9C35"/>
      </a:accent5>
      <a:accent6>
        <a:srgbClr val="DFAA25"/>
      </a:accent6>
      <a:hlink>
        <a:srgbClr val="A4AEB5"/>
      </a:hlink>
      <a:folHlink>
        <a:srgbClr val="D5D6D2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NTB Color Palette Option 1">
        <a:dk1>
          <a:srgbClr val="1B242A"/>
        </a:dk1>
        <a:lt1>
          <a:sysClr val="window" lastClr="FFFFFF"/>
        </a:lt1>
        <a:dk2>
          <a:srgbClr val="5482AB"/>
        </a:dk2>
        <a:lt2>
          <a:srgbClr val="739ABC"/>
        </a:lt2>
        <a:accent1>
          <a:srgbClr val="93B1CC"/>
        </a:accent1>
        <a:accent2>
          <a:srgbClr val="51626F"/>
        </a:accent2>
        <a:accent3>
          <a:srgbClr val="B2B4B3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2">
        <a:dk1>
          <a:srgbClr val="1B242A"/>
        </a:dk1>
        <a:lt1>
          <a:sysClr val="window" lastClr="FFFFFF"/>
        </a:lt1>
        <a:dk2>
          <a:srgbClr val="59705D"/>
        </a:dk2>
        <a:lt2>
          <a:srgbClr val="718674"/>
        </a:lt2>
        <a:accent1>
          <a:srgbClr val="96A797"/>
        </a:accent1>
        <a:accent2>
          <a:srgbClr val="8996A0"/>
        </a:accent2>
        <a:accent3>
          <a:srgbClr val="C9CAC8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  <a:extraClrScheme>
      <a:clrScheme name="HNTB Color Palette Option 3">
        <a:dk1>
          <a:srgbClr val="1B242A"/>
        </a:dk1>
        <a:lt1>
          <a:sysClr val="window" lastClr="FFFFFF"/>
        </a:lt1>
        <a:dk2>
          <a:srgbClr val="5B491F"/>
        </a:dk2>
        <a:lt2>
          <a:srgbClr val="816E2C"/>
        </a:lt2>
        <a:accent1>
          <a:srgbClr val="B4A76C"/>
        </a:accent1>
        <a:accent2>
          <a:srgbClr val="A4AEB5"/>
        </a:accent2>
        <a:accent3>
          <a:srgbClr val="D5D6D2"/>
        </a:accent3>
        <a:accent4>
          <a:srgbClr val="3DB7E4"/>
        </a:accent4>
        <a:accent5>
          <a:srgbClr val="3F9C35"/>
        </a:accent5>
        <a:accent6>
          <a:srgbClr val="DFAA25"/>
        </a:accent6>
        <a:hlink>
          <a:srgbClr val="A4AEB5"/>
        </a:hlink>
        <a:folHlink>
          <a:srgbClr val="D5D6D2"/>
        </a:folHlink>
      </a:clrScheme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7ABF27E634043BC3159C0C962F820" ma:contentTypeVersion="10" ma:contentTypeDescription="Create a new document." ma:contentTypeScope="" ma:versionID="0d61204d368e594be8b5885d77c6f184">
  <xsd:schema xmlns:xsd="http://www.w3.org/2001/XMLSchema" xmlns:xs="http://www.w3.org/2001/XMLSchema" xmlns:p="http://schemas.microsoft.com/office/2006/metadata/properties" xmlns:ns2="0ec8087e-16c8-40ed-aaba-ed07fce527d9" targetNamespace="http://schemas.microsoft.com/office/2006/metadata/properties" ma:root="true" ma:fieldsID="ca60c52d56bd4c45e22b2b5d05bdd972" ns2:_="">
    <xsd:import namespace="0ec8087e-16c8-40ed-aaba-ed07fce527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8087e-16c8-40ed-aaba-ed07fce527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c8087e-16c8-40ed-aaba-ed07fce527d9">X5DPHAHSQADM-1859-123</_dlc_DocId>
    <_dlc_DocIdUrl xmlns="0ec8087e-16c8-40ed-aaba-ed07fce527d9">
      <Url>http://portal/xdiv/TAM/_layouts/15/DocIdRedir.aspx?ID=X5DPHAHSQADM-1859-123</Url>
      <Description>X5DPHAHSQADM-1859-123</Description>
    </_dlc_DocIdUrl>
  </documentManagement>
</p:properties>
</file>

<file path=customXml/itemProps1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0E6FCE-CCBD-4D68-817B-50C79CE0C995}">
  <ds:schemaRefs>
    <ds:schemaRef ds:uri="http://schemas.microsoft.com/sharepoint/event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AD217508-AC75-4357-A129-863DD16984D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ec8087e-16c8-40ed-aaba-ed07fce527d9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8FC743A-3234-4614-AC5D-316F823B12E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ec8087e-16c8-40ed-aaba-ed07fce527d9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9709</TotalTime>
  <Words>794</Words>
  <Application>Microsoft Office PowerPoint</Application>
  <PresentationFormat>On-screen Show (4:3)</PresentationFormat>
  <Paragraphs>152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Microsoft Sans Serif</vt:lpstr>
      <vt:lpstr>Times New Roman</vt:lpstr>
      <vt:lpstr>Intro Slide</vt:lpstr>
      <vt:lpstr>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Weighting Workshop</vt:lpstr>
      <vt:lpstr>Multi-Criteria Decision Analysis</vt:lpstr>
      <vt:lpstr>Swing Weighting</vt:lpstr>
      <vt:lpstr>Swing Weighting</vt:lpstr>
      <vt:lpstr>Swing Weighting Process</vt:lpstr>
      <vt:lpstr>Swing Weighting Process</vt:lpstr>
      <vt:lpstr>Swing Weighting Example – Home Purchase</vt:lpstr>
      <vt:lpstr>Swing Weighting Example – Home Purchase</vt:lpstr>
      <vt:lpstr>Swing Weighting Example – Home Purchase</vt:lpstr>
      <vt:lpstr>Swing Weighting Example – Home Purchase</vt:lpstr>
      <vt:lpstr>Swing Weighting Example – Home Purchase Establishing the Weights</vt:lpstr>
      <vt:lpstr>Swing Weighting Example – Home Purchase Establishing the Weights</vt:lpstr>
      <vt:lpstr>Swing Weighting Example – Home Purchase Establishing the Weights</vt:lpstr>
      <vt:lpstr>Swing Weighting Example – Home Purchase Weights Scaled to Percent</vt:lpstr>
      <vt:lpstr>Swing Weighting Example – Home Purchase Bringing Weights Together </vt:lpstr>
      <vt:lpstr>Summary</vt:lpstr>
      <vt:lpstr>Swing Weighting Example – Home Purchase Establishing the Weights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Hofer, Brad</cp:lastModifiedBy>
  <cp:revision>317</cp:revision>
  <dcterms:created xsi:type="dcterms:W3CDTF">2017-11-22T13:15:27Z</dcterms:created>
  <dcterms:modified xsi:type="dcterms:W3CDTF">2019-12-02T21:34:27Z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0x0101002007ABF27E634043BC3159C0C962F820</vt:lpwstr>
  </property>
  <property fmtid="{D5CDD505-2E9C-101B-9397-08002B2CF9AE}" pid="3" name="_dlc_DocIdItemGuid">
    <vt:lpwstr>5e519d89-9d1d-432a-bd73-ff7dd666682b</vt:lpwstr>
  </property>
</Properties>
</file>